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6"/>
  </p:notesMasterIdLst>
  <p:handoutMasterIdLst>
    <p:handoutMasterId r:id="rId87"/>
  </p:handoutMasterIdLst>
  <p:sldIdLst>
    <p:sldId id="294" r:id="rId2"/>
    <p:sldId id="705" r:id="rId3"/>
    <p:sldId id="420" r:id="rId4"/>
    <p:sldId id="525" r:id="rId5"/>
    <p:sldId id="460" r:id="rId6"/>
    <p:sldId id="743" r:id="rId7"/>
    <p:sldId id="490" r:id="rId8"/>
    <p:sldId id="491" r:id="rId9"/>
    <p:sldId id="492" r:id="rId10"/>
    <p:sldId id="494" r:id="rId11"/>
    <p:sldId id="449" r:id="rId12"/>
    <p:sldId id="713" r:id="rId13"/>
    <p:sldId id="700" r:id="rId14"/>
    <p:sldId id="704" r:id="rId15"/>
    <p:sldId id="695" r:id="rId16"/>
    <p:sldId id="717" r:id="rId17"/>
    <p:sldId id="686" r:id="rId18"/>
    <p:sldId id="563" r:id="rId19"/>
    <p:sldId id="711" r:id="rId20"/>
    <p:sldId id="650" r:id="rId21"/>
    <p:sldId id="701" r:id="rId22"/>
    <p:sldId id="721" r:id="rId23"/>
    <p:sldId id="722" r:id="rId24"/>
    <p:sldId id="738" r:id="rId25"/>
    <p:sldId id="739" r:id="rId26"/>
    <p:sldId id="653" r:id="rId27"/>
    <p:sldId id="654" r:id="rId28"/>
    <p:sldId id="453" r:id="rId29"/>
    <p:sldId id="625" r:id="rId30"/>
    <p:sldId id="691" r:id="rId31"/>
    <p:sldId id="455" r:id="rId32"/>
    <p:sldId id="723" r:id="rId33"/>
    <p:sldId id="720" r:id="rId34"/>
    <p:sldId id="609" r:id="rId35"/>
    <p:sldId id="740" r:id="rId36"/>
    <p:sldId id="709" r:id="rId37"/>
    <p:sldId id="710" r:id="rId38"/>
    <p:sldId id="568" r:id="rId39"/>
    <p:sldId id="570" r:id="rId40"/>
    <p:sldId id="590" r:id="rId41"/>
    <p:sldId id="565" r:id="rId42"/>
    <p:sldId id="566" r:id="rId43"/>
    <p:sldId id="567" r:id="rId44"/>
    <p:sldId id="468" r:id="rId45"/>
    <p:sldId id="571" r:id="rId46"/>
    <p:sldId id="581" r:id="rId47"/>
    <p:sldId id="744" r:id="rId48"/>
    <p:sldId id="745" r:id="rId49"/>
    <p:sldId id="469" r:id="rId50"/>
    <p:sldId id="475" r:id="rId51"/>
    <p:sldId id="514" r:id="rId52"/>
    <p:sldId id="539" r:id="rId53"/>
    <p:sldId id="515" r:id="rId54"/>
    <p:sldId id="477" r:id="rId55"/>
    <p:sldId id="724" r:id="rId56"/>
    <p:sldId id="725" r:id="rId57"/>
    <p:sldId id="726" r:id="rId58"/>
    <p:sldId id="727" r:id="rId59"/>
    <p:sldId id="728" r:id="rId60"/>
    <p:sldId id="729" r:id="rId61"/>
    <p:sldId id="730" r:id="rId62"/>
    <p:sldId id="731" r:id="rId63"/>
    <p:sldId id="732" r:id="rId64"/>
    <p:sldId id="733" r:id="rId65"/>
    <p:sldId id="734" r:id="rId66"/>
    <p:sldId id="735" r:id="rId67"/>
    <p:sldId id="736" r:id="rId68"/>
    <p:sldId id="737" r:id="rId69"/>
    <p:sldId id="508" r:id="rId70"/>
    <p:sldId id="577" r:id="rId71"/>
    <p:sldId id="583" r:id="rId72"/>
    <p:sldId id="518" r:id="rId73"/>
    <p:sldId id="540" r:id="rId74"/>
    <p:sldId id="368" r:id="rId75"/>
    <p:sldId id="544" r:id="rId76"/>
    <p:sldId id="589" r:id="rId77"/>
    <p:sldId id="619" r:id="rId78"/>
    <p:sldId id="636" r:id="rId79"/>
    <p:sldId id="714" r:id="rId80"/>
    <p:sldId id="715" r:id="rId81"/>
    <p:sldId id="716" r:id="rId82"/>
    <p:sldId id="689" r:id="rId83"/>
    <p:sldId id="486" r:id="rId84"/>
    <p:sldId id="342" r:id="rId85"/>
  </p:sldIdLst>
  <p:sldSz cx="9144000" cy="6858000" type="screen4x3"/>
  <p:notesSz cx="6662738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09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vecerova" initials="h" lastIdx="13" clrIdx="0">
    <p:extLst>
      <p:ext uri="{19B8F6BF-5375-455C-9EA6-DF929625EA0E}">
        <p15:presenceInfo xmlns:p15="http://schemas.microsoft.com/office/powerpoint/2012/main" userId="hvecero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9FA"/>
    <a:srgbClr val="FF6600"/>
    <a:srgbClr val="F0F0F0"/>
    <a:srgbClr val="FF1A0A"/>
    <a:srgbClr val="0000FF"/>
    <a:srgbClr val="FF8001"/>
    <a:srgbClr val="D0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86395" autoAdjust="0"/>
  </p:normalViewPr>
  <p:slideViewPr>
    <p:cSldViewPr>
      <p:cViewPr varScale="1">
        <p:scale>
          <a:sx n="96" d="100"/>
          <a:sy n="96" d="100"/>
        </p:scale>
        <p:origin x="125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70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990" y="90"/>
      </p:cViewPr>
      <p:guideLst>
        <p:guide orient="horz" pos="3126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887860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325" y="0"/>
            <a:ext cx="2887859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28882"/>
            <a:ext cx="2887860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325" y="9428882"/>
            <a:ext cx="2887859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F20C52-2008-43F6-90C2-AAB90BB05E2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84661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887860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325" y="0"/>
            <a:ext cx="2887859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985" y="4714442"/>
            <a:ext cx="5326773" cy="446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882"/>
            <a:ext cx="2887860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325" y="9428882"/>
            <a:ext cx="2887859" cy="49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2" tIns="45335" rIns="90672" bIns="453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6A7121E-81CD-4D65-99F4-D3AE72DDDB4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55689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603" indent="-28292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326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4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625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1302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3981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6660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9338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EF13FC-C892-4793-A7D2-65DE86135A8C}" type="slidenum">
              <a:rPr lang="cs-CZ" altLang="cs-CZ" smtClean="0"/>
              <a:pPr>
                <a:spcBef>
                  <a:spcPct val="0"/>
                </a:spcBef>
              </a:pPr>
              <a:t>1</a:t>
            </a:fld>
            <a:endParaRPr lang="cs-CZ" altLang="cs-CZ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978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35603" indent="-282922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33267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85947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38625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91302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43981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96660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49338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FDA38F19-EB24-4816-B7B1-9DEDD755BF62}" type="slidenum">
              <a:rPr lang="cs-CZ" altLang="cs-CZ" smtClean="0">
                <a:latin typeface="Arial" panose="020B0604020202020204" pitchFamily="34" charset="0"/>
              </a:rPr>
              <a:pPr/>
              <a:t>2</a:t>
            </a:fld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67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35603" indent="-282922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33267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585947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38625" indent="-22634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491302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43981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396660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49338" indent="-22634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fld id="{FDA38F19-EB24-4816-B7B1-9DEDD755BF62}" type="slidenum">
              <a:rPr lang="cs-CZ" altLang="cs-CZ" smtClean="0">
                <a:latin typeface="Arial" panose="020B0604020202020204" pitchFamily="34" charset="0"/>
              </a:rPr>
              <a:pPr/>
              <a:t>3</a:t>
            </a:fld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5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608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603" indent="-28292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326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4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625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1302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3981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6660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9338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04B81B-2130-4C53-A413-E271D4687C4C}" type="slidenum">
              <a:rPr lang="cs-CZ" altLang="cs-CZ" smtClean="0"/>
              <a:pPr>
                <a:spcBef>
                  <a:spcPct val="0"/>
                </a:spcBef>
              </a:pPr>
              <a:t>17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489802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7121E-81CD-4D65-99F4-D3AE72DDDB46}" type="slidenum">
              <a:rPr lang="cs-CZ" altLang="cs-CZ" smtClean="0"/>
              <a:pPr>
                <a:defRPr/>
              </a:pPr>
              <a:t>31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68147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7121E-81CD-4D65-99F4-D3AE72DDDB46}" type="slidenum">
              <a:rPr lang="cs-CZ" altLang="cs-CZ" smtClean="0"/>
              <a:pPr>
                <a:defRPr/>
              </a:pPr>
              <a:t>34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74109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198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603" indent="-28292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326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4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625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1302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3981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6660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9338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B34688-E7AD-49EB-9322-D9AF2C515A1C}" type="slidenum">
              <a:rPr lang="cs-CZ" altLang="cs-CZ" smtClean="0"/>
              <a:pPr>
                <a:spcBef>
                  <a:spcPct val="0"/>
                </a:spcBef>
              </a:pPr>
              <a:t>44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687081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7121E-81CD-4D65-99F4-D3AE72DDDB46}" type="slidenum">
              <a:rPr lang="cs-CZ" altLang="cs-CZ" smtClean="0"/>
              <a:pPr>
                <a:defRPr/>
              </a:pPr>
              <a:t>47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3558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608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603" indent="-28292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326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47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625" indent="-2263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1302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3981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96660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9338" indent="-22634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04B81B-2130-4C53-A413-E271D4687C4C}" type="slidenum">
              <a:rPr lang="cs-CZ" altLang="cs-CZ" smtClean="0"/>
              <a:pPr>
                <a:spcBef>
                  <a:spcPct val="0"/>
                </a:spcBef>
              </a:pPr>
              <a:t>49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78968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6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11188" y="836712"/>
            <a:ext cx="7772400" cy="1470025"/>
          </a:xfrm>
        </p:spPr>
        <p:txBody>
          <a:bodyPr/>
          <a:lstStyle>
            <a:lvl1pPr marL="0" indent="0"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podnadpisů.</a:t>
            </a:r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388" y="5949280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5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47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07992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96752"/>
            <a:ext cx="4279900" cy="532859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1196752"/>
            <a:ext cx="4281487" cy="532859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757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43192" cy="792088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9061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9061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53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3894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88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3881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21872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632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3052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3296" y="332656"/>
            <a:ext cx="7889598" cy="692721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1124744"/>
            <a:ext cx="8785100" cy="5472608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  <p:extLst>
      <p:ext uri="{BB962C8B-B14F-4D97-AF65-F5344CB8AC3E}">
        <p14:creationId xmlns:p14="http://schemas.microsoft.com/office/powerpoint/2010/main" val="243397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  <a:extLst/>
        </p:spPr>
        <p:txBody>
          <a:bodyPr vert="horz" lIns="91340" tIns="45718" rIns="91340" bIns="45718" rtlCol="0" anchor="ctr">
            <a:noAutofit/>
          </a:bodyPr>
          <a:lstStyle/>
          <a:p>
            <a:pPr lvl="0" defTabSz="913267" eaLnBrk="1" latinLnBrk="0" hangingPunct="1">
              <a:lnSpc>
                <a:spcPct val="90000"/>
              </a:lnSpc>
              <a:buNone/>
            </a:pPr>
            <a:r>
              <a:rPr lang="cs-CZ" altLang="cs-CZ" dirty="0" smtClean="0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3607" y="1124744"/>
            <a:ext cx="741682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Klepnutím lze upravit styly předlohy textu.</a:t>
            </a:r>
          </a:p>
          <a:p>
            <a:pPr lvl="1"/>
            <a:r>
              <a:rPr lang="cs-CZ" altLang="cs-CZ" dirty="0" smtClean="0"/>
              <a:t>Druhá úroveň</a:t>
            </a:r>
          </a:p>
          <a:p>
            <a:pPr lvl="2"/>
            <a:r>
              <a:rPr lang="cs-CZ" altLang="cs-CZ" dirty="0" smtClean="0"/>
              <a:t>Třetí úroveň</a:t>
            </a:r>
          </a:p>
          <a:p>
            <a:pPr lvl="3"/>
            <a:r>
              <a:rPr lang="cs-CZ" altLang="cs-CZ" dirty="0" smtClean="0"/>
              <a:t>Čtvrtá úroveň</a:t>
            </a:r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67558" cy="7368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60" r:id="rId1"/>
    <p:sldLayoutId id="2147484949" r:id="rId2"/>
    <p:sldLayoutId id="2147484950" r:id="rId3"/>
    <p:sldLayoutId id="2147484951" r:id="rId4"/>
    <p:sldLayoutId id="2147484952" r:id="rId5"/>
    <p:sldLayoutId id="2147484953" r:id="rId6"/>
    <p:sldLayoutId id="2147484954" r:id="rId7"/>
    <p:sldLayoutId id="2147484955" r:id="rId8"/>
    <p:sldLayoutId id="2147484956" r:id="rId9"/>
    <p:sldLayoutId id="2147484957" r:id="rId10"/>
    <p:sldLayoutId id="2147484958" r:id="rId11"/>
    <p:sldLayoutId id="2147484959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lang="cs-CZ" altLang="cs-CZ" sz="2800" b="1" kern="1200" smtClean="0">
          <a:solidFill>
            <a:srgbClr val="E65014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hodnoceni17.rvvi.cz/www/nebiblio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marL="0" indent="0" algn="ctr" eaLnBrk="1" hangingPunct="1"/>
            <a:r>
              <a:rPr lang="cs-CZ" altLang="cs-CZ" dirty="0" smtClean="0"/>
              <a:t>PRAVIDLA ROZPOČTU UTB </a:t>
            </a:r>
            <a:br>
              <a:rPr lang="cs-CZ" altLang="cs-CZ" dirty="0" smtClean="0"/>
            </a:br>
            <a:r>
              <a:rPr lang="cs-CZ" altLang="cs-CZ" dirty="0" smtClean="0"/>
              <a:t>PRO ROK 2023 </a:t>
            </a:r>
          </a:p>
        </p:txBody>
      </p:sp>
      <p:sp>
        <p:nvSpPr>
          <p:cNvPr id="5123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296988" y="3573016"/>
            <a:ext cx="6400800" cy="2087562"/>
          </a:xfrm>
        </p:spPr>
        <p:txBody>
          <a:bodyPr/>
          <a:lstStyle/>
          <a:p>
            <a:pPr eaLnBrk="1" hangingPunct="1"/>
            <a:r>
              <a:rPr lang="cs-CZ" altLang="cs-CZ" sz="2800" dirty="0" smtClean="0"/>
              <a:t>RNDr. Alexander Černý</a:t>
            </a:r>
          </a:p>
          <a:p>
            <a:pPr eaLnBrk="1" hangingPunct="1"/>
            <a:endParaRPr lang="cs-CZ" altLang="cs-CZ" sz="2800" dirty="0" smtClean="0"/>
          </a:p>
          <a:p>
            <a:pPr eaLnBrk="1" hangingPunct="1"/>
            <a:r>
              <a:rPr lang="cs-CZ" altLang="cs-CZ" sz="2800" dirty="0" smtClean="0"/>
              <a:t>Verze </a:t>
            </a:r>
            <a:r>
              <a:rPr lang="cs-CZ" altLang="cs-CZ" sz="2800" dirty="0" smtClean="0"/>
              <a:t>10. </a:t>
            </a:r>
            <a:r>
              <a:rPr lang="cs-CZ" altLang="cs-CZ" sz="2800" dirty="0" smtClean="0"/>
              <a:t>prosinec 2022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Pravidla rozpočtu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1124744"/>
            <a:ext cx="7416825" cy="5616624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sz="2400" b="1" dirty="0"/>
              <a:t>Pravidla rozpočtu UTB</a:t>
            </a:r>
            <a:r>
              <a:rPr lang="cs-CZ" sz="2400" dirty="0"/>
              <a:t> jsou vymezením struktury a pravidel nakládání s prostředky UTB a interního financování ve vztahu ke strategickému záměru </a:t>
            </a:r>
            <a:r>
              <a:rPr lang="cs-CZ" sz="2400" dirty="0" smtClean="0"/>
              <a:t>UTB. </a:t>
            </a:r>
            <a:r>
              <a:rPr lang="cs-CZ" sz="2400" dirty="0"/>
              <a:t>Pravidla rozpočtu UTB obsahují metodická a algoritmická ustanovení pro výpočet Rozpisu rozpočtu </a:t>
            </a:r>
            <a:r>
              <a:rPr lang="cs-CZ" sz="2400" dirty="0" smtClean="0"/>
              <a:t>UTB. </a:t>
            </a:r>
            <a:r>
              <a:rPr lang="cs-CZ" sz="2400" dirty="0"/>
              <a:t>Pravidla rozpočtu UTB předkládá rektor ke schválení v AS UTB do </a:t>
            </a:r>
            <a:r>
              <a:rPr lang="cs-CZ" sz="2400" dirty="0" smtClean="0"/>
              <a:t>30. </a:t>
            </a:r>
            <a:r>
              <a:rPr lang="cs-CZ" sz="2400" dirty="0"/>
              <a:t>listopadu kalendářního roku, jenž předchází rozpočtovému </a:t>
            </a:r>
            <a:r>
              <a:rPr lang="cs-CZ" sz="2400" dirty="0" smtClean="0"/>
              <a:t>roku.    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321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Agenda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1124744"/>
            <a:ext cx="7416825" cy="5616624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Metodika a principy financování VVŠ stanovené MŠMT pro rok 2023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Struktura financování UTB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Priority interního financování UTB 2023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Interní parametry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Principy interního rozdělení financí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institucionální financování 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institucionální podpora na dlouhodobý koncepční rozvoj výzkumné organizace </a:t>
            </a:r>
            <a:endParaRPr lang="cs-CZ" altLang="cs-CZ" sz="1800" dirty="0" smtClean="0">
              <a:latin typeface="Arial" panose="020B0604020202020204" pitchFamily="34" charset="0"/>
            </a:endParaRPr>
          </a:p>
          <a:p>
            <a:pPr lvl="1" algn="just" eaLnBrk="1" hangingPunct="1"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účelová podpora na specifický vysokoškolský výzkum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/>
              <a:t>Celouniverzitní aktivity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</a:pPr>
            <a:r>
              <a:rPr lang="cs-CZ" altLang="cs-CZ" sz="1800" dirty="0"/>
              <a:t>stanovení výše odvodu na společné servisní složky, informační zdroje a </a:t>
            </a:r>
            <a:r>
              <a:rPr lang="cs-CZ" altLang="cs-CZ" sz="1800" dirty="0" smtClean="0"/>
              <a:t>celouniverzitní </a:t>
            </a:r>
            <a:r>
              <a:rPr lang="cs-CZ" altLang="cs-CZ" sz="1800" dirty="0"/>
              <a:t>zdroje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Individuální </a:t>
            </a:r>
            <a:r>
              <a:rPr lang="cs-CZ" altLang="cs-CZ" sz="2000" dirty="0"/>
              <a:t>financování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/>
              <a:t>Tvorba a rozdělení investičních </a:t>
            </a:r>
            <a:r>
              <a:rPr lang="cs-CZ" altLang="cs-CZ" sz="2000" dirty="0" smtClean="0"/>
              <a:t>prostředků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Metodika a principy financování z MŠMT pro rok 2023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Objemový princip v rozdělení příspěvku ministerstvem na institucionální financování mezi VVŠ (RO I.) je shodný jako v létech předchozích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Výchozí </a:t>
            </a:r>
            <a:r>
              <a:rPr lang="cs-CZ" altLang="cs-CZ" dirty="0"/>
              <a:t>návrh </a:t>
            </a:r>
            <a:r>
              <a:rPr lang="cs-CZ" altLang="cs-CZ" dirty="0" smtClean="0"/>
              <a:t>objemu institucionálních </a:t>
            </a:r>
            <a:r>
              <a:rPr lang="cs-CZ" altLang="cs-CZ" dirty="0"/>
              <a:t>prostředků </a:t>
            </a:r>
            <a:r>
              <a:rPr lang="cs-CZ" altLang="cs-CZ" dirty="0" smtClean="0"/>
              <a:t>pro VVŠ v rozpočtu </a:t>
            </a:r>
            <a:r>
              <a:rPr lang="cs-CZ" altLang="cs-CZ" dirty="0"/>
              <a:t>MŠMT na rok </a:t>
            </a:r>
            <a:r>
              <a:rPr lang="cs-CZ" altLang="cs-CZ" dirty="0" smtClean="0"/>
              <a:t>2023:</a:t>
            </a:r>
            <a:endParaRPr lang="cs-CZ" altLang="cs-CZ" dirty="0"/>
          </a:p>
          <a:p>
            <a:pPr marL="400050" lvl="1" indent="0" eaLnBrk="1" hangingPunct="1">
              <a:buNone/>
              <a:defRPr/>
            </a:pPr>
            <a:r>
              <a:rPr lang="cs-CZ" altLang="cs-CZ" sz="2000" dirty="0"/>
              <a:t>Meziroční navýšení kapitoly vysokých škol </a:t>
            </a:r>
            <a:r>
              <a:rPr lang="cs-CZ" altLang="cs-CZ" sz="2000" dirty="0" smtClean="0"/>
              <a:t>min. o 1 300 mil. Kč, tj. 800 a 500 mil. Kč. Z 500 mil. Odebráno 40 mil. Kč na posílení rozpočtu uměleckých vysokých škol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Aktuální poměr mezi ukazateli A </a:t>
            </a:r>
            <a:r>
              <a:rPr lang="cs-CZ" altLang="cs-CZ" dirty="0" err="1" smtClean="0"/>
              <a:t>a</a:t>
            </a:r>
            <a:r>
              <a:rPr lang="cs-CZ" altLang="cs-CZ" dirty="0" smtClean="0"/>
              <a:t> K:   83,34 % a 16,66 %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Nastaveny podíly VVŠ ve fixní části institucionálního financování ukazatel A. Pro </a:t>
            </a:r>
            <a:r>
              <a:rPr lang="cs-CZ" altLang="cs-CZ" b="1" dirty="0" smtClean="0">
                <a:solidFill>
                  <a:srgbClr val="C00000"/>
                </a:solidFill>
              </a:rPr>
              <a:t>UTB 3,1625 % </a:t>
            </a:r>
            <a:r>
              <a:rPr lang="cs-CZ" altLang="cs-CZ" dirty="0" smtClean="0"/>
              <a:t>celkového finančního objemu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Výkonová část institucionálního financování kvantifikuje výkony vysokých škol se zaměřením na výsledky ve vzdělávací a tvůrčí činnosti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Podíl UTB na výkonové části pro rok 2023 není zatím znám,</a:t>
            </a:r>
            <a:r>
              <a:rPr lang="cs-CZ" dirty="0"/>
              <a:t> v roce 2022 byl 2,364 %, v roce 2021 byl 2,4995 %, v roce 2020 pak 2,5722 %. v roce 2019 byl podíl 2,6267 </a:t>
            </a:r>
            <a:r>
              <a:rPr lang="cs-CZ" dirty="0" smtClean="0"/>
              <a:t>%. </a:t>
            </a:r>
            <a:r>
              <a:rPr lang="cs-CZ" b="1" dirty="0" smtClean="0">
                <a:solidFill>
                  <a:srgbClr val="FF0000"/>
                </a:solidFill>
              </a:rPr>
              <a:t>Tedy neustále klesá.</a:t>
            </a:r>
            <a:endParaRPr lang="cs-CZ" b="1" dirty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 eaLnBrk="1" hangingPunct="1"/>
            <a:r>
              <a:rPr lang="cs-CZ" altLang="cs-CZ" sz="2400" dirty="0" smtClean="0"/>
              <a:t>Metodika a principy financování z MŠMT pro rok 2023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Poskytnutí příspěvku je vázáno na splnění dalších podmínek: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Bylo provedeno ověření výkonů VVŠ ze SIMS ke dni 31. 10. 2022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Pokles přepočtených studií zapsaných do prvních ročníků všech typů studijních programů nesmí být větší než 10 %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Průměrná hodnota KEN přepočtených studií zapsaných do prvních ročníků všech typů SP dané VVŠ neklesne o více než 3 %</a:t>
            </a:r>
          </a:p>
          <a:p>
            <a:pPr marL="400050" lvl="1" indent="0" algn="just">
              <a:buFontTx/>
              <a:buNone/>
              <a:defRPr/>
            </a:pPr>
            <a:r>
              <a:rPr lang="cs-CZ" altLang="cs-CZ" dirty="0" smtClean="0"/>
              <a:t>proti referenčním hodnotám k 31. 10. 2017. Jinak může být příspěvek krácen.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UTB studenti: 4 097 (2017)    4 936 (2021)    4 283,5 (2022)    4,55 %</a:t>
            </a:r>
            <a:endParaRPr lang="cs-CZ" altLang="cs-CZ" sz="2000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UTB KEN:      1,772 (2017)   1,7146 (2021</a:t>
            </a:r>
            <a:r>
              <a:rPr lang="cs-CZ" altLang="cs-CZ" smtClean="0"/>
              <a:t>)   1,7681 </a:t>
            </a:r>
            <a:r>
              <a:rPr lang="cs-CZ" altLang="cs-CZ" dirty="0" smtClean="0"/>
              <a:t>(2022</a:t>
            </a:r>
            <a:r>
              <a:rPr lang="cs-CZ" altLang="cs-CZ" smtClean="0"/>
              <a:t>)  </a:t>
            </a:r>
            <a:r>
              <a:rPr lang="cs-CZ" altLang="cs-CZ" b="1" smtClean="0">
                <a:solidFill>
                  <a:srgbClr val="FF0000"/>
                </a:solidFill>
              </a:rPr>
              <a:t>  - 0,22 %  </a:t>
            </a:r>
            <a:endParaRPr lang="cs-CZ" altLang="cs-CZ" b="1" dirty="0" smtClean="0">
              <a:solidFill>
                <a:srgbClr val="FF000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/>
              <a:t>UTB stanovené podmínky splnila a obdrží prostředky v plné výši.   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altLang="cs-CZ" b="1" i="1" dirty="0" smtClean="0">
                <a:solidFill>
                  <a:srgbClr val="C00000"/>
                </a:solidFill>
              </a:rPr>
              <a:t>Fixní </a:t>
            </a:r>
            <a:r>
              <a:rPr lang="cs-CZ" altLang="cs-CZ" b="1" i="1" dirty="0">
                <a:solidFill>
                  <a:srgbClr val="C00000"/>
                </a:solidFill>
              </a:rPr>
              <a:t>a výkonová část finančně stanovena pro každou VVŠ přímo MŠMT, na UTB budou rozdělovány takto stanovené konkrétní hodnoty</a:t>
            </a:r>
          </a:p>
          <a:p>
            <a:pPr marL="0" indent="0" algn="just">
              <a:buNone/>
              <a:defRPr/>
            </a:pPr>
            <a:r>
              <a:rPr lang="cs-CZ" altLang="cs-CZ" dirty="0" smtClean="0"/>
              <a:t>    </a:t>
            </a:r>
            <a:endParaRPr lang="cs-CZ" altLang="cs-CZ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 eaLnBrk="1" hangingPunct="1"/>
            <a:r>
              <a:rPr lang="cs-CZ" altLang="cs-CZ" sz="2400" dirty="0" smtClean="0"/>
              <a:t>Odhad vývoje prostředků pro rok 2023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cs-CZ" altLang="cs-CZ" b="1" dirty="0" smtClean="0"/>
              <a:t>Pro VVŠ byly na rok 2023 alokovány finanční nárůsty odděleně 800 mil. Kč a 500 mil. Kč  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Požadavek 800 mil. Kč byl </a:t>
            </a:r>
            <a:r>
              <a:rPr lang="cs-CZ" altLang="cs-CZ" dirty="0" smtClean="0"/>
              <a:t>MŠMT </a:t>
            </a:r>
            <a:r>
              <a:rPr lang="cs-CZ" altLang="cs-CZ" dirty="0" smtClean="0"/>
              <a:t>zdůvodněn </a:t>
            </a:r>
            <a:r>
              <a:rPr lang="cs-CZ" altLang="cs-CZ" dirty="0" smtClean="0"/>
              <a:t>extrémním růstem cen energií všech druhů. Tyto prostředky nebyly zahrnuty do střednědobého výhledu. Ministerstvo navrhuje zcela nesystémově jejich zařazení do ukazatele F (velmi komplikovaná distribuce na jednotlivé VVŠ). Přestože to je jasný provozní náklad, může být rozdělen podle jiného klíče než ukazatel A.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Fixní prostředky ukazatel A+F na rok 2023</a:t>
            </a:r>
            <a:r>
              <a:rPr lang="cs-CZ" altLang="cs-CZ" b="1" dirty="0" smtClean="0"/>
              <a:t>:</a:t>
            </a:r>
            <a:r>
              <a:rPr lang="cs-CZ" altLang="cs-CZ" b="1" dirty="0" smtClean="0">
                <a:solidFill>
                  <a:srgbClr val="C00000"/>
                </a:solidFill>
              </a:rPr>
              <a:t>        590 000 tis. Kč  odhad</a:t>
            </a:r>
          </a:p>
          <a:p>
            <a:pPr marL="0" indent="0" algn="just">
              <a:buNone/>
              <a:defRPr/>
            </a:pPr>
            <a:r>
              <a:rPr lang="cs-CZ" altLang="cs-CZ" dirty="0" smtClean="0"/>
              <a:t>                                                       na rok 2022:        568 152  tis. Kč</a:t>
            </a:r>
            <a:endParaRPr lang="cs-CZ" alt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Růst nákladů na energie byl </a:t>
            </a:r>
            <a:r>
              <a:rPr lang="cs-CZ" altLang="cs-CZ" dirty="0" smtClean="0"/>
              <a:t>už v </a:t>
            </a:r>
            <a:r>
              <a:rPr lang="cs-CZ" altLang="cs-CZ" dirty="0" smtClean="0"/>
              <a:t>roce 2022 vyšší než „energetický“ příspěvek pro rok 2023 (vysoké školy vykázaly nárůst 2 017 mil. Kč)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Nárůst 460 mil. Kč navrhuje ministerstvo do ukazatele K na základě nálezu různých komisí o nedostatečné kvalitě vysokých škol.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Výkonové prostředky </a:t>
            </a:r>
            <a:r>
              <a:rPr lang="cs-CZ" altLang="cs-CZ" dirty="0"/>
              <a:t>ukazatel </a:t>
            </a:r>
            <a:r>
              <a:rPr lang="cs-CZ" altLang="cs-CZ" dirty="0" smtClean="0"/>
              <a:t>K </a:t>
            </a:r>
            <a:r>
              <a:rPr lang="cs-CZ" altLang="cs-CZ" dirty="0"/>
              <a:t>na rok </a:t>
            </a:r>
            <a:r>
              <a:rPr lang="cs-CZ" altLang="cs-CZ" dirty="0" smtClean="0"/>
              <a:t>2023:</a:t>
            </a:r>
            <a:r>
              <a:rPr lang="cs-CZ" altLang="cs-CZ" b="1" dirty="0" smtClean="0">
                <a:solidFill>
                  <a:srgbClr val="C00000"/>
                </a:solidFill>
              </a:rPr>
              <a:t>  94 000 tis. Kč odhad</a:t>
            </a:r>
          </a:p>
          <a:p>
            <a:pPr marL="0" indent="0" algn="just">
              <a:buNone/>
              <a:defRPr/>
            </a:pPr>
            <a:r>
              <a:rPr lang="cs-CZ" altLang="cs-CZ" b="1" dirty="0" smtClean="0"/>
              <a:t>                                                           </a:t>
            </a:r>
            <a:r>
              <a:rPr lang="cs-CZ" altLang="cs-CZ" dirty="0" smtClean="0"/>
              <a:t>na rok 2022</a:t>
            </a:r>
            <a:r>
              <a:rPr lang="cs-CZ" altLang="cs-CZ" b="1" dirty="0" smtClean="0"/>
              <a:t>:  </a:t>
            </a:r>
            <a:r>
              <a:rPr lang="cs-CZ" altLang="cs-CZ" dirty="0" smtClean="0"/>
              <a:t>90 357 tis. Kč    </a:t>
            </a:r>
          </a:p>
          <a:p>
            <a:pPr marL="0" indent="0" algn="just">
              <a:buNone/>
              <a:defRPr/>
            </a:pPr>
            <a:r>
              <a:rPr lang="cs-CZ" altLang="cs-CZ" dirty="0" smtClean="0"/>
              <a:t>     </a:t>
            </a:r>
            <a:endParaRPr lang="cs-CZ" altLang="cs-CZ" i="1" dirty="0" smtClean="0"/>
          </a:p>
        </p:txBody>
      </p:sp>
    </p:spTree>
    <p:extLst>
      <p:ext uri="{BB962C8B-B14F-4D97-AF65-F5344CB8AC3E}">
        <p14:creationId xmlns:p14="http://schemas.microsoft.com/office/powerpoint/2010/main" val="25561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Struktura financování UTB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8996" y="1124744"/>
            <a:ext cx="7416825" cy="5544616"/>
          </a:xfrm>
        </p:spPr>
        <p:txBody>
          <a:bodyPr/>
          <a:lstStyle/>
          <a:p>
            <a:pPr marL="457200" indent="-457200" algn="just" eaLnBrk="1" hangingPunct="1">
              <a:buFont typeface="Wingdings" panose="05000000000000000000" pitchFamily="2" charset="2"/>
              <a:buAutoNum type="arabicParenR"/>
            </a:pPr>
            <a:r>
              <a:rPr lang="cs-CZ" altLang="cs-CZ" b="1" dirty="0" smtClean="0"/>
              <a:t>Financování vzdělávací a tvůrčí činnosti</a:t>
            </a:r>
            <a:endParaRPr lang="cs-CZ" altLang="cs-CZ" b="1" dirty="0" smtClean="0">
              <a:latin typeface="Arial" panose="020B0604020202020204" pitchFamily="34" charset="0"/>
            </a:endParaRP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Institucionální financování vysokých škol (rozpočtový okruh I)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b="1" dirty="0" smtClean="0"/>
              <a:t>A</a:t>
            </a:r>
            <a:r>
              <a:rPr lang="cs-CZ" altLang="cs-CZ" sz="1800" dirty="0" smtClean="0"/>
              <a:t> fixní část (rozsah a ekonomická náročnost výkonů vysoké školy)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b="1" dirty="0" smtClean="0"/>
              <a:t>K </a:t>
            </a:r>
            <a:r>
              <a:rPr lang="cs-CZ" altLang="cs-CZ" sz="1800" dirty="0" smtClean="0"/>
              <a:t>výkonová část (kvalita a výkon vysoké školy)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P</a:t>
            </a:r>
            <a:r>
              <a:rPr lang="cs-CZ" altLang="cs-CZ" sz="1800" dirty="0" smtClean="0"/>
              <a:t> (podpora společenských priorit) – </a:t>
            </a:r>
            <a:r>
              <a:rPr lang="cs-CZ" altLang="cs-CZ" sz="1800" b="1" dirty="0" smtClean="0">
                <a:solidFill>
                  <a:srgbClr val="C00000"/>
                </a:solidFill>
              </a:rPr>
              <a:t>pedagogické studijní programy, programy na FAI</a:t>
            </a:r>
            <a:endParaRPr lang="cs-CZ" altLang="cs-CZ" sz="1800" dirty="0" smtClean="0"/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Podpora studentů (rozpočtový okruh II)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C</a:t>
            </a:r>
            <a:r>
              <a:rPr lang="cs-CZ" altLang="cs-CZ" sz="1800" dirty="0" smtClean="0"/>
              <a:t> (stipendia pro studenty doktorských studijních programů)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J</a:t>
            </a:r>
            <a:r>
              <a:rPr lang="cs-CZ" altLang="cs-CZ" sz="1800" dirty="0" smtClean="0"/>
              <a:t> (dotace na ubytování a stravování studentů)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S </a:t>
            </a:r>
            <a:r>
              <a:rPr lang="cs-CZ" altLang="cs-CZ" sz="1800" dirty="0" smtClean="0"/>
              <a:t>(sociální stipendia)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U</a:t>
            </a:r>
            <a:r>
              <a:rPr lang="cs-CZ" altLang="cs-CZ" sz="1800" dirty="0" smtClean="0"/>
              <a:t> (ubytovací stipendia pro VVŠ) </a:t>
            </a: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Rozvoj vysoké školy (rozpočtový okruh III)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1800" dirty="0" smtClean="0"/>
              <a:t>ukazatel </a:t>
            </a:r>
            <a:r>
              <a:rPr lang="cs-CZ" altLang="cs-CZ" sz="1800" b="1" dirty="0" smtClean="0"/>
              <a:t>I</a:t>
            </a:r>
            <a:r>
              <a:rPr lang="cs-CZ" altLang="cs-CZ" sz="1800" dirty="0" smtClean="0"/>
              <a:t> (dotace na centralizované rozvojové programy ministerstva)</a:t>
            </a:r>
          </a:p>
          <a:p>
            <a:pPr marL="514350" lvl="1" indent="0" algn="just" eaLnBrk="1" hangingPunct="1">
              <a:spcBef>
                <a:spcPct val="30000"/>
              </a:spcBef>
              <a:buNone/>
            </a:pPr>
            <a:r>
              <a:rPr lang="cs-CZ" altLang="cs-CZ" sz="2000" i="1" dirty="0" smtClean="0"/>
              <a:t>Mezinárodní aktivity jsou i pro rok 2023 zahrnuty do příspěvku na Program na podporu strategického řízení UTB pro rok 2023.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Struktura financování UTB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7" y="1052736"/>
            <a:ext cx="7416825" cy="5544616"/>
          </a:xfrm>
        </p:spPr>
        <p:txBody>
          <a:bodyPr/>
          <a:lstStyle/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b="1" dirty="0" smtClean="0"/>
              <a:t>Mezinárodní spolupráce a ostatní (rozpočtový okruh IV)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ukazatel </a:t>
            </a:r>
            <a:r>
              <a:rPr lang="cs-CZ" altLang="cs-CZ" sz="2000" b="1" dirty="0" smtClean="0"/>
              <a:t>F</a:t>
            </a:r>
            <a:r>
              <a:rPr lang="cs-CZ" altLang="cs-CZ" sz="2000" dirty="0" smtClean="0"/>
              <a:t> (fond vzdělávací politiky)</a:t>
            </a:r>
          </a:p>
          <a:p>
            <a:pPr lvl="2" algn="just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Fond umělecké činnosti</a:t>
            </a:r>
          </a:p>
          <a:p>
            <a:pPr marL="0" indent="0" algn="just" eaLnBrk="1" hangingPunct="1">
              <a:spcBef>
                <a:spcPct val="30000"/>
              </a:spcBef>
              <a:buFontTx/>
              <a:buNone/>
            </a:pPr>
            <a:r>
              <a:rPr lang="cs-CZ" altLang="cs-CZ" sz="2000" b="1" dirty="0" smtClean="0"/>
              <a:t>2) Financování výzkumu, experimentálního vývoje a inovací</a:t>
            </a: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dirty="0" smtClean="0"/>
              <a:t>Institucionální podpora na dlouhodobý koncepční rozvoj výzkumné organizace</a:t>
            </a: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dirty="0" smtClean="0"/>
              <a:t>Účelová podpora na specifický vysokoškolský výzkum</a:t>
            </a:r>
          </a:p>
          <a:p>
            <a:pPr marL="0" indent="0" algn="just" eaLnBrk="1" hangingPunct="1">
              <a:spcBef>
                <a:spcPct val="30000"/>
              </a:spcBef>
              <a:buFontTx/>
              <a:buNone/>
            </a:pPr>
            <a:r>
              <a:rPr lang="cs-CZ" altLang="cs-CZ" sz="2000" b="1" dirty="0" smtClean="0"/>
              <a:t>3) Programy reprodukce majetku</a:t>
            </a: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dirty="0" smtClean="0"/>
              <a:t>Program „Rozvoj a obnova materiálně technické základny VVŠ“ MŠMT 133 220. Ve výzvě č. 6 plánujeme realizovat akci </a:t>
            </a:r>
            <a:r>
              <a:rPr lang="cs-CZ" altLang="cs-CZ" b="1" dirty="0" smtClean="0">
                <a:solidFill>
                  <a:srgbClr val="C00000"/>
                </a:solidFill>
              </a:rPr>
              <a:t>Rekonstrukce objektu U12/ 5. etapa</a:t>
            </a:r>
            <a:r>
              <a:rPr lang="cs-CZ" altLang="cs-CZ" b="1" dirty="0" smtClean="0"/>
              <a:t>,</a:t>
            </a:r>
            <a:r>
              <a:rPr lang="cs-CZ" altLang="cs-CZ" b="1" dirty="0" smtClean="0">
                <a:solidFill>
                  <a:srgbClr val="C00000"/>
                </a:solidFill>
              </a:rPr>
              <a:t> </a:t>
            </a:r>
            <a:r>
              <a:rPr lang="cs-CZ" dirty="0" err="1" smtClean="0"/>
              <a:t>subtitul</a:t>
            </a:r>
            <a:r>
              <a:rPr lang="cs-CZ" dirty="0" smtClean="0"/>
              <a:t> </a:t>
            </a:r>
            <a:r>
              <a:rPr lang="cs-CZ" dirty="0"/>
              <a:t>133D 221 „Rozvoj a obnova stravovacích a ubytovacích kapacit</a:t>
            </a:r>
            <a:r>
              <a:rPr lang="cs-CZ" dirty="0" smtClean="0"/>
              <a:t>“. Očekávaná </a:t>
            </a:r>
            <a:r>
              <a:rPr lang="cs-CZ" dirty="0"/>
              <a:t>spoluúčast UTB je </a:t>
            </a:r>
            <a:r>
              <a:rPr lang="cs-CZ" dirty="0" smtClean="0"/>
              <a:t> až 20 </a:t>
            </a:r>
            <a:r>
              <a:rPr lang="cs-CZ" dirty="0"/>
              <a:t>000 </a:t>
            </a:r>
            <a:r>
              <a:rPr lang="cs-CZ" dirty="0" smtClean="0"/>
              <a:t>tis. Kč.</a:t>
            </a:r>
          </a:p>
          <a:p>
            <a:pPr lvl="1" algn="just" eaLnBrk="1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dirty="0" smtClean="0"/>
              <a:t>V témže programu plánujeme akci </a:t>
            </a:r>
            <a:r>
              <a:rPr lang="cs-CZ" b="1" dirty="0" smtClean="0">
                <a:solidFill>
                  <a:srgbClr val="FF0000"/>
                </a:solidFill>
              </a:rPr>
              <a:t>Rekonstrukce menzy U4 (výdejna). </a:t>
            </a:r>
            <a:r>
              <a:rPr lang="cs-CZ" dirty="0" smtClean="0"/>
              <a:t>Očekávaná spoluúčast UTB 6 000 tis. Kč </a:t>
            </a:r>
            <a:endParaRPr lang="cs-CZ" dirty="0"/>
          </a:p>
          <a:p>
            <a:pPr marL="457200" lvl="1" indent="0" eaLnBrk="1" hangingPunct="1">
              <a:spcBef>
                <a:spcPct val="30000"/>
              </a:spcBef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Struktura financování UTB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spcBef>
                <a:spcPct val="30000"/>
              </a:spcBef>
              <a:buFontTx/>
              <a:buNone/>
              <a:defRPr/>
            </a:pPr>
            <a:r>
              <a:rPr lang="cs-CZ" altLang="cs-CZ" sz="2000" b="1" dirty="0" smtClean="0"/>
              <a:t>4) Programy evropských strukturálních a investičních fondů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projekty Programu národní obnovy 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projekty OP JAK, OP TAK, 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projekty OP ŽP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5) Ostatní prostředky národní a mezinárodní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6) Vlastní a ostatní prostředky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dary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příjmy z poplatků a úhrad za další činnost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tržby z prodeje majetku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financování z prostředků fondů UTB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výnosy z finančního majetku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zdroje doplňkové činnosti</a:t>
            </a:r>
          </a:p>
          <a:p>
            <a:pPr lvl="1" eaLnBrk="1" hangingPunct="1">
              <a:spcBef>
                <a:spcPct val="3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zdroje ostatní hlavní činnosti</a:t>
            </a:r>
            <a:r>
              <a:rPr lang="cs-CZ" altLang="cs-CZ" b="1" dirty="0" smtClean="0"/>
              <a:t>		</a:t>
            </a:r>
          </a:p>
          <a:p>
            <a:pPr eaLnBrk="1" hangingPunct="1">
              <a:spcBef>
                <a:spcPct val="30000"/>
              </a:spcBef>
              <a:buFont typeface="Wingdings" panose="05000000000000000000" pitchFamily="2" charset="2"/>
              <a:buNone/>
              <a:defRPr/>
            </a:pPr>
            <a:endParaRPr lang="cs-CZ" alt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Priority interního financování UTB 2023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činností směřujících k významnému zlepšení hodnotících indikátorů  </a:t>
            </a:r>
            <a:r>
              <a:rPr lang="cs-CZ" altLang="cs-CZ" dirty="0" err="1" smtClean="0"/>
              <a:t>VaV</a:t>
            </a:r>
            <a:r>
              <a:rPr lang="cs-CZ" altLang="cs-CZ" dirty="0" smtClean="0"/>
              <a:t> v rámci Metodiky 17+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Stabilní, transparentní a efektivní financování všech součástí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cílů a aktivit uvedených v Plánu realizace strategického záměru UTB 21+ pro rok 2023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cílů a opatření uvedených v Programu na podporu strategického řízení UTB pro rok 2023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všech činností vedoucích ke zvýšení kvalitativních parametrů realizované výuky a výzkumu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kvalitativního zlepšení parametrů ubytování studentů a vědeckých pracovníků (</a:t>
            </a:r>
            <a:r>
              <a:rPr lang="cs-CZ" altLang="cs-CZ" dirty="0" err="1" smtClean="0"/>
              <a:t>postdoktorandů</a:t>
            </a:r>
            <a:r>
              <a:rPr lang="cs-CZ" altLang="cs-CZ" dirty="0" smtClean="0"/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Podpora kvalitativního zlepšení závodního stravování v KMZ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Financování celouniverzitních aktivit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Finanční rezervy UTB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dirty="0" smtClean="0"/>
              <a:t>Finanční rezervy UTB: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Rezervní fond UTB (možno čerpat pouze je-li organizace ve ztrátě)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vytvořen v objemu přibližně 2 mil.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Fond finanční rezervy: určen výhradně pro řešení finančních anomálií. Finanční rezerva zejména na financování: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Zcela neočekávaných opatření MŠMT nebo vlády ČR - legislativní změny, změna  metodiky uplatňování odpočtu DPH u VVŠ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Mimořádných potřeb financování akcí zásadního významu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vytvořen v objemu přibližně 38 mil.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Dědictví po Tomáši Baťovi jr.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objem 10 mil. Kč</a:t>
            </a:r>
          </a:p>
          <a:p>
            <a:pPr>
              <a:buFontTx/>
              <a:buNone/>
            </a:pPr>
            <a:endParaRPr lang="cs-CZ" altLang="cs-CZ" dirty="0" smtClean="0"/>
          </a:p>
          <a:p>
            <a:pPr eaLnBrk="1" hangingPunct="1">
              <a:buFontTx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332656"/>
            <a:ext cx="7416824" cy="736857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rozdělení institucionálních prostředků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None/>
            </a:pPr>
            <a:r>
              <a:rPr lang="cs-CZ" altLang="cs-CZ" sz="2000" dirty="0" smtClean="0"/>
              <a:t>Pro ukazatel A jsou  prostředky </a:t>
            </a:r>
            <a:r>
              <a:rPr lang="cs-CZ" altLang="cs-CZ" sz="2000" b="1" dirty="0" smtClean="0"/>
              <a:t>FA </a:t>
            </a:r>
            <a:r>
              <a:rPr lang="cs-CZ" altLang="cs-CZ" sz="2000" dirty="0" smtClean="0"/>
              <a:t>na institucionální financování pro UTB ministerstvem stanoveny přímo.</a:t>
            </a:r>
          </a:p>
          <a:p>
            <a:pPr marL="0" indent="0" algn="just" eaLnBrk="1" hangingPunct="1">
              <a:buNone/>
            </a:pPr>
            <a:r>
              <a:rPr lang="cs-CZ" altLang="cs-CZ" sz="2000" dirty="0" smtClean="0"/>
              <a:t>Z těchto prostředků se odděluje: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Dispoziční fond</a:t>
            </a:r>
            <a:r>
              <a:rPr lang="cs-CZ" altLang="cs-CZ" sz="2000" dirty="0" smtClean="0"/>
              <a:t>: pro krytí mandatorních výdajů, výše finančního příspěvku </a:t>
            </a:r>
            <a:r>
              <a:rPr lang="cs-CZ" altLang="cs-CZ" sz="2000" b="1" i="1" dirty="0" smtClean="0"/>
              <a:t>FDF</a:t>
            </a:r>
            <a:r>
              <a:rPr lang="cs-CZ" altLang="cs-CZ" sz="2000" dirty="0" smtClean="0"/>
              <a:t> stanovena pro rok 2023 na 8 400 tis. Kč (odděleno z FA).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Fond strategického rozvoje</a:t>
            </a:r>
            <a:r>
              <a:rPr lang="cs-CZ" altLang="cs-CZ" sz="2000" dirty="0" smtClean="0"/>
              <a:t>: finanční příspěvek </a:t>
            </a:r>
            <a:r>
              <a:rPr lang="cs-CZ" altLang="cs-CZ" sz="2000" b="1" i="1" dirty="0" smtClean="0"/>
              <a:t>FSR</a:t>
            </a:r>
            <a:r>
              <a:rPr lang="cs-CZ" altLang="cs-CZ" sz="2000" i="1" dirty="0" smtClean="0"/>
              <a:t> </a:t>
            </a:r>
            <a:r>
              <a:rPr lang="cs-CZ" altLang="cs-CZ" sz="2000" dirty="0" smtClean="0"/>
              <a:t>je pro rok 2023 stanoven tak, aby disponibilní prostředky FSR na rok 2023 pro nové projekty byly maximálně na </a:t>
            </a:r>
            <a:r>
              <a:rPr lang="cs-CZ" altLang="cs-CZ" sz="2000" b="1" dirty="0" smtClean="0"/>
              <a:t>10 000 tis. Kč </a:t>
            </a:r>
            <a:r>
              <a:rPr lang="cs-CZ" altLang="cs-CZ" sz="2000" dirty="0" smtClean="0"/>
              <a:t>(odděleno z FA).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sz="2000" dirty="0" smtClean="0"/>
              <a:t>V</a:t>
            </a:r>
            <a:r>
              <a:rPr lang="cs-CZ" sz="2000" dirty="0"/>
              <a:t> souladu s algoritmem pro výpočet rozdělení ukazatele A, zde součásti přispějí stejným procentem z částky přidělené na součást z prostředků na ukazatel </a:t>
            </a:r>
            <a:r>
              <a:rPr lang="cs-CZ" sz="2000" dirty="0" smtClean="0"/>
              <a:t>A.</a:t>
            </a:r>
            <a:endParaRPr lang="cs-CZ" sz="2000" dirty="0"/>
          </a:p>
          <a:p>
            <a:pPr marL="0" indent="0" algn="just" eaLnBrk="1" hangingPunct="1">
              <a:buNone/>
            </a:pPr>
            <a:r>
              <a:rPr lang="cs-CZ" altLang="cs-CZ" sz="2000" dirty="0" smtClean="0"/>
              <a:t>Prostředky fixní části (po oddělení potřebných prostředků) </a:t>
            </a:r>
            <a:r>
              <a:rPr lang="cs-CZ" altLang="cs-CZ" sz="2000" b="1" dirty="0" smtClean="0"/>
              <a:t>FA´ </a:t>
            </a:r>
            <a:r>
              <a:rPr lang="cs-CZ" altLang="cs-CZ" sz="2000" dirty="0" smtClean="0"/>
              <a:t>se rozdělí na organizační jednotky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8109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fixní část</a:t>
            </a:r>
            <a:br>
              <a:rPr lang="cs-CZ" altLang="cs-CZ" sz="2400" dirty="0" smtClean="0"/>
            </a:br>
            <a:r>
              <a:rPr lang="cs-CZ" altLang="cs-CZ" sz="2000" dirty="0" smtClean="0"/>
              <a:t>objemový algoritmus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Font typeface="Wingdings" panose="05000000000000000000" pitchFamily="2" charset="2"/>
                  <a:buChar char="§"/>
                  <a:defRPr/>
                </a:pPr>
                <a:r>
                  <a:rPr lang="cs-CZ" dirty="0"/>
                  <a:t>Mezi organizační jednotky je rozdělen finanční objem:</a:t>
                </a:r>
              </a:p>
              <a:p>
                <a:pPr marL="400050" lvl="1" indent="0" algn="just">
                  <a:buNone/>
                  <a:defRPr/>
                </a:pPr>
                <a14:m>
                  <m:oMath xmlns:m="http://schemas.openxmlformats.org/officeDocument/2006/math">
                    <m:r>
                      <a:rPr lang="cs-CZ" sz="2000" b="1" i="1">
                        <a:latin typeface="Cambria Math" panose="02040503050406030204" pitchFamily="18" charset="0"/>
                      </a:rPr>
                      <m:t>𝑭𝑨</m:t>
                    </m:r>
                    <m:r>
                      <a:rPr lang="cs-CZ" sz="2000" b="1" i="1">
                        <a:latin typeface="Cambria Math" panose="02040503050406030204" pitchFamily="18" charset="0"/>
                      </a:rPr>
                      <m:t>´=</m:t>
                    </m:r>
                    <m:r>
                      <a:rPr lang="cs-CZ" sz="2000" b="1" i="1">
                        <a:latin typeface="Cambria Math" panose="02040503050406030204" pitchFamily="18" charset="0"/>
                      </a:rPr>
                      <m:t>𝑭𝑨</m:t>
                    </m:r>
                    <m:r>
                      <a:rPr lang="cs-CZ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cs-CZ" sz="2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FDF – FSR </a:t>
                </a:r>
              </a:p>
              <a:p>
                <a:pPr lvl="0"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Algoritmus rozdělení pracuje pouze s již přiděleným příspěvkem na ukazatel A pro jednotlivé organizační jednotky UTB pro roky 2018 až 2022:</a:t>
                </a:r>
              </a:p>
              <a:p>
                <a:pPr lvl="1" algn="just">
                  <a:spcAft>
                    <a:spcPts val="600"/>
                  </a:spcAft>
                  <a:buFont typeface="Courier New" panose="02070309020205020404" pitchFamily="49" charset="0"/>
                  <a:buChar char="o"/>
                </a:pP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Stanoví se podíl každé organizační jednotky na (rozdělovaných) financích z ukazatele A pro jednotlivé roky.</a:t>
                </a:r>
              </a:p>
              <a:p>
                <a:pPr lvl="1" algn="just">
                  <a:spcAft>
                    <a:spcPts val="600"/>
                  </a:spcAft>
                  <a:buFont typeface="Courier New" panose="02070309020205020404" pitchFamily="49" charset="0"/>
                  <a:buChar char="o"/>
                </a:pPr>
                <a:r>
                  <a:rPr lang="cs-CZ" dirty="0"/>
                  <a:t>Objemový podíl </a:t>
                </a:r>
                <a:r>
                  <a:rPr lang="cs-CZ" dirty="0" smtClean="0"/>
                  <a:t>NA(i) organizační </a:t>
                </a:r>
                <a:r>
                  <a:rPr lang="cs-CZ" dirty="0"/>
                  <a:t>jednotky pro financování v roce </a:t>
                </a:r>
                <a:r>
                  <a:rPr lang="cs-CZ" dirty="0" smtClean="0"/>
                  <a:t>2023 </a:t>
                </a:r>
                <a:r>
                  <a:rPr lang="cs-CZ" dirty="0"/>
                  <a:t>bude </a:t>
                </a:r>
                <a:r>
                  <a:rPr lang="cs-CZ" dirty="0" smtClean="0"/>
                  <a:t>stanoven jako součet součinů objemového podílu organizační jednotky v roce n a váhy, která je pro rok n stanovena.</a:t>
                </a:r>
              </a:p>
              <a:p>
                <a:pPr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Modelové </a:t>
                </a:r>
                <a:r>
                  <a:rPr lang="cs-CZ" kern="1400" dirty="0">
                    <a:solidFill>
                      <a:srgbClr val="000000"/>
                    </a:solidFill>
                    <a:cs typeface=".PalatinoTTEE"/>
                  </a:rPr>
                  <a:t>výpočty pro rok </a:t>
                </a: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2023 </a:t>
                </a:r>
                <a:r>
                  <a:rPr lang="cs-CZ" kern="1400" dirty="0">
                    <a:solidFill>
                      <a:srgbClr val="000000"/>
                    </a:solidFill>
                    <a:cs typeface=".PalatinoTTEE"/>
                  </a:rPr>
                  <a:t>vycházejí pouze z očekávaného pravděpodobného finančního objemu pro ukazatel A, který se interně rozděluje (nebyl dosud stanoven ministerstvem příspěvek </a:t>
                </a: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na ukazatel A </a:t>
                </a:r>
                <a:r>
                  <a:rPr lang="cs-CZ" kern="1400" dirty="0">
                    <a:solidFill>
                      <a:srgbClr val="000000"/>
                    </a:solidFill>
                    <a:cs typeface=".PalatinoTTEE"/>
                  </a:rPr>
                  <a:t>pro </a:t>
                </a:r>
                <a:r>
                  <a:rPr lang="cs-CZ" kern="1400" dirty="0" smtClean="0">
                    <a:solidFill>
                      <a:srgbClr val="000000"/>
                    </a:solidFill>
                    <a:cs typeface=".PalatinoTTEE"/>
                  </a:rPr>
                  <a:t>UTB)</a:t>
                </a:r>
              </a:p>
              <a:p>
                <a:pPr lvl="0"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cs-CZ" kern="1400" dirty="0" smtClean="0">
                  <a:solidFill>
                    <a:srgbClr val="000000"/>
                  </a:solidFill>
                  <a:cs typeface=".PalatinoTTEE"/>
                </a:endParaRPr>
              </a:p>
              <a:p>
                <a:pPr lvl="0"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cs-CZ" dirty="0">
                  <a:solidFill>
                    <a:srgbClr val="000000"/>
                  </a:solidFill>
                </a:endParaRPr>
              </a:p>
              <a:p>
                <a:pPr marL="457200" lvl="1" indent="0" algn="just">
                  <a:spcAft>
                    <a:spcPts val="600"/>
                  </a:spcAft>
                  <a:buNone/>
                </a:pPr>
                <a:endParaRPr lang="cs-CZ" sz="2000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740" t="-660" r="-82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41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fixní část</a:t>
            </a:r>
            <a:br>
              <a:rPr lang="cs-CZ" altLang="cs-CZ" sz="2400" dirty="0" smtClean="0"/>
            </a:br>
            <a:r>
              <a:rPr lang="cs-CZ" altLang="cs-CZ" sz="2000" dirty="0" smtClean="0"/>
              <a:t>objemový algoritmus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FA18   hodnota ukazatele A rozdělovaná na organizační jednotky v roce 2018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FA19    </a:t>
                </a:r>
                <a:r>
                  <a:rPr lang="cs-CZ" sz="1600" dirty="0">
                    <a:ea typeface="Times New Roman" panose="02020603050405020304" pitchFamily="18" charset="0"/>
                  </a:rPr>
                  <a:t>hodnota ukazatele A rozdělovaná na organizační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jednotky </a:t>
                </a:r>
                <a:r>
                  <a:rPr lang="cs-CZ" sz="1600" dirty="0">
                    <a:ea typeface="Times New Roman" panose="02020603050405020304" pitchFamily="18" charset="0"/>
                  </a:rPr>
                  <a:t>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2019</a:t>
                </a:r>
                <a:endParaRPr lang="cs-CZ" sz="1600" dirty="0">
                  <a:ea typeface="Times New Roman" panose="02020603050405020304" pitchFamily="18" charset="0"/>
                </a:endParaRP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FA20    </a:t>
                </a:r>
                <a:r>
                  <a:rPr lang="cs-CZ" sz="1600" dirty="0">
                    <a:ea typeface="Times New Roman" panose="02020603050405020304" pitchFamily="18" charset="0"/>
                  </a:rPr>
                  <a:t>hodnota ukazatele A rozdělovaná na organizační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jednotky </a:t>
                </a:r>
                <a:r>
                  <a:rPr lang="cs-CZ" sz="1600" dirty="0">
                    <a:ea typeface="Times New Roman" panose="02020603050405020304" pitchFamily="18" charset="0"/>
                  </a:rPr>
                  <a:t>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2020</a:t>
                </a:r>
                <a:endParaRPr lang="cs-CZ" sz="1600" dirty="0">
                  <a:ea typeface="Times New Roman" panose="02020603050405020304" pitchFamily="18" charset="0"/>
                </a:endParaRP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FA21    </a:t>
                </a:r>
                <a:r>
                  <a:rPr lang="cs-CZ" sz="1600" dirty="0">
                    <a:ea typeface="Times New Roman" panose="02020603050405020304" pitchFamily="18" charset="0"/>
                  </a:rPr>
                  <a:t>hodnota ukazatele A rozdělovaná na organizační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jednotky </a:t>
                </a:r>
                <a:r>
                  <a:rPr lang="cs-CZ" sz="1600" dirty="0">
                    <a:ea typeface="Times New Roman" panose="02020603050405020304" pitchFamily="18" charset="0"/>
                  </a:rPr>
                  <a:t>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2021</a:t>
                </a:r>
                <a:endParaRPr lang="cs-CZ" sz="1600" dirty="0">
                  <a:ea typeface="Times New Roman" panose="02020603050405020304" pitchFamily="18" charset="0"/>
                </a:endParaRP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FA22    </a:t>
                </a:r>
                <a:r>
                  <a:rPr lang="cs-CZ" sz="1600" dirty="0">
                    <a:ea typeface="Times New Roman" panose="02020603050405020304" pitchFamily="18" charset="0"/>
                  </a:rPr>
                  <a:t>hodnota ukazatele A rozdělovaná na organizační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jednotky </a:t>
                </a:r>
                <a:r>
                  <a:rPr lang="cs-CZ" sz="1600" dirty="0">
                    <a:ea typeface="Times New Roman" panose="02020603050405020304" pitchFamily="18" charset="0"/>
                  </a:rPr>
                  <a:t>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2022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FA18(i) interní příspěvek z ukazatele A v roce 2018 pro i-tou organizační jednotku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FA19(i</a:t>
                </a:r>
                <a:r>
                  <a:rPr lang="cs-CZ" sz="1600" dirty="0">
                    <a:ea typeface="Times New Roman" panose="02020603050405020304" pitchFamily="18" charset="0"/>
                  </a:rPr>
                  <a:t>) interní příspěvek z ukazatele A 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2019 </a:t>
                </a:r>
                <a:r>
                  <a:rPr lang="cs-CZ" sz="1600" dirty="0">
                    <a:ea typeface="Times New Roman" panose="02020603050405020304" pitchFamily="18" charset="0"/>
                  </a:rPr>
                  <a:t>pro i-tou organizační jednotku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FA20(i</a:t>
                </a:r>
                <a:r>
                  <a:rPr lang="cs-CZ" sz="1600" dirty="0">
                    <a:ea typeface="Times New Roman" panose="02020603050405020304" pitchFamily="18" charset="0"/>
                  </a:rPr>
                  <a:t>) interní příspěvek z ukazatele A 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2020 </a:t>
                </a:r>
                <a:r>
                  <a:rPr lang="cs-CZ" sz="1600" dirty="0">
                    <a:ea typeface="Times New Roman" panose="02020603050405020304" pitchFamily="18" charset="0"/>
                  </a:rPr>
                  <a:t>pro i-tou organizační jednotku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FA21(i</a:t>
                </a:r>
                <a:r>
                  <a:rPr lang="cs-CZ" sz="1600" dirty="0">
                    <a:ea typeface="Times New Roman" panose="02020603050405020304" pitchFamily="18" charset="0"/>
                  </a:rPr>
                  <a:t>) interní příspěvek z ukazatele A 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2021 </a:t>
                </a:r>
                <a:r>
                  <a:rPr lang="cs-CZ" sz="1600" dirty="0">
                    <a:ea typeface="Times New Roman" panose="02020603050405020304" pitchFamily="18" charset="0"/>
                  </a:rPr>
                  <a:t>pro i-tou organizační jednotku</a:t>
                </a:r>
              </a:p>
              <a:p>
                <a:pPr marL="0" indent="0" algn="just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cs-CZ" sz="1600" dirty="0" smtClean="0">
                    <a:ea typeface="Times New Roman" panose="02020603050405020304" pitchFamily="18" charset="0"/>
                  </a:rPr>
                  <a:t>FA22(i</a:t>
                </a:r>
                <a:r>
                  <a:rPr lang="cs-CZ" sz="1600" dirty="0">
                    <a:ea typeface="Times New Roman" panose="02020603050405020304" pitchFamily="18" charset="0"/>
                  </a:rPr>
                  <a:t>) interní příspěvek z ukazatele A v roce </a:t>
                </a:r>
                <a:r>
                  <a:rPr lang="cs-CZ" sz="1600" dirty="0" smtClean="0">
                    <a:ea typeface="Times New Roman" panose="02020603050405020304" pitchFamily="18" charset="0"/>
                  </a:rPr>
                  <a:t>2022 </a:t>
                </a:r>
                <a:r>
                  <a:rPr lang="cs-CZ" sz="1600" dirty="0">
                    <a:ea typeface="Times New Roman" panose="02020603050405020304" pitchFamily="18" charset="0"/>
                  </a:rPr>
                  <a:t>pro i-tou organizační jednotku</a:t>
                </a:r>
              </a:p>
              <a:p>
                <a:pPr algn="just">
                  <a:spcBef>
                    <a:spcPts val="120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𝑵𝑨</m:t>
                    </m:r>
                    <m:d>
                      <m:d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𝒊</m:t>
                        </m:r>
                      </m:e>
                    </m:d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𝟏𝟖</m:t>
                        </m:r>
                        <m:d>
                          <m:dPr>
                            <m:ctrlP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𝒊</m:t>
                            </m:r>
                          </m:e>
                        </m:d>
                      </m:num>
                      <m:den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𝟏𝟖</m:t>
                        </m:r>
                      </m:den>
                    </m:f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𝟎𝟓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𝟏𝟗</m:t>
                        </m:r>
                        <m:d>
                          <m:dPr>
                            <m:ctrlP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𝒊</m:t>
                            </m:r>
                          </m:e>
                        </m:d>
                      </m:num>
                      <m:den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𝟏𝟗</m:t>
                        </m:r>
                      </m:den>
                    </m:f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𝟎𝟓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𝟐𝟎</m:t>
                        </m:r>
                        <m:d>
                          <m:dPr>
                            <m:ctrlP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𝒊</m:t>
                            </m:r>
                          </m:e>
                        </m:d>
                      </m:num>
                      <m:den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𝟐𝟎</m:t>
                        </m:r>
                      </m:den>
                    </m:f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𝟏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𝟐𝟏</m:t>
                        </m:r>
                        <m:d>
                          <m:dPr>
                            <m:ctrlP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𝒊</m:t>
                            </m:r>
                          </m:e>
                        </m:d>
                      </m:num>
                      <m:den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𝟐𝟏</m:t>
                        </m:r>
                      </m:den>
                    </m:f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𝟑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𝟐𝟐</m:t>
                        </m:r>
                        <m:d>
                          <m:dPr>
                            <m:ctrlP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cs-CZ" sz="16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𝒊</m:t>
                            </m:r>
                          </m:e>
                        </m:d>
                      </m:num>
                      <m:den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𝑭𝑨</m:t>
                        </m:r>
                        <m: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𝟐𝟐</m:t>
                        </m:r>
                      </m:den>
                    </m:f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𝟎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cs-CZ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𝟓</m:t>
                    </m:r>
                  </m:oMath>
                </a14:m>
                <a:endParaRPr lang="cs-CZ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𝑽</m:t>
                    </m:r>
                    <m:sSub>
                      <m:sSub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𝑷</m:t>
                        </m:r>
                      </m:e>
                      <m:sub>
                        <m:r>
                          <a:rPr lang="pl-PL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</m:t>
                        </m:r>
                      </m:sub>
                    </m:sSub>
                    <m:d>
                      <m:dPr>
                        <m:ctrlPr>
                          <a:rPr lang="cs-CZ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l-PL" sz="16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𝒊</m:t>
                        </m:r>
                      </m:e>
                    </m:d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𝑭𝑨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´×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𝑵𝑨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𝒊</m:t>
                    </m:r>
                    <m:r>
                      <a:rPr lang="pl-PL" sz="16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endParaRPr lang="cs-CZ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0"/>
                  </a:spcAft>
                </a:pPr>
                <a:endParaRPr lang="cs-CZ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0"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cs-CZ" kern="1400" dirty="0" smtClean="0">
                  <a:solidFill>
                    <a:srgbClr val="000000"/>
                  </a:solidFill>
                  <a:cs typeface=".PalatinoTTEE"/>
                </a:endParaRPr>
              </a:p>
              <a:p>
                <a:pPr lvl="0" algn="just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endParaRPr lang="cs-CZ" dirty="0">
                  <a:solidFill>
                    <a:srgbClr val="000000"/>
                  </a:solidFill>
                </a:endParaRPr>
              </a:p>
              <a:p>
                <a:pPr marL="457200" lvl="1" indent="0" algn="just">
                  <a:spcAft>
                    <a:spcPts val="600"/>
                  </a:spcAft>
                  <a:buNone/>
                </a:pPr>
                <a:endParaRPr lang="cs-CZ" sz="2000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411" t="-22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2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0"/>
            <a:r>
              <a:rPr lang="cs-CZ" altLang="cs-CZ" sz="2400" dirty="0" smtClean="0"/>
              <a:t>Modelový výpočet algoritmu ukazatel A</a:t>
            </a:r>
            <a:br>
              <a:rPr lang="cs-CZ" altLang="cs-CZ" sz="2400" dirty="0" smtClean="0"/>
            </a:br>
            <a:r>
              <a:rPr lang="cs-CZ" altLang="cs-CZ" sz="2000" dirty="0" smtClean="0"/>
              <a:t>část ukazatele A v letech 2018 až 2022 přidělená </a:t>
            </a:r>
            <a:r>
              <a:rPr lang="cs-CZ" altLang="cs-CZ" sz="2000" smtClean="0"/>
              <a:t>organizačním jedn.</a:t>
            </a:r>
            <a:r>
              <a:rPr lang="cs-CZ" altLang="cs-CZ" sz="2000" dirty="0" smtClean="0"/>
              <a:t/>
            </a:r>
            <a:br>
              <a:rPr lang="cs-CZ" altLang="cs-CZ" sz="2000" dirty="0" smtClean="0"/>
            </a:br>
            <a:endParaRPr lang="cs-CZ" altLang="cs-CZ" sz="20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0278499"/>
              </p:ext>
            </p:extLst>
          </p:nvPr>
        </p:nvGraphicFramePr>
        <p:xfrm>
          <a:off x="1403648" y="1196752"/>
          <a:ext cx="6336704" cy="4754965"/>
        </p:xfrm>
        <a:graphic>
          <a:graphicData uri="http://schemas.openxmlformats.org/drawingml/2006/table">
            <a:tbl>
              <a:tblPr/>
              <a:tblGrid>
                <a:gridCol w="1135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2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6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6044">
                  <a:extLst>
                    <a:ext uri="{9D8B030D-6E8A-4147-A177-3AD203B41FA5}">
                      <a16:colId xmlns:a16="http://schemas.microsoft.com/office/drawing/2014/main" val="4244101252"/>
                    </a:ext>
                  </a:extLst>
                </a:gridCol>
                <a:gridCol w="1076044">
                  <a:extLst>
                    <a:ext uri="{9D8B030D-6E8A-4147-A177-3AD203B41FA5}">
                      <a16:colId xmlns:a16="http://schemas.microsoft.com/office/drawing/2014/main" val="372671014"/>
                    </a:ext>
                  </a:extLst>
                </a:gridCol>
              </a:tblGrid>
              <a:tr h="79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FA18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FA19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FA20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FA21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FA22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118 721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  <a:r>
                        <a:rPr lang="cs-CZ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257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129 286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127 057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138 069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44 720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51 184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62 921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67 743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66 957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54 190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56 703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61 472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70 099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  <a:r>
                        <a:rPr lang="cs-CZ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708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82 650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89 006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93 637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  <a:r>
                        <a:rPr lang="cs-CZ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549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101 914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65 168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67 780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68 969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71 996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75 176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82 810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84 482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86 927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88 905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94 206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4 259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4 089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2 920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3 660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3 785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5 541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5 851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8 049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5 516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6 805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458 059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493 311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514 191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534 601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556 660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77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04664"/>
            <a:ext cx="7889598" cy="692721"/>
          </a:xfrm>
        </p:spPr>
        <p:txBody>
          <a:bodyPr>
            <a:noAutofit/>
          </a:bodyPr>
          <a:lstStyle/>
          <a:p>
            <a:pPr indent="0"/>
            <a:r>
              <a:rPr lang="cs-CZ" altLang="cs-CZ" sz="2400" dirty="0" smtClean="0"/>
              <a:t>Modelový výpočet algoritmu ukazatel A</a:t>
            </a:r>
            <a:br>
              <a:rPr lang="cs-CZ" altLang="cs-CZ" sz="2400" dirty="0" smtClean="0"/>
            </a:br>
            <a:r>
              <a:rPr lang="cs-CZ" altLang="cs-CZ" sz="2000" dirty="0" smtClean="0"/>
              <a:t>na datech 2023 (odhad)</a:t>
            </a:r>
            <a:br>
              <a:rPr lang="cs-CZ" altLang="cs-CZ" sz="2000" dirty="0" smtClean="0"/>
            </a:br>
            <a:endParaRPr lang="cs-CZ" altLang="cs-CZ" sz="16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570533"/>
              </p:ext>
            </p:extLst>
          </p:nvPr>
        </p:nvGraphicFramePr>
        <p:xfrm>
          <a:off x="1475656" y="1196752"/>
          <a:ext cx="5976664" cy="4608508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856425145"/>
                    </a:ext>
                  </a:extLst>
                </a:gridCol>
              </a:tblGrid>
              <a:tr h="79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Model 2023 na finančním objemu roku 2022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Model 2023 na</a:t>
                      </a:r>
                      <a:r>
                        <a:rPr lang="cs-C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očekávaném objemu roku 2023 </a:t>
                      </a:r>
                      <a:endParaRPr lang="cs-CZ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Skutečnost roku</a:t>
                      </a:r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2022</a:t>
                      </a:r>
                      <a:endParaRPr lang="cs-CZ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cs-CZ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tis. </a:t>
                      </a:r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Kč)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137 510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138 069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67 057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66 957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69 898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  <a:r>
                        <a:rPr lang="cs-CZ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708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102 235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101 914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75 329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75 176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94 084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94 206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3 839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3 785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6 664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6 805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 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556 660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556 660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30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Fond umělecké činností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7" y="980728"/>
            <a:ext cx="7416825" cy="5544616"/>
          </a:xfrm>
        </p:spPr>
        <p:txBody>
          <a:bodyPr/>
          <a:lstStyle/>
          <a:p>
            <a:pPr marL="0" lvl="1" indent="0" algn="just" eaLnBrk="1" hangingPunct="1">
              <a:buNone/>
              <a:defRPr/>
            </a:pPr>
            <a:r>
              <a:rPr lang="cs-CZ" altLang="cs-CZ" dirty="0" smtClean="0"/>
              <a:t>Podpora je pro rok 2023 stanovena:</a:t>
            </a:r>
          </a:p>
          <a:p>
            <a:pPr marL="685800" lvl="2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na základě výsledků zachycených v RUV (váha 75 %)</a:t>
            </a:r>
          </a:p>
          <a:p>
            <a:pPr marL="685800" lvl="2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počty doc. a prof. s úvazkem vyšším než 0,3 přepočteno na FTE  (váha 10 %) </a:t>
            </a:r>
          </a:p>
          <a:p>
            <a:pPr marL="685800" lvl="2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počty absolventů v doktorských programech (váha 10 %) </a:t>
            </a:r>
          </a:p>
          <a:p>
            <a:pPr marL="685800" lvl="2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počet studentů na akademického pracovníka (váha 5 %)   </a:t>
            </a:r>
          </a:p>
          <a:p>
            <a:pPr marL="0" lvl="1" indent="0">
              <a:buNone/>
              <a:defRPr/>
            </a:pPr>
            <a:r>
              <a:rPr lang="cs-CZ" altLang="cs-CZ" dirty="0" smtClean="0"/>
              <a:t>Možní příjemci: 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umělecké veřejné vysoké školy (segment 1)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umělecké fakulty ostatních VVŠ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fakulty architektury ostatních VVŠ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další fakulty ostatních VVŠ, kde je podíl studentů v uměleckých směrech vyšší než 50 %    </a:t>
            </a:r>
            <a:r>
              <a:rPr lang="cs-CZ" altLang="cs-CZ" sz="1800" b="1" dirty="0" smtClean="0">
                <a:solidFill>
                  <a:srgbClr val="C00000"/>
                </a:solidFill>
              </a:rPr>
              <a:t>FMK má aktuálně </a:t>
            </a:r>
            <a:r>
              <a:rPr lang="cs-CZ" altLang="cs-CZ" sz="1800" b="1" dirty="0" err="1" smtClean="0">
                <a:solidFill>
                  <a:srgbClr val="C00000"/>
                </a:solidFill>
              </a:rPr>
              <a:t>xx,x</a:t>
            </a:r>
            <a:r>
              <a:rPr lang="cs-CZ" altLang="cs-CZ" sz="1800" b="1" dirty="0" smtClean="0">
                <a:solidFill>
                  <a:srgbClr val="C00000"/>
                </a:solidFill>
              </a:rPr>
              <a:t> % těchto studentů</a:t>
            </a:r>
            <a:endParaRPr lang="cs-CZ" altLang="cs-CZ" b="1" dirty="0" smtClean="0">
              <a:solidFill>
                <a:srgbClr val="C00000"/>
              </a:solidFill>
            </a:endParaRPr>
          </a:p>
          <a:p>
            <a:pPr marL="347662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Aktuální podíl FMK na celkových výkonech RUV je </a:t>
            </a:r>
            <a:r>
              <a:rPr lang="cs-CZ" altLang="cs-CZ" sz="2000" dirty="0" err="1" smtClean="0"/>
              <a:t>x,xx</a:t>
            </a:r>
            <a:r>
              <a:rPr lang="cs-CZ" altLang="cs-CZ" sz="2000" dirty="0" smtClean="0"/>
              <a:t>  % </a:t>
            </a:r>
          </a:p>
          <a:p>
            <a:pPr marL="347662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Finanční podpora pro rok 2023:                  </a:t>
            </a:r>
            <a:r>
              <a:rPr lang="cs-CZ" altLang="cs-CZ" sz="2000" b="1" dirty="0" smtClean="0">
                <a:solidFill>
                  <a:srgbClr val="C00000"/>
                </a:solidFill>
              </a:rPr>
              <a:t>  tis. Kč </a:t>
            </a:r>
            <a:r>
              <a:rPr lang="cs-CZ" altLang="cs-CZ" sz="2000" dirty="0" smtClean="0"/>
              <a:t>(RO I.)  </a:t>
            </a:r>
          </a:p>
          <a:p>
            <a:pPr marL="404812" lvl="1" indent="0">
              <a:buNone/>
              <a:defRPr/>
            </a:pPr>
            <a:r>
              <a:rPr lang="cs-CZ" altLang="cs-CZ" dirty="0" smtClean="0"/>
              <a:t>                              v roce 2022  byla  5 780 tis. Kč</a:t>
            </a:r>
          </a:p>
          <a:p>
            <a:pPr marL="457200" indent="-457200" eaLnBrk="1" hangingPunct="1">
              <a:buFontTx/>
              <a:buNone/>
              <a:defRPr/>
            </a:pPr>
            <a:endParaRPr lang="cs-CZ" alt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413859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188640"/>
            <a:ext cx="6588125" cy="620713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indikátory a parametry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5" y="809353"/>
            <a:ext cx="8136903" cy="5643983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cs-CZ" sz="2000" dirty="0" smtClean="0"/>
              <a:t>Indikátor </a:t>
            </a:r>
            <a:r>
              <a:rPr lang="cs-CZ" sz="2000" b="1" dirty="0" smtClean="0"/>
              <a:t>PUBLIKACE</a:t>
            </a:r>
            <a:r>
              <a:rPr lang="cs-CZ" sz="2000" dirty="0" smtClean="0"/>
              <a:t>: podíl organizační jednotky na výsledcích UTB  v kategorii Publikace výzkumných organizací v prestižních časopisech.</a:t>
            </a:r>
          </a:p>
          <a:p>
            <a:pPr marL="0" indent="0" algn="just">
              <a:buNone/>
            </a:pPr>
            <a:r>
              <a:rPr lang="cs-CZ" dirty="0"/>
              <a:t>Pro účely výpočtu indikátoru PUBLIKACE jsou zohledňováni pouze interní autoři UTB, přičemž součet podílů na daném publikačním výstupu je roven </a:t>
            </a:r>
            <a:r>
              <a:rPr lang="cs-CZ" dirty="0" smtClean="0"/>
              <a:t>jedné. Pokud </a:t>
            </a:r>
            <a:r>
              <a:rPr lang="cs-CZ" dirty="0"/>
              <a:t>má interní autor uvedeno více afilací k organizačním jednotkám UTB, bude podíl interního autora rozdělen mezi uvedené organizační jednotky </a:t>
            </a:r>
            <a:r>
              <a:rPr lang="cs-CZ" dirty="0" smtClean="0"/>
              <a:t>rovnoměrně. Mentální podíly nebudou analyzovány.</a:t>
            </a:r>
          </a:p>
          <a:p>
            <a:pPr marL="0" indent="0" algn="just">
              <a:buNone/>
            </a:pPr>
            <a:r>
              <a:rPr lang="cs-CZ" dirty="0" err="1" smtClean="0"/>
              <a:t>Bibliometrizovatelné</a:t>
            </a:r>
            <a:r>
              <a:rPr lang="cs-CZ" dirty="0" smtClean="0"/>
              <a:t> výstupy: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Východiskem je počet publikací v</a:t>
            </a:r>
            <a:r>
              <a:rPr lang="cs-CZ" dirty="0"/>
              <a:t> impaktovaných časopisech (</a:t>
            </a:r>
            <a:r>
              <a:rPr lang="cs-CZ" b="1" dirty="0" err="1" smtClean="0"/>
              <a:t>J</a:t>
            </a:r>
            <a:r>
              <a:rPr lang="cs-CZ" b="1" baseline="-25000" dirty="0" err="1" smtClean="0"/>
              <a:t>imp</a:t>
            </a:r>
            <a:r>
              <a:rPr lang="cs-CZ" dirty="0" smtClean="0"/>
              <a:t>) v</a:t>
            </a:r>
            <a:r>
              <a:rPr lang="cs-CZ" dirty="0"/>
              <a:t> letech </a:t>
            </a:r>
            <a:r>
              <a:rPr lang="cs-CZ" dirty="0" smtClean="0"/>
              <a:t>2017 </a:t>
            </a:r>
            <a:r>
              <a:rPr lang="cs-CZ" dirty="0"/>
              <a:t>- </a:t>
            </a:r>
            <a:r>
              <a:rPr lang="cs-CZ" dirty="0" smtClean="0"/>
              <a:t>2021 </a:t>
            </a:r>
            <a:r>
              <a:rPr lang="cs-CZ" dirty="0"/>
              <a:t>rozdělených do decilů (D) a </a:t>
            </a:r>
            <a:r>
              <a:rPr lang="cs-CZ" dirty="0" err="1"/>
              <a:t>kvartilů</a:t>
            </a:r>
            <a:r>
              <a:rPr lang="cs-CZ" dirty="0"/>
              <a:t> (Q</a:t>
            </a:r>
            <a:r>
              <a:rPr lang="cs-CZ" dirty="0" smtClean="0"/>
              <a:t>).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U publikací z </a:t>
            </a:r>
            <a:r>
              <a:rPr lang="cs-CZ" dirty="0" err="1" smtClean="0"/>
              <a:t>WoS</a:t>
            </a:r>
            <a:r>
              <a:rPr lang="cs-CZ" dirty="0" smtClean="0"/>
              <a:t> je </a:t>
            </a:r>
            <a:r>
              <a:rPr lang="cs-CZ" dirty="0"/>
              <a:t>nově připočítán pouze rok </a:t>
            </a:r>
            <a:r>
              <a:rPr lang="cs-CZ" dirty="0" smtClean="0"/>
              <a:t>2021, </a:t>
            </a:r>
            <a:r>
              <a:rPr lang="cs-CZ" dirty="0"/>
              <a:t>a to podle </a:t>
            </a:r>
            <a:r>
              <a:rPr lang="cs-CZ" dirty="0" err="1"/>
              <a:t>Article</a:t>
            </a:r>
            <a:r>
              <a:rPr lang="cs-CZ" dirty="0"/>
              <a:t> Influence </a:t>
            </a:r>
            <a:r>
              <a:rPr lang="cs-CZ" dirty="0" err="1"/>
              <a:t>Score</a:t>
            </a:r>
            <a:r>
              <a:rPr lang="cs-CZ" dirty="0"/>
              <a:t> edice </a:t>
            </a:r>
            <a:r>
              <a:rPr lang="cs-CZ" dirty="0" smtClean="0"/>
              <a:t>2021. </a:t>
            </a:r>
            <a:r>
              <a:rPr lang="cs-CZ" dirty="0"/>
              <a:t>Publikace zahrnuté za roky </a:t>
            </a:r>
            <a:r>
              <a:rPr lang="cs-CZ" dirty="0" smtClean="0"/>
              <a:t>2017 </a:t>
            </a:r>
            <a:r>
              <a:rPr lang="cs-CZ" dirty="0"/>
              <a:t>- </a:t>
            </a:r>
            <a:r>
              <a:rPr lang="cs-CZ" dirty="0" smtClean="0"/>
              <a:t>2020 </a:t>
            </a:r>
            <a:r>
              <a:rPr lang="cs-CZ" dirty="0"/>
              <a:t>jsou rozřazeny do </a:t>
            </a:r>
            <a:r>
              <a:rPr lang="cs-CZ" dirty="0" err="1"/>
              <a:t>kvartilů</a:t>
            </a:r>
            <a:r>
              <a:rPr lang="cs-CZ" dirty="0"/>
              <a:t> dle </a:t>
            </a:r>
            <a:r>
              <a:rPr lang="cs-CZ" dirty="0" smtClean="0"/>
              <a:t>AIS edice 2020 </a:t>
            </a:r>
            <a:r>
              <a:rPr lang="cs-CZ" dirty="0"/>
              <a:t>a jejich hodnoty jsou tak shodné jako </a:t>
            </a:r>
            <a:r>
              <a:rPr lang="cs-CZ" dirty="0" smtClean="0"/>
              <a:t>byly použity pro výpočet na rok 2022.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Publikace </a:t>
            </a:r>
            <a:r>
              <a:rPr lang="cs-CZ" dirty="0"/>
              <a:t>z databáze </a:t>
            </a:r>
            <a:r>
              <a:rPr lang="cs-CZ" dirty="0" err="1" smtClean="0"/>
              <a:t>Scopus</a:t>
            </a:r>
            <a:r>
              <a:rPr lang="cs-CZ" dirty="0" smtClean="0"/>
              <a:t>: publikace </a:t>
            </a:r>
            <a:r>
              <a:rPr lang="cs-CZ" dirty="0"/>
              <a:t>z roku </a:t>
            </a:r>
            <a:r>
              <a:rPr lang="cs-CZ" dirty="0" smtClean="0"/>
              <a:t>2021 </a:t>
            </a:r>
            <a:r>
              <a:rPr lang="cs-CZ" dirty="0"/>
              <a:t>jsou hodnoceny </a:t>
            </a:r>
            <a:r>
              <a:rPr lang="cs-CZ" dirty="0" smtClean="0"/>
              <a:t>podle indikátoru </a:t>
            </a:r>
            <a:r>
              <a:rPr lang="cs-CZ" dirty="0"/>
              <a:t>SJR edice </a:t>
            </a:r>
            <a:r>
              <a:rPr lang="cs-CZ" dirty="0" smtClean="0"/>
              <a:t>2021, </a:t>
            </a:r>
            <a:r>
              <a:rPr lang="cs-CZ" dirty="0"/>
              <a:t>záznamy z let </a:t>
            </a:r>
            <a:r>
              <a:rPr lang="cs-CZ" dirty="0" smtClean="0"/>
              <a:t>2017 </a:t>
            </a:r>
            <a:r>
              <a:rPr lang="cs-CZ" dirty="0"/>
              <a:t>- </a:t>
            </a:r>
            <a:r>
              <a:rPr lang="cs-CZ" dirty="0" smtClean="0"/>
              <a:t>2020 </a:t>
            </a:r>
            <a:r>
              <a:rPr lang="cs-CZ" dirty="0"/>
              <a:t>dle SJR edice </a:t>
            </a:r>
            <a:r>
              <a:rPr lang="cs-CZ" dirty="0" smtClean="0"/>
              <a:t>2020.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Je-li </a:t>
            </a:r>
            <a:r>
              <a:rPr lang="cs-CZ" dirty="0"/>
              <a:t>článek </a:t>
            </a:r>
            <a:r>
              <a:rPr lang="cs-CZ" b="1" dirty="0" err="1" smtClean="0"/>
              <a:t>J</a:t>
            </a:r>
            <a:r>
              <a:rPr lang="cs-CZ" b="1" baseline="-25000" dirty="0" err="1" smtClean="0"/>
              <a:t>imp</a:t>
            </a:r>
            <a:r>
              <a:rPr lang="cs-CZ" dirty="0" smtClean="0"/>
              <a:t> resp. </a:t>
            </a:r>
            <a:r>
              <a:rPr lang="cs-CZ" dirty="0"/>
              <a:t>zdrojový časopis zařazen do více kategorií FORD, je přiřazen automaticky do kategorie, ve které dosahuje nejlepšího </a:t>
            </a:r>
            <a:r>
              <a:rPr lang="cs-CZ" dirty="0" smtClean="0"/>
              <a:t>umístění. </a:t>
            </a:r>
          </a:p>
          <a:p>
            <a:pPr marL="0" indent="0">
              <a:buNone/>
            </a:pPr>
            <a:r>
              <a:rPr lang="cs-CZ" dirty="0" smtClean="0"/>
              <a:t>. 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cs-CZ" sz="2000" dirty="0" smtClean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404664"/>
            <a:ext cx="6588125" cy="620713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indikátory a parametry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80728"/>
            <a:ext cx="8136903" cy="568863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Do výsledků ze </a:t>
            </a:r>
            <a:r>
              <a:rPr lang="cs-CZ" dirty="0" err="1"/>
              <a:t>Scopusu</a:t>
            </a:r>
            <a:r>
              <a:rPr lang="cs-CZ" dirty="0"/>
              <a:t> (</a:t>
            </a:r>
            <a:r>
              <a:rPr lang="cs-CZ" b="1" dirty="0" err="1"/>
              <a:t>J</a:t>
            </a:r>
            <a:r>
              <a:rPr lang="cs-CZ" b="1" baseline="-25000" dirty="0" err="1"/>
              <a:t>Sc</a:t>
            </a:r>
            <a:r>
              <a:rPr lang="cs-CZ" dirty="0"/>
              <a:t>) vstupují pouze publikace s rokem uplatnění 2019 </a:t>
            </a:r>
            <a:r>
              <a:rPr lang="cs-CZ" dirty="0" smtClean="0"/>
              <a:t>až 2021, </a:t>
            </a:r>
            <a:r>
              <a:rPr lang="cs-CZ" dirty="0"/>
              <a:t>jejichž zdrojové časopisy jsou zařazeny ve vědních oblastech 5 a </a:t>
            </a:r>
            <a:r>
              <a:rPr lang="cs-CZ" dirty="0" smtClean="0"/>
              <a:t>6. Kvalita </a:t>
            </a:r>
            <a:r>
              <a:rPr lang="cs-CZ" dirty="0"/>
              <a:t>těchto výstupů bude hodnocena podle </a:t>
            </a:r>
            <a:r>
              <a:rPr lang="cs-CZ" dirty="0" err="1"/>
              <a:t>FORDu</a:t>
            </a:r>
            <a:r>
              <a:rPr lang="cs-CZ" dirty="0"/>
              <a:t>  odpovídajícímu profilaci studijních programů příslušných </a:t>
            </a:r>
            <a:r>
              <a:rPr lang="cs-CZ" dirty="0" smtClean="0"/>
              <a:t>fakult.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Přesná specifikace pro započtení:</a:t>
            </a:r>
          </a:p>
          <a:p>
            <a:pPr marL="400050" lvl="1" indent="0" algn="just">
              <a:buNone/>
            </a:pPr>
            <a:r>
              <a:rPr lang="cs-CZ" sz="2000" dirty="0" err="1"/>
              <a:t>FaME</a:t>
            </a:r>
            <a:r>
              <a:rPr lang="cs-CZ" sz="2000" dirty="0"/>
              <a:t>: </a:t>
            </a:r>
            <a:r>
              <a:rPr lang="cs-CZ" sz="2000" dirty="0" smtClean="0"/>
              <a:t>5.2</a:t>
            </a:r>
            <a:r>
              <a:rPr lang="cs-CZ" sz="2000" dirty="0"/>
              <a:t>, doplňkově </a:t>
            </a:r>
            <a:r>
              <a:rPr lang="cs-CZ" sz="2000" dirty="0" smtClean="0"/>
              <a:t>5.9 </a:t>
            </a:r>
            <a:endParaRPr lang="cs-CZ" sz="2000" dirty="0"/>
          </a:p>
          <a:p>
            <a:pPr marL="400050" lvl="1" indent="0" algn="just">
              <a:buNone/>
            </a:pPr>
            <a:r>
              <a:rPr lang="cs-CZ" sz="2000" dirty="0"/>
              <a:t>FMK: </a:t>
            </a:r>
            <a:r>
              <a:rPr lang="cs-CZ" sz="2000" dirty="0" smtClean="0"/>
              <a:t>5.2</a:t>
            </a:r>
            <a:r>
              <a:rPr lang="cs-CZ" sz="2000" dirty="0"/>
              <a:t>, </a:t>
            </a:r>
            <a:r>
              <a:rPr lang="cs-CZ" sz="2000" dirty="0" smtClean="0"/>
              <a:t>5.8</a:t>
            </a:r>
            <a:r>
              <a:rPr lang="cs-CZ" sz="2000" dirty="0"/>
              <a:t>, </a:t>
            </a:r>
            <a:r>
              <a:rPr lang="cs-CZ" sz="2000" dirty="0" smtClean="0"/>
              <a:t>6.4 </a:t>
            </a:r>
            <a:r>
              <a:rPr lang="cs-CZ" sz="2000" dirty="0"/>
              <a:t>a </a:t>
            </a:r>
            <a:r>
              <a:rPr lang="cs-CZ" sz="2000" dirty="0" smtClean="0"/>
              <a:t>6.5 </a:t>
            </a:r>
            <a:endParaRPr lang="cs-CZ" sz="2000" dirty="0"/>
          </a:p>
          <a:p>
            <a:pPr marL="400050" lvl="1" indent="0" algn="just">
              <a:buNone/>
            </a:pPr>
            <a:r>
              <a:rPr lang="cs-CZ" sz="2000" dirty="0"/>
              <a:t>FHS: </a:t>
            </a:r>
            <a:r>
              <a:rPr lang="cs-CZ" sz="2000" dirty="0" smtClean="0"/>
              <a:t>5.1</a:t>
            </a:r>
            <a:r>
              <a:rPr lang="cs-CZ" sz="2000" dirty="0"/>
              <a:t>, </a:t>
            </a:r>
            <a:r>
              <a:rPr lang="cs-CZ" sz="2000" dirty="0" smtClean="0"/>
              <a:t>5.3</a:t>
            </a:r>
            <a:r>
              <a:rPr lang="cs-CZ" sz="2000" dirty="0"/>
              <a:t>, </a:t>
            </a:r>
            <a:r>
              <a:rPr lang="cs-CZ" sz="2000" dirty="0" smtClean="0"/>
              <a:t>5.4</a:t>
            </a:r>
            <a:r>
              <a:rPr lang="cs-CZ" sz="2000" dirty="0"/>
              <a:t>, </a:t>
            </a:r>
            <a:r>
              <a:rPr lang="cs-CZ" sz="2000" dirty="0" smtClean="0"/>
              <a:t>5.8</a:t>
            </a:r>
            <a:r>
              <a:rPr lang="cs-CZ" sz="2000" dirty="0"/>
              <a:t>, </a:t>
            </a:r>
            <a:r>
              <a:rPr lang="cs-CZ" sz="2000" dirty="0" smtClean="0"/>
              <a:t>5.9 </a:t>
            </a:r>
            <a:r>
              <a:rPr lang="cs-CZ" sz="2000" dirty="0"/>
              <a:t>a </a:t>
            </a:r>
            <a:r>
              <a:rPr lang="cs-CZ" sz="2000" dirty="0" smtClean="0"/>
              <a:t>6.2</a:t>
            </a:r>
            <a:r>
              <a:rPr lang="cs-CZ" sz="2000" dirty="0"/>
              <a:t>, </a:t>
            </a:r>
            <a:r>
              <a:rPr lang="cs-CZ" sz="2000" dirty="0" smtClean="0"/>
              <a:t>6.5</a:t>
            </a:r>
            <a:endParaRPr lang="cs-CZ" sz="2000" dirty="0"/>
          </a:p>
          <a:p>
            <a:pPr marL="400050" lvl="1" indent="0" algn="just">
              <a:buNone/>
            </a:pPr>
            <a:r>
              <a:rPr lang="cs-CZ" sz="2000" dirty="0"/>
              <a:t>FLKŘ: </a:t>
            </a:r>
            <a:r>
              <a:rPr lang="cs-CZ" sz="2000" dirty="0" smtClean="0"/>
              <a:t>5.2</a:t>
            </a:r>
            <a:r>
              <a:rPr lang="cs-CZ" sz="2000" dirty="0"/>
              <a:t>, </a:t>
            </a:r>
            <a:r>
              <a:rPr lang="cs-CZ" sz="2000" dirty="0" smtClean="0"/>
              <a:t>5.7</a:t>
            </a:r>
            <a:r>
              <a:rPr lang="cs-CZ" sz="2000" dirty="0"/>
              <a:t>, </a:t>
            </a:r>
            <a:r>
              <a:rPr lang="cs-CZ" sz="2000" dirty="0" smtClean="0"/>
              <a:t>5.9</a:t>
            </a:r>
            <a:endParaRPr lang="cs-CZ" sz="2000" dirty="0"/>
          </a:p>
          <a:p>
            <a:pPr marL="400050" lvl="1" indent="0" algn="just">
              <a:buNone/>
            </a:pPr>
            <a:r>
              <a:rPr lang="cs-CZ" sz="2000" dirty="0"/>
              <a:t>FAI: </a:t>
            </a:r>
            <a:r>
              <a:rPr lang="cs-CZ" sz="2000" dirty="0" smtClean="0"/>
              <a:t>5.3 </a:t>
            </a:r>
            <a:r>
              <a:rPr lang="cs-CZ" sz="2000" dirty="0"/>
              <a:t>a </a:t>
            </a:r>
            <a:r>
              <a:rPr lang="cs-CZ" sz="2000" dirty="0" smtClean="0"/>
              <a:t>5.8</a:t>
            </a:r>
            <a:endParaRPr lang="cs-CZ" sz="20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Do </a:t>
            </a:r>
            <a:r>
              <a:rPr lang="cs-CZ" dirty="0"/>
              <a:t>výsledků ze </a:t>
            </a:r>
            <a:r>
              <a:rPr lang="cs-CZ" dirty="0" err="1"/>
              <a:t>Scopusu</a:t>
            </a:r>
            <a:r>
              <a:rPr lang="cs-CZ" dirty="0"/>
              <a:t> nevstupují žádné záznamy hodnocené v rámci Web </a:t>
            </a:r>
            <a:r>
              <a:rPr lang="cs-CZ" dirty="0" err="1"/>
              <a:t>of</a:t>
            </a:r>
            <a:r>
              <a:rPr lang="cs-CZ" dirty="0"/>
              <a:t> Science (</a:t>
            </a:r>
            <a:r>
              <a:rPr lang="cs-CZ" b="1" dirty="0" err="1"/>
              <a:t>J</a:t>
            </a:r>
            <a:r>
              <a:rPr lang="cs-CZ" b="1" baseline="-25000" dirty="0" err="1"/>
              <a:t>imp</a:t>
            </a:r>
            <a:r>
              <a:rPr lang="cs-CZ" dirty="0"/>
              <a:t>), a to, ani když je zdrojový časopis zahrnut v rámci Web </a:t>
            </a:r>
            <a:r>
              <a:rPr lang="cs-CZ" dirty="0" err="1"/>
              <a:t>of</a:t>
            </a:r>
            <a:r>
              <a:rPr lang="cs-CZ" dirty="0"/>
              <a:t> Science do Q4 a není tak v rámci našich pravidel </a:t>
            </a:r>
            <a:r>
              <a:rPr lang="cs-CZ" dirty="0" smtClean="0"/>
              <a:t>započten.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94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404664"/>
            <a:ext cx="6588125" cy="620713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indikátory a parametry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980728"/>
            <a:ext cx="8136903" cy="56886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Afiliace </a:t>
            </a:r>
            <a:r>
              <a:rPr lang="cs-CZ" dirty="0"/>
              <a:t>autorů jsou brány z plných </a:t>
            </a:r>
            <a:r>
              <a:rPr lang="cs-CZ"/>
              <a:t>textů </a:t>
            </a:r>
            <a:r>
              <a:rPr lang="cs-CZ" smtClean="0"/>
              <a:t>dokumentů. </a:t>
            </a:r>
            <a:r>
              <a:rPr lang="cs-CZ" dirty="0"/>
              <a:t>Pouze v případě, že z plného textu nelze afiliaci přesně vyčíst, je přihlíženo k údajům uvedeným v OBD</a:t>
            </a:r>
          </a:p>
          <a:p>
            <a:pPr marL="0" indent="0">
              <a:buNone/>
              <a:defRPr/>
            </a:pPr>
            <a:endParaRPr lang="cs-CZ" dirty="0" smtClean="0"/>
          </a:p>
          <a:p>
            <a:pPr marL="0" indent="0">
              <a:buNone/>
              <a:defRPr/>
            </a:pPr>
            <a:r>
              <a:rPr lang="cs-CZ" dirty="0" smtClean="0"/>
              <a:t>Indikátor </a:t>
            </a:r>
            <a:r>
              <a:rPr lang="cs-CZ" b="1" dirty="0"/>
              <a:t>PUBLIKACE</a:t>
            </a:r>
            <a:r>
              <a:rPr lang="cs-CZ" dirty="0"/>
              <a:t>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cs-CZ" dirty="0" smtClean="0"/>
              <a:t>váhy </a:t>
            </a:r>
            <a:r>
              <a:rPr lang="cs-CZ" dirty="0"/>
              <a:t>započtení pro články </a:t>
            </a:r>
            <a:r>
              <a:rPr lang="cs-CZ" b="1" dirty="0" err="1"/>
              <a:t>J</a:t>
            </a:r>
            <a:r>
              <a:rPr lang="cs-CZ" b="1" baseline="-25000" dirty="0" err="1"/>
              <a:t>imp</a:t>
            </a:r>
            <a:r>
              <a:rPr lang="cs-CZ" baseline="-25000" dirty="0"/>
              <a:t> </a:t>
            </a:r>
            <a:r>
              <a:rPr lang="cs-CZ" dirty="0"/>
              <a:t>indexované na </a:t>
            </a:r>
            <a:r>
              <a:rPr lang="cs-CZ" dirty="0" err="1"/>
              <a:t>WoS</a:t>
            </a:r>
            <a:r>
              <a:rPr lang="cs-CZ" dirty="0"/>
              <a:t>: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výstup D1              váha </a:t>
            </a:r>
            <a:r>
              <a:rPr lang="cs-CZ" dirty="0" smtClean="0"/>
              <a:t>10   </a:t>
            </a:r>
            <a:endParaRPr lang="cs-CZ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výstup (Q1-D1)     váha 4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výstup Q2              váha 2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výstup Q3              váha </a:t>
            </a:r>
            <a:r>
              <a:rPr lang="cs-CZ" dirty="0" smtClean="0"/>
              <a:t>1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</a:t>
            </a:r>
            <a:r>
              <a:rPr lang="x-none" dirty="0" smtClean="0"/>
              <a:t>ýstup Q4 ne</a:t>
            </a:r>
            <a:r>
              <a:rPr lang="cs-CZ" dirty="0" smtClean="0"/>
              <a:t>ní </a:t>
            </a:r>
            <a:r>
              <a:rPr lang="x-none" dirty="0" smtClean="0"/>
              <a:t>započten</a:t>
            </a:r>
            <a:endParaRPr lang="cs-CZ" dirty="0"/>
          </a:p>
          <a:p>
            <a:pPr marL="0" lvl="0" indent="0">
              <a:buNone/>
            </a:pPr>
            <a:r>
              <a:rPr lang="cs-CZ" dirty="0"/>
              <a:t>Váhy pro výstupy </a:t>
            </a:r>
            <a:r>
              <a:rPr lang="cs-CZ" b="1" dirty="0" err="1"/>
              <a:t>J</a:t>
            </a:r>
            <a:r>
              <a:rPr lang="cs-CZ" b="1" baseline="-25000" dirty="0" err="1"/>
              <a:t>Sc</a:t>
            </a:r>
            <a:r>
              <a:rPr lang="cs-CZ" b="1" dirty="0"/>
              <a:t> </a:t>
            </a:r>
            <a:r>
              <a:rPr lang="cs-CZ" dirty="0"/>
              <a:t>mají </a:t>
            </a:r>
            <a:r>
              <a:rPr lang="cs-CZ"/>
              <a:t>poloviční </a:t>
            </a:r>
            <a:r>
              <a:rPr lang="cs-CZ" smtClean="0"/>
              <a:t>hodnotu.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68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404664"/>
            <a:ext cx="6588125" cy="620713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indikátory a parametry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cs-CZ" sz="2000" dirty="0" smtClean="0"/>
              <a:t>Indikátor </a:t>
            </a:r>
            <a:r>
              <a:rPr lang="cs-CZ" sz="2000" b="1" dirty="0" smtClean="0"/>
              <a:t>CITACE</a:t>
            </a:r>
            <a:r>
              <a:rPr lang="cs-CZ" sz="2000" dirty="0" smtClean="0"/>
              <a:t>: podíl organizační jednotky na výsledcích UTB v počtu citačních ohlasů (bez </a:t>
            </a:r>
            <a:r>
              <a:rPr lang="cs-CZ" sz="2000" dirty="0" err="1" smtClean="0"/>
              <a:t>autocitací</a:t>
            </a:r>
            <a:r>
              <a:rPr lang="cs-CZ" sz="2000" dirty="0" smtClean="0"/>
              <a:t>) v databázi </a:t>
            </a:r>
            <a:r>
              <a:rPr lang="cs-CZ" sz="2000" i="1" dirty="0" err="1" smtClean="0"/>
              <a:t>Scopus</a:t>
            </a:r>
            <a:r>
              <a:rPr lang="cs-CZ" sz="2000" dirty="0" smtClean="0"/>
              <a:t> za publikační výsledky z let 2017 – 2021. Typy dokumentů: článek, příspěvek ve sborníku a kapitola z knihy. Citace vyčísleny za období 2017 – 2022 ke dni 1.1.2023.</a:t>
            </a:r>
          </a:p>
          <a:p>
            <a:pPr marL="0" indent="0" algn="just">
              <a:buNone/>
              <a:defRPr/>
            </a:pPr>
            <a:r>
              <a:rPr lang="cs-CZ" dirty="0"/>
              <a:t>Nestanovují se mentální podíly u jednotlivých publikací a citace se vždy přiřadí každé </a:t>
            </a:r>
            <a:r>
              <a:rPr lang="cs-CZ" dirty="0" smtClean="0"/>
              <a:t>organizační jednotce, </a:t>
            </a:r>
            <a:r>
              <a:rPr lang="cs-CZ" dirty="0"/>
              <a:t>která má na výsledku jakýkoliv </a:t>
            </a:r>
            <a:r>
              <a:rPr lang="cs-CZ" dirty="0" smtClean="0"/>
              <a:t>podíl. </a:t>
            </a:r>
            <a:endParaRPr lang="cs-CZ" dirty="0"/>
          </a:p>
          <a:p>
            <a:pPr marL="0" indent="0" algn="just">
              <a:buNone/>
              <a:defRPr/>
            </a:pPr>
            <a:endParaRPr lang="cs-CZ" sz="2000" dirty="0" smtClean="0"/>
          </a:p>
          <a:p>
            <a:pPr marL="0" indent="0" algn="just">
              <a:buNone/>
              <a:defRPr/>
            </a:pPr>
            <a:r>
              <a:rPr lang="cs-CZ" sz="2000" dirty="0" smtClean="0"/>
              <a:t>Indikátor </a:t>
            </a:r>
            <a:r>
              <a:rPr lang="cs-CZ" sz="2000" b="1" dirty="0" smtClean="0"/>
              <a:t>Hodnota DKRVO(2022)</a:t>
            </a:r>
            <a:r>
              <a:rPr lang="cs-CZ" sz="2000" dirty="0" smtClean="0"/>
              <a:t>: podíl organizační jednotky na celkové výši institucionální podpory na DKRVO pro UTB v roce 2022. </a:t>
            </a:r>
          </a:p>
          <a:p>
            <a:pPr marL="0" indent="0" algn="just">
              <a:buFontTx/>
              <a:buNone/>
              <a:defRPr/>
            </a:pPr>
            <a:endParaRPr lang="cs-CZ" altLang="cs-CZ" dirty="0" smtClean="0"/>
          </a:p>
          <a:p>
            <a:pPr marL="0" indent="0" algn="just">
              <a:buFontTx/>
              <a:buNone/>
              <a:defRPr/>
            </a:pPr>
            <a:r>
              <a:rPr lang="cs-CZ" altLang="cs-CZ" dirty="0" smtClean="0"/>
              <a:t>Indikátor</a:t>
            </a:r>
            <a:r>
              <a:rPr lang="cs-CZ" altLang="cs-CZ" b="1" dirty="0" smtClean="0"/>
              <a:t> </a:t>
            </a:r>
            <a:r>
              <a:rPr lang="cs-CZ" altLang="cs-CZ" b="1" dirty="0" err="1">
                <a:solidFill>
                  <a:srgbClr val="FF0000"/>
                </a:solidFill>
              </a:rPr>
              <a:t>VaV</a:t>
            </a:r>
            <a:r>
              <a:rPr lang="cs-CZ" altLang="cs-CZ" b="1" dirty="0"/>
              <a:t> pro výkonové </a:t>
            </a:r>
            <a:r>
              <a:rPr lang="cs-CZ" altLang="cs-CZ" b="1" dirty="0" smtClean="0"/>
              <a:t>hodnocení institucionálního financování</a:t>
            </a:r>
            <a:endParaRPr lang="cs-CZ" altLang="cs-CZ" b="1" dirty="0">
              <a:latin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Indikátor </a:t>
            </a:r>
            <a:r>
              <a:rPr lang="cs-CZ" sz="2000" b="1" dirty="0" smtClean="0"/>
              <a:t>Hodnota DKRVO(2022) </a:t>
            </a:r>
            <a:r>
              <a:rPr lang="cs-CZ" sz="2000" dirty="0" smtClean="0"/>
              <a:t>organizační jednotky - váha </a:t>
            </a:r>
            <a:r>
              <a:rPr lang="cs-CZ" sz="2000" b="1" dirty="0" smtClean="0"/>
              <a:t>85 %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indikátor </a:t>
            </a:r>
            <a:r>
              <a:rPr lang="cs-CZ" sz="2000" b="1" dirty="0" smtClean="0"/>
              <a:t>Publikace</a:t>
            </a:r>
            <a:r>
              <a:rPr lang="cs-CZ" sz="2000" dirty="0" smtClean="0"/>
              <a:t> příslušné organizační jednotky – váha </a:t>
            </a:r>
            <a:r>
              <a:rPr lang="cs-CZ" sz="2000" b="1" dirty="0" smtClean="0"/>
              <a:t>15 % </a:t>
            </a:r>
          </a:p>
        </p:txBody>
      </p:sp>
    </p:spTree>
    <p:extLst>
      <p:ext uri="{BB962C8B-B14F-4D97-AF65-F5344CB8AC3E}">
        <p14:creationId xmlns:p14="http://schemas.microsoft.com/office/powerpoint/2010/main" val="258298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PUBLIKACE</a:t>
            </a:r>
            <a:br>
              <a:rPr lang="cs-CZ" altLang="cs-CZ" sz="2400" dirty="0" smtClean="0"/>
            </a:br>
            <a:r>
              <a:rPr lang="cs-CZ" altLang="cs-CZ" sz="2000" dirty="0" smtClean="0"/>
              <a:t>Počet publikací ve zdroji </a:t>
            </a:r>
            <a:r>
              <a:rPr lang="cs-CZ" altLang="cs-CZ" sz="2000" dirty="0" err="1" smtClean="0"/>
              <a:t>WoS</a:t>
            </a:r>
            <a:r>
              <a:rPr lang="cs-CZ" altLang="cs-CZ" sz="2000" dirty="0" smtClean="0"/>
              <a:t> </a:t>
            </a:r>
            <a:r>
              <a:rPr lang="cs-CZ" sz="2000" dirty="0" err="1"/>
              <a:t>J</a:t>
            </a:r>
            <a:r>
              <a:rPr lang="cs-CZ" sz="2000" baseline="-25000" dirty="0" err="1"/>
              <a:t>imp</a:t>
            </a:r>
            <a:endParaRPr lang="cs-CZ" altLang="cs-CZ" sz="20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393970"/>
              </p:ext>
            </p:extLst>
          </p:nvPr>
        </p:nvGraphicFramePr>
        <p:xfrm>
          <a:off x="1187624" y="1340768"/>
          <a:ext cx="6336828" cy="487732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(Q1-D1)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54,255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143,487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51,987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5,125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12,625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21,916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12,892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11,333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4,287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2,971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25,4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74,176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206,248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69,325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5,375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18,307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8,333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164,047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442,471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206,99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PUBLIKACE </a:t>
            </a:r>
            <a:br>
              <a:rPr lang="cs-CZ" altLang="cs-CZ" sz="2400" dirty="0" smtClean="0"/>
            </a:br>
            <a:r>
              <a:rPr lang="cs-CZ" altLang="cs-CZ" sz="2000" dirty="0" smtClean="0"/>
              <a:t>Počet publikací ve zdroji </a:t>
            </a:r>
            <a:r>
              <a:rPr lang="cs-CZ" altLang="cs-CZ" sz="2000" dirty="0" err="1" smtClean="0"/>
              <a:t>Scopus</a:t>
            </a:r>
            <a:r>
              <a:rPr lang="cs-CZ" altLang="cs-CZ" sz="2000" dirty="0" smtClean="0"/>
              <a:t> </a:t>
            </a:r>
            <a:r>
              <a:rPr lang="cs-CZ" sz="2000" dirty="0" err="1"/>
              <a:t>J</a:t>
            </a:r>
            <a:r>
              <a:rPr lang="cs-CZ" sz="2000" baseline="-25000" dirty="0" err="1"/>
              <a:t>Sc</a:t>
            </a:r>
            <a:endParaRPr lang="cs-CZ" altLang="cs-CZ" sz="20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124695"/>
              </p:ext>
            </p:extLst>
          </p:nvPr>
        </p:nvGraphicFramePr>
        <p:xfrm>
          <a:off x="1187624" y="1340768"/>
          <a:ext cx="6264696" cy="487732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(Q1-D1)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5,833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71,541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80,166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92,083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k-SK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86,999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113,999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126,666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18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PUBLIKACE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157669" y="1340768"/>
          <a:ext cx="8785225" cy="487732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65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(Q1-D1)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 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17,7000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54,2550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143,4870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52,9870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733,4810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27,4255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2,3330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10,1250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50,2910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1,8804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14,6250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32,8330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27,4990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194,0405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7,2553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5,2500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18,7500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0,7011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81,5410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104,1660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124,0830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424,2895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15,8646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13,5330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31,8920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31,8330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123,4990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4,6177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0,2080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2,9710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12,1270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0,4534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25,4000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74,1760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207,2480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69,3250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1 033,5250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38,6444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5,3750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18,3070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8,3330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81,4470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3,0454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3,0000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0,1122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58,0000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251,0460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556,4700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333,6560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2 674,4500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100,0000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9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</a:t>
            </a:r>
            <a:r>
              <a:rPr lang="cs-CZ" altLang="cs-CZ" sz="2400" dirty="0" err="1" smtClean="0"/>
              <a:t>VaV</a:t>
            </a:r>
            <a:r>
              <a:rPr lang="cs-CZ" altLang="cs-CZ" sz="2400" dirty="0" smtClean="0"/>
              <a:t> (výhradně pro výpočet ukazatele K)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899592" y="1332000"/>
          <a:ext cx="7272932" cy="489843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DKRVO 2022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DKRVO(2022)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85 %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15 %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ukazateli K má váhu 30 %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34 417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22,3073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27,4255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23,0750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1,4920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1,8804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1,5503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10492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13 025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8,4421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7,2553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8,2641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2,2180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0,7011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1,9904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14 516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9,4085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15,8646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10,3769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6 387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4,1397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4,6177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4,2114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3 125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2,0255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0,4534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1,7897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59 201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38,3709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38,6444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38,4120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17 265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11,1903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3,0454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9,9685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0,4057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0,1122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0,3617</a:t>
                      </a:r>
                      <a:endParaRPr lang="cs-CZ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154 286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0" marR="36000"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0" marR="36000" marT="45729" marB="4572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0" marR="36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83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výkonová část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b="1" dirty="0" smtClean="0"/>
              <a:t>Rozdělení VVŠ do segmentů</a:t>
            </a:r>
          </a:p>
          <a:p>
            <a:pPr marL="0" indent="0" algn="just">
              <a:buFontTx/>
              <a:buNone/>
              <a:defRPr/>
            </a:pPr>
            <a:r>
              <a:rPr lang="cs-CZ" dirty="0" smtClean="0"/>
              <a:t>Pro porovnání úspěšnosti v indikátorech výkonu a kvality jsou VVŠ rozděleny ministerstvem do 4 segmentů: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1: AMU, AVU, VŠUP, JAMU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2: VŠPJ, VŠTE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3: vysoké školy neuvedené v segmentech 1, 2 a 4  </a:t>
            </a:r>
            <a:r>
              <a:rPr lang="cs-CZ" b="1" dirty="0" smtClean="0">
                <a:solidFill>
                  <a:srgbClr val="C00000"/>
                </a:solidFill>
              </a:rPr>
              <a:t>UTB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4: UK, MU, UPOL, ČVUT, VUT</a:t>
            </a:r>
          </a:p>
          <a:p>
            <a:pPr marL="0" indent="0" algn="just">
              <a:buFontTx/>
              <a:buNone/>
              <a:defRPr/>
            </a:pPr>
            <a:r>
              <a:rPr lang="cs-CZ" dirty="0" smtClean="0"/>
              <a:t>Rozdělení finančních prostředků výkonové části pro rok 2023: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1:                 3,212 %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2:                 1,349 %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3:               39,654 %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dirty="0" err="1" smtClean="0"/>
              <a:t>seg</a:t>
            </a:r>
            <a:r>
              <a:rPr lang="cs-CZ" dirty="0" smtClean="0"/>
              <a:t>. 4:               55,785 %  </a:t>
            </a:r>
          </a:p>
          <a:p>
            <a:pPr marL="838200" lvl="1" indent="-381000" eaLnBrk="1" hangingPunct="1"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8454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Institucionální financování – výkonová část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Indikátory výkonové části VVŠ a jejich váha v segmentu 3 pro rok 2023: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err="1" smtClean="0"/>
              <a:t>Graduation</a:t>
            </a:r>
            <a:r>
              <a:rPr lang="cs-CZ" altLang="cs-CZ" sz="1800" dirty="0" smtClean="0"/>
              <a:t> </a:t>
            </a:r>
            <a:r>
              <a:rPr lang="cs-CZ" altLang="cs-CZ" sz="1800" dirty="0" err="1" smtClean="0"/>
              <a:t>rate</a:t>
            </a:r>
            <a:r>
              <a:rPr lang="cs-CZ" altLang="cs-CZ" sz="1800" dirty="0" smtClean="0"/>
              <a:t> (sleduje fyzické osoby a jejich průchod studiem na VVŠ), úspěšnost studia 					</a:t>
            </a:r>
            <a:r>
              <a:rPr lang="cs-CZ" altLang="cs-CZ" sz="1800" b="1" dirty="0" smtClean="0"/>
              <a:t>15 %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mezinárodní mobility - </a:t>
            </a:r>
            <a:r>
              <a:rPr lang="cs-CZ" altLang="cs-CZ" sz="1800" dirty="0" err="1" smtClean="0"/>
              <a:t>mobilitní</a:t>
            </a:r>
            <a:r>
              <a:rPr lang="cs-CZ" altLang="cs-CZ" sz="1800" dirty="0" smtClean="0"/>
              <a:t> programy (nad 30 dnů pobytu)  	</a:t>
            </a:r>
            <a:r>
              <a:rPr lang="cs-CZ" altLang="cs-CZ" sz="1800" b="1" dirty="0" smtClean="0"/>
              <a:t>22 %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zaměstnanost absolventů 				</a:t>
            </a:r>
            <a:r>
              <a:rPr lang="cs-CZ" altLang="cs-CZ" sz="1800" b="1" dirty="0" smtClean="0"/>
              <a:t>10 %</a:t>
            </a:r>
            <a:r>
              <a:rPr lang="cs-CZ" altLang="cs-CZ" sz="1800" dirty="0" smtClean="0"/>
              <a:t>        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1800" b="1" dirty="0" err="1" smtClean="0">
                <a:solidFill>
                  <a:srgbClr val="C00000"/>
                </a:solidFill>
              </a:rPr>
              <a:t>VaV</a:t>
            </a:r>
            <a:r>
              <a:rPr lang="cs-CZ" altLang="cs-CZ" sz="1800" dirty="0" smtClean="0"/>
              <a:t> dosažené výsledky ve výzkumu, vývoji, inovacích		</a:t>
            </a:r>
            <a:r>
              <a:rPr lang="cs-CZ" altLang="cs-CZ" sz="1800" b="1" dirty="0" smtClean="0"/>
              <a:t>30 %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dosažené výsledky umělecké činnosti podchycené v RUV	  </a:t>
            </a:r>
            <a:r>
              <a:rPr lang="cs-CZ" altLang="cs-CZ" sz="1800" b="1" dirty="0" smtClean="0"/>
              <a:t>3 %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externí příjmy VŠ spojené se vzdělávací a tvůrčí činností		  </a:t>
            </a:r>
            <a:r>
              <a:rPr lang="cs-CZ" altLang="cs-CZ" sz="1800" b="1" dirty="0" smtClean="0"/>
              <a:t>6,5 %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studia v cizím jazyce					  </a:t>
            </a:r>
            <a:r>
              <a:rPr lang="cs-CZ" altLang="cs-CZ" sz="1800" b="1" dirty="0" smtClean="0"/>
              <a:t>3,5 %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cs-CZ" altLang="cs-CZ" i="1" dirty="0" smtClean="0">
                <a:solidFill>
                  <a:srgbClr val="C00000"/>
                </a:solidFill>
              </a:rPr>
              <a:t>počet studentů studujících SP v cizím jazyce</a:t>
            </a:r>
          </a:p>
          <a:p>
            <a:pPr lvl="2" eaLnBrk="1" hangingPunct="1">
              <a:buFont typeface="Wingdings" panose="05000000000000000000" pitchFamily="2" charset="2"/>
              <a:buChar char="§"/>
            </a:pPr>
            <a:r>
              <a:rPr lang="cs-CZ" altLang="cs-CZ" i="1" dirty="0" smtClean="0">
                <a:solidFill>
                  <a:srgbClr val="C00000"/>
                </a:solidFill>
              </a:rPr>
              <a:t>příjmy z poplatků za studia v cizím jazyce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 smtClean="0"/>
              <a:t>cizinci – akademičtí a vědečtí pracovníci			 </a:t>
            </a:r>
            <a:r>
              <a:rPr lang="cs-CZ" altLang="cs-CZ" sz="1800" b="1" dirty="0" smtClean="0"/>
              <a:t>10 %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6329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výkonová část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eaLnBrk="1" hangingPunct="1">
                  <a:buFontTx/>
                  <a:buNone/>
                  <a:defRPr/>
                </a:pPr>
                <a:r>
                  <a:rPr lang="cs-CZ" altLang="cs-CZ" b="1" dirty="0" smtClean="0"/>
                  <a:t>Interní rozdělení institucionálních prostředků na výkonovou část</a:t>
                </a:r>
              </a:p>
              <a:p>
                <a:pPr algn="just">
                  <a:buFont typeface="Wingdings" panose="05000000000000000000" pitchFamily="2" charset="2"/>
                  <a:buChar char="§"/>
                  <a:defRPr/>
                </a:pPr>
                <a:r>
                  <a:rPr lang="cs-CZ" dirty="0" smtClean="0"/>
                  <a:t>Rozdělen </a:t>
                </a:r>
                <a:r>
                  <a:rPr lang="cs-CZ" dirty="0"/>
                  <a:t>bude celý přidělený objem prostředků </a:t>
                </a:r>
                <a:r>
                  <a:rPr lang="cs-CZ" dirty="0" smtClean="0"/>
                  <a:t>na výkonovou část (ukazatel K)</a:t>
                </a:r>
                <a:endParaRPr lang="cs-CZ" dirty="0"/>
              </a:p>
              <a:p>
                <a:pPr algn="just">
                  <a:buFont typeface="Wingdings" panose="05000000000000000000" pitchFamily="2" charset="2"/>
                  <a:buChar char="§"/>
                  <a:defRPr/>
                </a:pPr>
                <a:r>
                  <a:rPr lang="cs-CZ" dirty="0"/>
                  <a:t>Pro každou organizační jednotku (součást, </a:t>
                </a:r>
                <a:r>
                  <a:rPr lang="cs-CZ" dirty="0" smtClean="0"/>
                  <a:t>regionální výzkumné centrum) </a:t>
                </a:r>
                <a:r>
                  <a:rPr lang="cs-CZ" dirty="0"/>
                  <a:t>bude přiřazen finanční objem v poměru úspěšnosti této organizační jednotky k celkovému výkonu UTB v daném dílčím </a:t>
                </a:r>
                <a:r>
                  <a:rPr lang="cs-CZ" dirty="0" smtClean="0"/>
                  <a:t>indikátoru výkonové části.</a:t>
                </a:r>
              </a:p>
              <a:p>
                <a:pPr algn="just">
                  <a:buFont typeface="Wingdings" panose="05000000000000000000" pitchFamily="2" charset="2"/>
                  <a:buChar char="§"/>
                  <a:defRPr/>
                </a:pPr>
                <a:r>
                  <a:rPr lang="cs-CZ" dirty="0" smtClean="0"/>
                  <a:t>Pokud jsou identifikovány nějaké hodnoty indikátorů pro externí organizaci, se kterou UTB již ukončila spolupráci budou přiznány fakultě se kterou byl program realizován.</a:t>
                </a:r>
              </a:p>
              <a:p>
                <a:pPr marL="0" indent="0" algn="just">
                  <a:buNone/>
                  <a:defRPr/>
                </a:pPr>
                <a:endParaRPr lang="cs-CZ" altLang="cs-CZ" b="1" dirty="0" smtClean="0"/>
              </a:p>
              <a:p>
                <a:pPr marL="0" indent="0" algn="just">
                  <a:buNone/>
                  <a:defRPr/>
                </a:pPr>
                <a:r>
                  <a:rPr lang="cs-CZ" altLang="cs-CZ" b="1" dirty="0" smtClean="0"/>
                  <a:t>Souhrnné interní rozdělení </a:t>
                </a:r>
                <a:r>
                  <a:rPr lang="cs-CZ" altLang="cs-CZ" b="1" dirty="0"/>
                  <a:t>institucionálních </a:t>
                </a:r>
                <a:r>
                  <a:rPr lang="cs-CZ" altLang="cs-CZ" b="1" dirty="0" smtClean="0"/>
                  <a:t>prostředků</a:t>
                </a:r>
                <a:endParaRPr lang="cs-CZ" altLang="cs-CZ" b="1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dirty="0" smtClean="0"/>
                  <a:t>Souhrnný </a:t>
                </a:r>
                <a:r>
                  <a:rPr lang="cs-CZ" dirty="0"/>
                  <a:t>příspěvek </a:t>
                </a:r>
                <a:r>
                  <a:rPr lang="cs-CZ" dirty="0" smtClean="0"/>
                  <a:t>VF(k) </a:t>
                </a:r>
                <a:r>
                  <a:rPr lang="cs-CZ" dirty="0"/>
                  <a:t>pro k-tou organizační jednotku</a:t>
                </a:r>
                <a:r>
                  <a:rPr lang="cs-CZ" dirty="0" smtClean="0"/>
                  <a:t>:</a:t>
                </a:r>
              </a:p>
              <a:p>
                <a:pPr marL="800100" lvl="2" indent="0">
                  <a:spcAft>
                    <a:spcPts val="0"/>
                  </a:spcAft>
                  <a:buNone/>
                  <a:tabLst>
                    <a:tab pos="1168400" algn="l"/>
                  </a:tabLst>
                </a:pPr>
                <a:r>
                  <a:rPr lang="cs-CZ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VF(k) </a:t>
                </a:r>
                <a:r>
                  <a:rPr lang="cs-CZ" sz="2000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r>
                      <a:rPr lang="pl-PL" sz="20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𝑽</m:t>
                    </m:r>
                    <m:sSub>
                      <m:sSubPr>
                        <m:ctrlPr>
                          <a:rPr lang="cs-CZ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𝑷</m:t>
                        </m:r>
                      </m:e>
                      <m:sub>
                        <m:r>
                          <a:rPr lang="pl-PL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𝑨</m:t>
                        </m:r>
                      </m:sub>
                    </m:sSub>
                    <m:d>
                      <m:dPr>
                        <m:ctrlPr>
                          <a:rPr lang="cs-CZ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l-PL" sz="20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𝒌</m:t>
                        </m:r>
                      </m:e>
                    </m:d>
                  </m:oMath>
                </a14:m>
                <a:r>
                  <a:rPr lang="pl-PL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+ VP</a:t>
                </a:r>
                <a:r>
                  <a:rPr lang="pl-PL" sz="2000" b="1" i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pl-PL" sz="2000" b="1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(k)</a:t>
                </a:r>
                <a:endParaRPr lang="cs-CZ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cs-CZ" dirty="0"/>
              </a:p>
              <a:p>
                <a:pPr marL="0" indent="0" algn="ctr">
                  <a:buNone/>
                </a:pPr>
                <a:endParaRPr lang="cs-CZ" dirty="0"/>
              </a:p>
              <a:p>
                <a:pPr algn="just">
                  <a:buFont typeface="Wingdings" panose="05000000000000000000" pitchFamily="2" charset="2"/>
                  <a:buChar char="§"/>
                  <a:defRPr/>
                </a:pPr>
                <a:endParaRPr lang="cs-CZ" dirty="0" smtClean="0"/>
              </a:p>
            </p:txBody>
          </p:sp>
        </mc:Choice>
        <mc:Fallback xmlns="">
          <p:sp>
            <p:nvSpPr>
              <p:cNvPr id="21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822" t="-660" r="-82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Institucionální podpora na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Shrnutí: </a:t>
            </a:r>
            <a:r>
              <a:rPr lang="cs-CZ" altLang="cs-CZ" sz="2000" dirty="0" smtClean="0"/>
              <a:t>v roce 2021 zaveden nový způsob poskytování institucionální podpory na DKRVO ministerstvem: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MŠMT vydalo „Pravidla </a:t>
            </a:r>
            <a:r>
              <a:rPr lang="cs-CZ" sz="2000" dirty="0"/>
              <a:t>poskytování institucionální podpory na dlouhodobý koncepční rozvoj výzkumné organizace v segmentu vysokých škol v působnosti Ministerstva školství, mládeže a tělovýchovy na léta 2021 až 2025</a:t>
            </a:r>
            <a:r>
              <a:rPr lang="cs-CZ" sz="2000" dirty="0" smtClean="0"/>
              <a:t>“. </a:t>
            </a:r>
            <a:r>
              <a:rPr lang="cs-CZ" sz="2000" dirty="0"/>
              <a:t>Poskytování institucionální podpory na DKRVO v segmentu vysokých škol postavil tento materiál na principech transparentnosti, předvídatelnosti, stability a dlouhodobosti s cílem vytváření prostoru pro naplňování dlouhodobých komplexních koncepčních cílů </a:t>
            </a:r>
            <a:r>
              <a:rPr lang="cs-CZ" sz="2000" dirty="0" smtClean="0"/>
              <a:t>příjemce.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Později doplněno rozhodnutím 50 – RVO/2021</a:t>
            </a:r>
          </a:p>
          <a:p>
            <a:pPr marL="0" indent="0">
              <a:buNone/>
            </a:pPr>
            <a:r>
              <a:rPr lang="cs-CZ" sz="2000" dirty="0"/>
              <a:t>Základní nastavení Institucionální podpory na DKRVO se </a:t>
            </a:r>
            <a:r>
              <a:rPr lang="cs-CZ" sz="2000" dirty="0" smtClean="0"/>
              <a:t>skládalo z</a:t>
            </a:r>
            <a:r>
              <a:rPr lang="cs-CZ" sz="2000" dirty="0"/>
              <a:t> částí:</a:t>
            </a:r>
            <a:endParaRPr lang="cs-CZ" sz="20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sz="2000" b="1" dirty="0"/>
              <a:t>Stabilizační část</a:t>
            </a:r>
            <a:r>
              <a:rPr lang="cs-CZ" sz="2000" dirty="0"/>
              <a:t> byla stanovena ve výši 85 % výše podpory na DKRVO, která byla poskytnuta MŠMT v roce </a:t>
            </a:r>
            <a:r>
              <a:rPr lang="cs-CZ" sz="2000" dirty="0" smtClean="0"/>
              <a:t>2020.</a:t>
            </a:r>
            <a:endParaRPr lang="cs-CZ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sz="2000" b="1" dirty="0"/>
              <a:t>Motivační část</a:t>
            </a:r>
            <a:r>
              <a:rPr lang="cs-CZ" sz="2000" dirty="0"/>
              <a:t> se stanoví jako procentuální podíl stabilizační části institucionální podpory na DKRVO daného příjemce modifikovaná bonifikačním koeficientem podle celkového hodnocení podle metodiky hodnocení výzkumných </a:t>
            </a:r>
            <a:r>
              <a:rPr lang="cs-CZ" sz="2000" dirty="0" smtClean="0"/>
              <a:t>organizací.</a:t>
            </a:r>
            <a:endParaRPr lang="cs-CZ" sz="2000" dirty="0"/>
          </a:p>
          <a:p>
            <a:pPr marL="0" indent="0">
              <a:buNone/>
            </a:pPr>
            <a:r>
              <a:rPr lang="cs-CZ" i="1" dirty="0"/>
              <a:t> </a:t>
            </a:r>
            <a:endParaRPr lang="cs-CZ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220989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Institucionální podpora na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sz="2000" b="1" dirty="0" smtClean="0"/>
              <a:t>Nastavení výše </a:t>
            </a:r>
            <a:r>
              <a:rPr lang="cs-CZ" sz="2000" b="1" dirty="0"/>
              <a:t>institucionální podpory na DKRVO v letech 2022 až 2025</a:t>
            </a:r>
            <a:r>
              <a:rPr lang="cs-CZ" sz="2000" dirty="0"/>
              <a:t>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000" dirty="0"/>
              <a:t>Podíl příjemce na stabilizační a motivační části objemu institucionální podpory na DKRVO poskytované MŠMT je pro roky 2022 až 2025 zafixován na úrovni jeho podílu na stabilizační a motivační části objemu institucionální podpory poskytnuté roku </a:t>
            </a:r>
            <a:r>
              <a:rPr lang="cs-CZ" sz="2000" dirty="0" smtClean="0"/>
              <a:t>2021.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000" dirty="0" smtClean="0"/>
              <a:t>Pro UTB bude ministerstvem přímo stanoven finanční objem za stabilizační část a za část motivační,</a:t>
            </a:r>
          </a:p>
          <a:p>
            <a:pPr marL="0" indent="0" algn="just">
              <a:buNone/>
            </a:pPr>
            <a:r>
              <a:rPr lang="cs-CZ" sz="2000" dirty="0" smtClean="0"/>
              <a:t>Evidentní přechod MŠMT na objemový způsob poskytování podpory v dlouhodobém horizontu, obdobně jako u institucionálního financování.</a:t>
            </a:r>
          </a:p>
          <a:p>
            <a:pPr marL="0" indent="0" algn="just">
              <a:buNone/>
            </a:pPr>
            <a:r>
              <a:rPr lang="cs-CZ" sz="2000" dirty="0" smtClean="0">
                <a:solidFill>
                  <a:srgbClr val="C00000"/>
                </a:solidFill>
              </a:rPr>
              <a:t>Podíl UTB v tomto finančním zdroji je vyčíslen zálohově na </a:t>
            </a:r>
            <a:r>
              <a:rPr lang="cs-CZ" sz="2000" b="1" dirty="0" smtClean="0">
                <a:solidFill>
                  <a:srgbClr val="C00000"/>
                </a:solidFill>
              </a:rPr>
              <a:t>1,750 %</a:t>
            </a:r>
            <a:r>
              <a:rPr lang="cs-CZ" sz="2000" dirty="0" smtClean="0">
                <a:solidFill>
                  <a:srgbClr val="C00000"/>
                </a:solidFill>
              </a:rPr>
              <a:t> z celkového objemu dotace na DKRVO pro VVŠ.</a:t>
            </a:r>
            <a:endParaRPr lang="cs-CZ" sz="20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endParaRPr lang="cs-CZ" sz="2000" b="1" dirty="0">
              <a:solidFill>
                <a:srgbClr val="C00000"/>
              </a:solidFill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36391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Výsledky projektů</a:t>
            </a:r>
            <a:r>
              <a:rPr lang="cs-CZ" altLang="cs-CZ" sz="2000" dirty="0" smtClean="0"/>
              <a:t>: podíl </a:t>
            </a:r>
            <a:r>
              <a:rPr lang="cs-CZ" altLang="cs-CZ" sz="2000" dirty="0"/>
              <a:t>organizační jednotky na výsledcích hodnocení UTB ve výzkumu, experimentálním vývoji </a:t>
            </a:r>
            <a:r>
              <a:rPr lang="cs-CZ" altLang="cs-CZ" sz="2000"/>
              <a:t>a </a:t>
            </a:r>
            <a:r>
              <a:rPr lang="cs-CZ" altLang="cs-CZ" sz="2000" smtClean="0"/>
              <a:t>inovacích. </a:t>
            </a:r>
            <a:r>
              <a:rPr lang="cs-CZ" altLang="cs-CZ" sz="2000" dirty="0"/>
              <a:t>Zahrnuje: neinvestiční účelové prostředky na grantové nebo programové projekty výzkumu a vývoje (včetně spoluřešitelských) vyjma </a:t>
            </a:r>
            <a:r>
              <a:rPr lang="cs-CZ" altLang="cs-CZ" sz="2000"/>
              <a:t>NPU </a:t>
            </a:r>
            <a:r>
              <a:rPr lang="cs-CZ" altLang="cs-CZ" sz="2000" smtClean="0"/>
              <a:t>I. </a:t>
            </a:r>
            <a:r>
              <a:rPr lang="cs-CZ" altLang="cs-CZ" sz="2000"/>
              <a:t>a </a:t>
            </a:r>
            <a:r>
              <a:rPr lang="cs-CZ" altLang="cs-CZ" sz="2000" smtClean="0"/>
              <a:t>II. </a:t>
            </a:r>
            <a:r>
              <a:rPr lang="cs-CZ" altLang="cs-CZ" sz="2000" dirty="0"/>
              <a:t>za 3 poslední roky s vahami 5:3:2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Interní algoritmus rozdělení prostředků DKRVO: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/>
              <a:t>Na organizační jednotky se rozdělují veškeré prostředky institucionální podpory DKRVO </a:t>
            </a:r>
            <a:r>
              <a:rPr lang="cs-CZ" altLang="cs-CZ" sz="2000" smtClean="0"/>
              <a:t>přidělené ministerstvem.</a:t>
            </a:r>
            <a:endParaRPr lang="cs-CZ" altLang="cs-CZ" sz="2000" dirty="0" smtClean="0"/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/>
              <a:t>Stabilizační složka: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Hodnota DKRVO(2022) </a:t>
            </a:r>
          </a:p>
          <a:p>
            <a:pPr marL="0" indent="0" algn="just">
              <a:buNone/>
              <a:defRPr/>
            </a:pPr>
            <a:r>
              <a:rPr lang="cs-CZ" altLang="cs-CZ" sz="2000" dirty="0" smtClean="0"/>
              <a:t>Motivační složka:</a:t>
            </a:r>
            <a:endParaRPr lang="cs-CZ" alt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Publikace </a:t>
            </a:r>
            <a:r>
              <a:rPr lang="cs-CZ" altLang="cs-CZ" sz="2000" dirty="0" smtClean="0"/>
              <a:t>váha </a:t>
            </a:r>
            <a:r>
              <a:rPr lang="cs-CZ" altLang="cs-CZ" sz="2000" b="1" dirty="0" smtClean="0"/>
              <a:t>7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Citace</a:t>
            </a:r>
            <a:r>
              <a:rPr lang="cs-CZ" altLang="cs-CZ" sz="2000" dirty="0" smtClean="0"/>
              <a:t> váha </a:t>
            </a:r>
            <a:r>
              <a:rPr lang="cs-CZ" altLang="cs-CZ" sz="2000" b="1" dirty="0" smtClean="0"/>
              <a:t>3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Výsledky projektů </a:t>
            </a:r>
            <a:r>
              <a:rPr lang="cs-CZ" altLang="cs-CZ" sz="2000" dirty="0" smtClean="0"/>
              <a:t>váha </a:t>
            </a:r>
            <a:r>
              <a:rPr lang="cs-CZ" altLang="cs-CZ" sz="2000" b="1" dirty="0" smtClean="0"/>
              <a:t>2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Výsledky M1 </a:t>
            </a:r>
            <a:r>
              <a:rPr lang="cs-CZ" altLang="cs-CZ" sz="2000" dirty="0" smtClean="0"/>
              <a:t>váha </a:t>
            </a:r>
            <a:r>
              <a:rPr lang="cs-CZ" altLang="cs-CZ" sz="2000" b="1" dirty="0" smtClean="0"/>
              <a:t>2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CITACE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773758"/>
              </p:ext>
            </p:extLst>
          </p:nvPr>
        </p:nvGraphicFramePr>
        <p:xfrm>
          <a:off x="2411760" y="1412776"/>
          <a:ext cx="4320604" cy="4367140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Citace 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3686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22,4811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1,1222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8,9656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0,9758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28,0678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2,9824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  <a:endParaRPr lang="cs-CZ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0,6953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32,7824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1,9151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0,0122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16396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74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404664"/>
            <a:ext cx="6588125" cy="620713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Indikátor VÝSLEDKY M1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043607" y="908720"/>
                <a:ext cx="7416825" cy="5544616"/>
              </a:xfrm>
            </p:spPr>
            <p:txBody>
              <a:bodyPr/>
              <a:lstStyle/>
              <a:p>
                <a:pPr marL="0" indent="0" algn="just">
                  <a:buNone/>
                  <a:defRPr/>
                </a:pPr>
                <a:r>
                  <a:rPr lang="cs-CZ" sz="2000" dirty="0" smtClean="0"/>
                  <a:t>Indikátor </a:t>
                </a:r>
                <a:r>
                  <a:rPr lang="cs-CZ" sz="2000" b="1" dirty="0" smtClean="0"/>
                  <a:t>VÝSLEDKY M1: </a:t>
                </a:r>
                <a:r>
                  <a:rPr lang="cs-CZ" sz="2000" dirty="0" smtClean="0"/>
                  <a:t>podíl organizační jednotky na výsledcích UTB  v hodnocení M17+ výstupů  v Modulu I.</a:t>
                </a:r>
              </a:p>
              <a:p>
                <a:pPr marL="0" indent="0" algn="just">
                  <a:buNone/>
                </a:pPr>
                <a:r>
                  <a:rPr lang="cs-CZ" dirty="0" smtClean="0"/>
                  <a:t>V úvahu </a:t>
                </a:r>
                <a:r>
                  <a:rPr lang="cs-CZ" dirty="0"/>
                  <a:t>budou brány výsledky hodnocení H17, H18, </a:t>
                </a:r>
                <a:r>
                  <a:rPr lang="cs-CZ" dirty="0" smtClean="0"/>
                  <a:t>H19, H20 a H21.  </a:t>
                </a:r>
                <a:r>
                  <a:rPr lang="cs-CZ" dirty="0"/>
                  <a:t>(zveřejněno na </a:t>
                </a:r>
                <a:r>
                  <a:rPr lang="cs-CZ" u="sng" dirty="0">
                    <a:hlinkClick r:id="rId2"/>
                  </a:rPr>
                  <a:t>https://</a:t>
                </a:r>
                <a:r>
                  <a:rPr lang="cs-CZ" u="sng" dirty="0" smtClean="0">
                    <a:hlinkClick r:id="rId2"/>
                  </a:rPr>
                  <a:t>hodnoceni17.rvvi.cz/www/</a:t>
                </a:r>
                <a:r>
                  <a:rPr lang="cs-CZ" u="sng" dirty="0" err="1" smtClean="0">
                    <a:hlinkClick r:id="rId2"/>
                  </a:rPr>
                  <a:t>nebiblio</a:t>
                </a:r>
                <a:r>
                  <a:rPr lang="cs-CZ" dirty="0" smtClean="0"/>
                  <a:t>). Každé </a:t>
                </a:r>
                <a:r>
                  <a:rPr lang="cs-CZ" dirty="0"/>
                  <a:t>dosažené jednotlivé hodnocení je oceněno kvalitativním ukazatelem podle </a:t>
                </a:r>
                <a:r>
                  <a:rPr lang="cs-CZ" dirty="0" smtClean="0"/>
                  <a:t>tabulky</a:t>
                </a:r>
              </a:p>
              <a:p>
                <a:pPr marL="0" indent="0" algn="just">
                  <a:buNone/>
                </a:pPr>
                <a:endParaRPr lang="cs-CZ" dirty="0"/>
              </a:p>
              <a:p>
                <a:pPr marL="0" indent="0" algn="just">
                  <a:buNone/>
                </a:pPr>
                <a:endParaRPr lang="cs-CZ" dirty="0" smtClean="0"/>
              </a:p>
              <a:p>
                <a:pPr marL="0" indent="0" algn="just">
                  <a:buNone/>
                </a:pPr>
                <a:endParaRPr lang="cs-CZ" dirty="0"/>
              </a:p>
              <a:p>
                <a:pPr marL="0" indent="0" algn="just">
                  <a:buNone/>
                </a:pPr>
                <a:r>
                  <a:rPr lang="cs-CZ" dirty="0" smtClean="0"/>
                  <a:t>Pokud má předmět hodnocení afilaci k více organizačním jednotkám bude kvalitativní ukazatel mezi ně rozdělen rovnoměrně.</a:t>
                </a:r>
              </a:p>
              <a:p>
                <a:pPr marL="0" indent="0" algn="just">
                  <a:buNone/>
                </a:pPr>
                <a:r>
                  <a:rPr lang="cs-CZ" dirty="0" smtClean="0"/>
                  <a:t>Výpočet </a:t>
                </a:r>
                <a:r>
                  <a:rPr lang="cs-CZ" dirty="0"/>
                  <a:t>podílu i-té organizační jednotky na hodnocení:</a:t>
                </a:r>
              </a:p>
              <a:p>
                <a:pPr algn="just">
                  <a:buFont typeface="Wingdings" panose="05000000000000000000" pitchFamily="2" charset="2"/>
                  <a:buChar char="§"/>
                </a:pPr>
                <a:r>
                  <a:rPr lang="cs-CZ" dirty="0" smtClean="0"/>
                  <a:t>nechť </a:t>
                </a:r>
                <a:r>
                  <a:rPr lang="cs-CZ" dirty="0"/>
                  <a:t>p(i) je střední hodnota </a:t>
                </a:r>
                <a:r>
                  <a:rPr lang="cs-CZ" dirty="0" smtClean="0"/>
                  <a:t>kvalitativního ukazatele odpovídající všem hodnocením organizační </a:t>
                </a:r>
                <a:r>
                  <a:rPr lang="cs-CZ" dirty="0"/>
                  <a:t>jednotky za hodnocená </a:t>
                </a:r>
                <a:r>
                  <a:rPr lang="cs-CZ" dirty="0" smtClean="0"/>
                  <a:t>období. </a:t>
                </a:r>
              </a:p>
              <a:p>
                <a:pPr algn="just">
                  <a:buFont typeface="Wingdings" panose="05000000000000000000" pitchFamily="2" charset="2"/>
                  <a:buChar char="§"/>
                </a:pPr>
                <a:r>
                  <a:rPr lang="cs-CZ" dirty="0" smtClean="0"/>
                  <a:t>Potom </a:t>
                </a:r>
                <a:r>
                  <a:rPr lang="cs-CZ" dirty="0"/>
                  <a:t>podíl P(i) organizační jednotky na indikátoru je roven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)= 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)/( ∑ 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pl-PL" b="1" i="1">
                          <a:latin typeface="Cambria Math" panose="02040503050406030204" pitchFamily="18" charset="0"/>
                        </a:rPr>
                        <m:t>) )</m:t>
                      </m:r>
                    </m:oMath>
                  </m:oMathPara>
                </a14:m>
                <a:endParaRPr lang="cs-CZ" dirty="0" smtClean="0"/>
              </a:p>
              <a:p>
                <a:pPr marL="0" indent="0">
                  <a:buNone/>
                </a:pPr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43607" y="908720"/>
                <a:ext cx="7416825" cy="5544616"/>
              </a:xfrm>
              <a:blipFill>
                <a:blip r:embed="rId3"/>
                <a:stretch>
                  <a:fillRect l="-822" t="-549" r="-82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1187625" y="2564904"/>
          <a:ext cx="6768753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7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7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67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7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67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25">
                <a:tc gridSpan="2"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Hodnocení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895">
                <a:tc>
                  <a:txBody>
                    <a:bodyPr/>
                    <a:lstStyle/>
                    <a:p>
                      <a:r>
                        <a:rPr lang="cs-CZ" dirty="0" smtClean="0"/>
                        <a:t>Kvalitativní  ukazatel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7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Výsledky projektů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476427"/>
              </p:ext>
            </p:extLst>
          </p:nvPr>
        </p:nvGraphicFramePr>
        <p:xfrm>
          <a:off x="1053296" y="1268760"/>
          <a:ext cx="7407136" cy="4799858"/>
        </p:xfrm>
        <a:graphic>
          <a:graphicData uri="http://schemas.openxmlformats.org/drawingml/2006/table">
            <a:tbl>
              <a:tblPr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743610885"/>
                    </a:ext>
                  </a:extLst>
                </a:gridCol>
                <a:gridCol w="1574488">
                  <a:extLst>
                    <a:ext uri="{9D8B030D-6E8A-4147-A177-3AD203B41FA5}">
                      <a16:colId xmlns:a16="http://schemas.microsoft.com/office/drawing/2014/main" val="69557003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projektů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projektů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projektů 2021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projektů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6 761 040,27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6 883 032,92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10 802 457,36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9,0724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2 690 898,21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3 961 444,68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4 551 087,69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4,1174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252 492,65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483 098,66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0,3264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4 180 697,81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3 787 197,12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7 148 349,79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5,7063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4 783 588,28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4 161 131,51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8 888 397,66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6,8408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2 278 960,00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2 863 622,62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1 797 384,59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2,2773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3 682 750,00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3 860 064,67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2 353 958,05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3,1600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58 233 579,68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45 183 368,62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43 373 555,68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48,2393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17 561 005,08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21 534 389,46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cs-C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440 440,23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20,2600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100 172 519,33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92 486 744,31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98 838 729,71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52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motivační DKRVO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827584" y="1124744"/>
          <a:ext cx="7632848" cy="5090686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66299752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212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projektů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M1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motivační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2023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27,4255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22,4811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9,0724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7,8296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20,9447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1,8804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1,1222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4,1174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13,2049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3,6553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7,2553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8,9656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0,3264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8,9041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6,8675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0,7011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0,9758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5,7063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2,6501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1,7534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15,8646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28,0678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6,8408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8,6563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16,1607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4,6177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2,9824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2,2773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9,5447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4,6358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0,4534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0,6953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3,1600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12,0879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2,5540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38,6444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32,7824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48,2393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13,7925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35,2087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3,0454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1,9151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20,2600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7,6942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5,9265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0,1122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0,0122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15,6358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2,2924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35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Interní rozdělení DKRVO pro 2023 (odhad)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849204"/>
              </p:ext>
            </p:extLst>
          </p:nvPr>
        </p:nvGraphicFramePr>
        <p:xfrm>
          <a:off x="827585" y="1196752"/>
          <a:ext cx="7200800" cy="4801313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DKRVO(2022)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Stabilizační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Motivační DKRVO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celkem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2023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22,3073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1,4920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7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8,4421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2,2180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9,4085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4,1397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2,0255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38,3709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11,1903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0,4057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87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Interní rozdělení podpory DKRVO na rok 2023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8924601"/>
              </p:ext>
            </p:extLst>
          </p:nvPr>
        </p:nvGraphicFramePr>
        <p:xfrm>
          <a:off x="971352" y="1412776"/>
          <a:ext cx="6552976" cy="4820968"/>
        </p:xfrm>
        <a:graphic>
          <a:graphicData uri="http://schemas.openxmlformats.org/drawingml/2006/table">
            <a:tbl>
              <a:tblPr/>
              <a:tblGrid>
                <a:gridCol w="1512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DKRVO na rok 2022 celkem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DKRVO 2023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2023 – rozpočet 2022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3 160</a:t>
                      </a: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578</a:t>
                      </a: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90000" marT="46800" marB="46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0" marB="360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142 492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95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užití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Užití institucionální podpory na DKRVO: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Doporučení MŠMT: prostředky směrovat k institucionální přeměně a skutečnému rozvoji výzkumné organizace jako celku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Klíčové: vnitřní konsolidace instituce a větší centralizace procesů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Preferovaná témata na UTB: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systém kariérního růstu AP a VP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systémová opatření pro podporu kvalitního výzkumu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podpora mezinárodní spolupráce a projektů mezinárodní spolupráce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udržení a podpora excelentních výzkumníků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naplňování interních a národních strategií a oblasti lidských zdrojů 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podpora řízeného týmového výzkumu v excelentních směrech</a:t>
            </a:r>
            <a:endParaRPr lang="cs-CZ" altLang="cs-CZ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užití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Užití institucionální podpory na DKRVO:</a:t>
            </a:r>
          </a:p>
          <a:p>
            <a:pPr marL="0" indent="0" algn="just">
              <a:buFontTx/>
              <a:buNone/>
              <a:defRPr/>
            </a:pPr>
            <a:r>
              <a:rPr lang="cs-CZ" altLang="cs-CZ" sz="2000" dirty="0" smtClean="0"/>
              <a:t>Rozdělení prostředků uvnitř součásti typu fakulta: 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min. </a:t>
            </a:r>
            <a:r>
              <a:rPr lang="cs-CZ" altLang="cs-CZ" sz="2000" dirty="0"/>
              <a:t>40 % ze všech přidělených prostředků </a:t>
            </a:r>
            <a:r>
              <a:rPr lang="cs-CZ" altLang="cs-CZ" sz="2000" dirty="0" smtClean="0"/>
              <a:t>musí fakulta vyčerpat </a:t>
            </a:r>
            <a:r>
              <a:rPr lang="cs-CZ" altLang="cs-CZ" sz="2000" dirty="0"/>
              <a:t>na interní </a:t>
            </a:r>
            <a:r>
              <a:rPr lang="cs-CZ" altLang="cs-CZ" sz="2000" dirty="0" smtClean="0"/>
              <a:t>projekty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tato </a:t>
            </a:r>
            <a:r>
              <a:rPr lang="cs-CZ" altLang="cs-CZ" sz="2000" dirty="0"/>
              <a:t>povinnost se nevztahuje na výzkumná centra, UNI, knihovnu, </a:t>
            </a:r>
            <a:r>
              <a:rPr lang="cs-CZ" altLang="cs-CZ" sz="2000" dirty="0" smtClean="0"/>
              <a:t>rektorát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Proč?</a:t>
            </a:r>
            <a:r>
              <a:rPr lang="cs-CZ" altLang="cs-CZ" sz="2000" i="1" dirty="0" smtClean="0">
                <a:solidFill>
                  <a:srgbClr val="C00000"/>
                </a:solidFill>
              </a:rPr>
              <a:t> Výzkumná centra mají atypickou strukturu výnosů, zejména velmi nízké procento institucionálních zdrojů, které jsou univerzálně použitelné. Není vhodné použitelnost prostředků dále svazovat dalšími regulemi.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interní projekty musí být v souladu se  strategickými cíli UTB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užití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Organizační opatření pro interní projekty: </a:t>
            </a:r>
            <a:endParaRPr lang="cs-CZ" altLang="cs-CZ" b="1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projekty vyhlašuje děkan</a:t>
            </a:r>
            <a:endParaRPr lang="cs-CZ" alt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projekty mohou být víceleté (max. doba realizace 3 roky)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projekty schvaluje rektor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projekty evidovány na samostatných SPP prvcích. Ten se v IS SAP zřizuje až po projednání a schválení návrhu excelentního projektu rektorem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p</a:t>
            </a:r>
            <a:r>
              <a:rPr lang="cs-CZ" altLang="cs-CZ" sz="2000" dirty="0" smtClean="0"/>
              <a:t>okud součást nepředloží projekty v požadovaném objemu do 30. 6. 2023, budou přidělené prostředky převedeny do interního Fondu strategického rozvoje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10950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Definice: Interní parametry - SVV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b="1" dirty="0" smtClean="0"/>
              <a:t>Interní nákladový student/absolvent pro distribuci SVV</a:t>
            </a:r>
          </a:p>
          <a:p>
            <a:pPr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>
              <a:buNone/>
              <a:defRPr/>
            </a:pPr>
            <a:r>
              <a:rPr lang="cs-CZ" b="1" u="sng" dirty="0" smtClean="0"/>
              <a:t>Kategorie absolvent MSP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Počet absolventů magisterských studijních programů (Mi) - </a:t>
            </a:r>
            <a:r>
              <a:rPr lang="cs-CZ" sz="2000" dirty="0"/>
              <a:t>počet absolventů </a:t>
            </a:r>
            <a:r>
              <a:rPr lang="cs-CZ" sz="2000" dirty="0" smtClean="0"/>
              <a:t>MSP </a:t>
            </a:r>
            <a:r>
              <a:rPr lang="cs-CZ" sz="2000" dirty="0"/>
              <a:t>organizační jednotky v období 12 měsíců předcházejících </a:t>
            </a:r>
            <a:r>
              <a:rPr lang="cs-CZ" sz="2000" dirty="0" smtClean="0"/>
              <a:t>1. 11. 2022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Absolventi, kteří realizovali kvalifikační práci v jiných prostorech než fakultních (rozumí se fakulta, na které je studijní program akreditován), budou přiřazeni k té organizační jednotce (součást, výzkumné centrum), kde působí k </a:t>
            </a:r>
            <a:r>
              <a:rPr lang="cs-CZ" sz="2000" dirty="0" smtClean="0"/>
              <a:t>1. 1. </a:t>
            </a:r>
            <a:r>
              <a:rPr lang="cs-CZ" sz="2000" dirty="0"/>
              <a:t>kalendářního roku vedoucí </a:t>
            </a:r>
            <a:r>
              <a:rPr lang="cs-CZ" sz="2000" dirty="0" smtClean="0"/>
              <a:t>práce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Váha </a:t>
            </a:r>
            <a:r>
              <a:rPr lang="cs-CZ" sz="2000" dirty="0"/>
              <a:t>zařazení na obě organizační jednotky je shodná (0,5:0,5</a:t>
            </a:r>
            <a:r>
              <a:rPr lang="cs-CZ" sz="2000" dirty="0" smtClean="0"/>
              <a:t>)</a:t>
            </a:r>
          </a:p>
          <a:p>
            <a:pPr marL="857250" lvl="2" indent="0" algn="just">
              <a:buFontTx/>
              <a:buNone/>
              <a:defRPr/>
            </a:pPr>
            <a:endParaRPr lang="cs-CZ" dirty="0"/>
          </a:p>
          <a:p>
            <a:pPr marL="457200" lvl="1" indent="0">
              <a:buFontTx/>
              <a:buNone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Definice: Interní parametry - SVV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b="1" dirty="0" smtClean="0"/>
              <a:t>Interní nákladový student/absolvent pro distribuci SVV</a:t>
            </a:r>
          </a:p>
          <a:p>
            <a:pPr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>
              <a:buNone/>
              <a:defRPr/>
            </a:pPr>
            <a:r>
              <a:rPr lang="cs-CZ" b="1" u="sng" dirty="0" smtClean="0"/>
              <a:t>Kategorie absolvent DSP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Počet absolventů doktorských studijních programů (</a:t>
            </a:r>
            <a:r>
              <a:rPr lang="cs-CZ" sz="2000" dirty="0" err="1"/>
              <a:t>Ai</a:t>
            </a:r>
            <a:r>
              <a:rPr lang="cs-CZ" sz="2000" dirty="0" smtClean="0"/>
              <a:t>) - </a:t>
            </a:r>
            <a:r>
              <a:rPr lang="cs-CZ" sz="2000" dirty="0"/>
              <a:t>počet absolventů DSP organizační jednotky v období 12 měsíců </a:t>
            </a:r>
            <a:r>
              <a:rPr lang="cs-CZ" sz="2000"/>
              <a:t>předcházejících </a:t>
            </a:r>
            <a:r>
              <a:rPr lang="cs-CZ" sz="2000" smtClean="0"/>
              <a:t>1. 11. </a:t>
            </a:r>
            <a:r>
              <a:rPr lang="cs-CZ" sz="2000" dirty="0" smtClean="0"/>
              <a:t>2022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Absolventi</a:t>
            </a:r>
            <a:r>
              <a:rPr lang="cs-CZ" sz="2000" dirty="0"/>
              <a:t>, kteří realizovali kvalifikační práci v jiných prostorech než fakultních, budou přiřazeni k té organizační jednotce (součást, výzkumné centrum), kde působí k</a:t>
            </a:r>
            <a:r>
              <a:rPr lang="cs-CZ" sz="2000"/>
              <a:t> </a:t>
            </a:r>
            <a:r>
              <a:rPr lang="cs-CZ" sz="2000" smtClean="0"/>
              <a:t>1. 1. </a:t>
            </a:r>
            <a:r>
              <a:rPr lang="cs-CZ" sz="2000" dirty="0"/>
              <a:t>kalendářního roku vedoucí </a:t>
            </a:r>
            <a:r>
              <a:rPr lang="cs-CZ" sz="2000" dirty="0" smtClean="0"/>
              <a:t>práce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Přitom </a:t>
            </a:r>
            <a:r>
              <a:rPr lang="cs-CZ" sz="2000" dirty="0"/>
              <a:t>k organizační jednotce, kde probíhá vlastní realizace studijního programu je váha pro započtení studenta </a:t>
            </a:r>
            <a:r>
              <a:rPr lang="cs-CZ" sz="2000" dirty="0" smtClean="0"/>
              <a:t>0,8</a:t>
            </a:r>
            <a:endParaRPr lang="cs-CZ" sz="2000" dirty="0"/>
          </a:p>
          <a:p>
            <a:pPr lvl="2">
              <a:buFont typeface="Courier New" panose="02070309020205020404" pitchFamily="49" charset="0"/>
              <a:buChar char="o"/>
              <a:defRPr/>
            </a:pPr>
            <a:endParaRPr lang="cs-CZ" sz="2000" dirty="0" smtClean="0"/>
          </a:p>
          <a:p>
            <a:pPr marL="1314450" lvl="2" indent="-457200" algn="just">
              <a:defRPr/>
            </a:pPr>
            <a:endParaRPr lang="cs-CZ" dirty="0"/>
          </a:p>
          <a:p>
            <a:pPr marL="457200" lvl="1" indent="0">
              <a:buFontTx/>
              <a:buNone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Definice: Interní parametry - SVV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b="1" dirty="0" smtClean="0"/>
              <a:t>Interní nákladový student/absolvent pro distribuci SVV</a:t>
            </a:r>
          </a:p>
          <a:p>
            <a:pPr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>
              <a:buNone/>
              <a:defRPr/>
            </a:pPr>
            <a:r>
              <a:rPr lang="cs-CZ" b="1" u="sng" dirty="0" smtClean="0"/>
              <a:t>Kategorie nákladový student DSP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Počet nákladových studentů doktorských studijních programů (Di</a:t>
            </a:r>
            <a:r>
              <a:rPr lang="cs-CZ" sz="2000" dirty="0" smtClean="0"/>
              <a:t>) - </a:t>
            </a:r>
            <a:r>
              <a:rPr lang="cs-CZ" sz="2000" dirty="0"/>
              <a:t>počet studentů DSP organizační jednotky ve standardní době studia plus jeden rok k</a:t>
            </a:r>
            <a:r>
              <a:rPr lang="cs-CZ" sz="2000"/>
              <a:t> </a:t>
            </a:r>
            <a:r>
              <a:rPr lang="cs-CZ" sz="2000" smtClean="0"/>
              <a:t>31. 10. </a:t>
            </a:r>
            <a:r>
              <a:rPr lang="cs-CZ" sz="2000" dirty="0" smtClean="0"/>
              <a:t>2022</a:t>
            </a:r>
          </a:p>
          <a:p>
            <a:pPr marL="914400" lvl="2" indent="0">
              <a:buFontTx/>
              <a:buNone/>
              <a:defRPr/>
            </a:pPr>
            <a:endParaRPr lang="cs-CZ" sz="1600" dirty="0" smtClean="0"/>
          </a:p>
          <a:p>
            <a:pPr marL="857250" lvl="2" indent="0" algn="just">
              <a:buFontTx/>
              <a:buNone/>
              <a:defRPr/>
            </a:pPr>
            <a:endParaRPr lang="cs-CZ" dirty="0"/>
          </a:p>
          <a:p>
            <a:pPr marL="457200" lvl="1" indent="0">
              <a:buFontTx/>
              <a:buNone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Prostředky na specifický vysokoškolský výzkum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/>
              <a:t>Prostředky na specifický vysokoškolský výzkum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 smtClean="0"/>
              <a:t>Jsou VVŠ přidělovány na základě jejich reakce na  </a:t>
            </a:r>
            <a:r>
              <a:rPr lang="cs-CZ" sz="2000" b="1" dirty="0" smtClean="0"/>
              <a:t>Výzvu </a:t>
            </a:r>
            <a:r>
              <a:rPr lang="cs-CZ" sz="2000" dirty="0" smtClean="0"/>
              <a:t>k </a:t>
            </a:r>
            <a:r>
              <a:rPr lang="cs-CZ" sz="2000" dirty="0"/>
              <a:t>podání žádosti o poskytnutí účelové podpory na specifický vysokoškolský </a:t>
            </a:r>
            <a:r>
              <a:rPr lang="cs-CZ" sz="2000" dirty="0" smtClean="0"/>
              <a:t>výzkum.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 smtClean="0"/>
              <a:t>Výzva </a:t>
            </a:r>
            <a:r>
              <a:rPr lang="cs-CZ" sz="2000" dirty="0"/>
              <a:t>k podání žádosti o poskytnutí účelové podpory </a:t>
            </a:r>
            <a:r>
              <a:rPr lang="cs-CZ" sz="2000" dirty="0" smtClean="0"/>
              <a:t>pro rok 2023 na </a:t>
            </a:r>
            <a:r>
              <a:rPr lang="cs-CZ" sz="2000" dirty="0"/>
              <a:t>SVV </a:t>
            </a:r>
            <a:r>
              <a:rPr lang="cs-CZ" sz="2000" dirty="0" smtClean="0"/>
              <a:t>je formalizována včetně pravidel v č</a:t>
            </a:r>
            <a:r>
              <a:rPr lang="cs-CZ" sz="2000" dirty="0"/>
              <a:t>. j. MSMT- 27432/2022 –I. </a:t>
            </a:r>
            <a:endParaRPr lang="cs-CZ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 smtClean="0"/>
              <a:t>Interně na UTB jsou pro výpočet uvažování tzv. nákladoví absolventi a studenti </a:t>
            </a:r>
            <a:endParaRPr lang="cs-CZ" altLang="cs-CZ" sz="2000" dirty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/>
              <a:t>Interní rozdělení prostředků na specifický vysokoškolský výzkum (SVV):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Od přiděleného objemu prostředků na SVV bude nejprve odděleno 1,25 % na krytí nákladů spojených s administrací a centrální organizací Interní grantové agentury (IGA) v referátu prorektora pro tvůrčí činnost (a sníží se patřičně odvod na rektorát)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Dále se prostředky rozdělí na organizační jednotky s uvážením:</a:t>
            </a:r>
          </a:p>
          <a:p>
            <a:pPr marL="857250" lvl="1" indent="-457200" algn="just"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počtu všech studentů/absolventů pro distribuci SVV</a:t>
            </a:r>
          </a:p>
          <a:p>
            <a:pPr marL="857250" lvl="1" indent="-457200" algn="just">
              <a:buFont typeface="Courier New" panose="02070309020205020404" pitchFamily="49" charset="0"/>
              <a:buChar char="o"/>
              <a:defRPr/>
            </a:pPr>
            <a:r>
              <a:rPr lang="cs-CZ" dirty="0" smtClean="0"/>
              <a:t>ukazatele výkonu V (i)</a:t>
            </a:r>
            <a:endParaRPr lang="cs-CZ" dirty="0"/>
          </a:p>
          <a:p>
            <a:pPr marL="457200" indent="-457200" eaLnBrk="1" hangingPunct="1">
              <a:buFontTx/>
              <a:buNone/>
              <a:defRPr/>
            </a:pPr>
            <a:endParaRPr lang="cs-CZ" altLang="cs-CZ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Parametry pro specifický vysokoškolský výzkum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cs-CZ" altLang="cs-CZ" dirty="0" smtClean="0"/>
              <a:t>Parametry: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R(i) výše DKRVO pro i-tou organizační jednotku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G(i) NINV prostředky na i-té organizační jednotce na grantové nebo programové projekty včetně spoluřešitelských (nikoliv prostředky NPU)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i="1" dirty="0" smtClean="0"/>
              <a:t>V(i) = n R(i) + (1 – n) G(i) </a:t>
            </a:r>
            <a:r>
              <a:rPr lang="cs-CZ" altLang="cs-CZ" dirty="0" smtClean="0"/>
              <a:t>za léta 2021, 2020 a 2019 (5:3:2)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m  koeficient vyjadřující váhu výkonu ve výzkumu, experimentálním vývoji a inovacích a váhu počtu studentů a absolventů</a:t>
            </a:r>
          </a:p>
          <a:p>
            <a:pPr marL="400050" lvl="1" indent="0" algn="just" eaLnBrk="1" hangingPunct="1">
              <a:buNone/>
            </a:pPr>
            <a:r>
              <a:rPr lang="cs-CZ" altLang="cs-CZ" sz="2000" dirty="0" smtClean="0"/>
              <a:t>Pro rok 2023:  m= 0,5</a:t>
            </a:r>
            <a:endParaRPr lang="cs-CZ" altLang="cs-CZ" sz="2000" dirty="0"/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n   koeficient vyjadřující váhu prostředků na DKRVO a váhu prostředků na výzkum a vývoj</a:t>
            </a:r>
          </a:p>
          <a:p>
            <a:pPr marL="400050" lvl="1" indent="0" algn="just" eaLnBrk="1" hangingPunct="1">
              <a:buNone/>
            </a:pPr>
            <a:r>
              <a:rPr lang="cs-CZ" altLang="cs-CZ" sz="2000" dirty="0" smtClean="0"/>
              <a:t>Pro rok 2023:  n= 0,5 </a:t>
            </a:r>
          </a:p>
          <a:p>
            <a:pPr marL="400050" lvl="1" indent="0" algn="just" eaLnBrk="1" hangingPunct="1">
              <a:buNone/>
            </a:pPr>
            <a:r>
              <a:rPr lang="cs-CZ" altLang="cs-CZ" sz="2000" dirty="0" smtClean="0"/>
              <a:t>Koeficienty stanovené MŠMT pro rok 2023: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i="1" dirty="0" err="1"/>
              <a:t>k</a:t>
            </a:r>
            <a:r>
              <a:rPr lang="cs-CZ" i="1" baseline="-25000" dirty="0" err="1"/>
              <a:t>D</a:t>
            </a:r>
            <a:r>
              <a:rPr lang="cs-CZ" i="1" dirty="0"/>
              <a:t>  </a:t>
            </a:r>
            <a:r>
              <a:rPr lang="cs-CZ" dirty="0"/>
              <a:t>  0,65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i="1" dirty="0" err="1"/>
              <a:t>k</a:t>
            </a:r>
            <a:r>
              <a:rPr lang="cs-CZ" i="1" baseline="-25000" dirty="0" err="1"/>
              <a:t>M</a:t>
            </a:r>
            <a:r>
              <a:rPr lang="cs-CZ" i="1" baseline="-25000" dirty="0"/>
              <a:t>  </a:t>
            </a:r>
            <a:r>
              <a:rPr lang="cs-CZ" dirty="0"/>
              <a:t>  0,22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i="1" dirty="0" err="1"/>
              <a:t>k</a:t>
            </a:r>
            <a:r>
              <a:rPr lang="cs-CZ" i="1" baseline="-25000" dirty="0" err="1"/>
              <a:t>A</a:t>
            </a:r>
            <a:r>
              <a:rPr lang="cs-CZ" i="1" dirty="0"/>
              <a:t> </a:t>
            </a:r>
            <a:r>
              <a:rPr lang="cs-CZ" dirty="0"/>
              <a:t>   </a:t>
            </a:r>
            <a:r>
              <a:rPr lang="cs-CZ" dirty="0" smtClean="0"/>
              <a:t>0,13</a:t>
            </a:r>
            <a:r>
              <a:rPr lang="cs-CZ" altLang="cs-CZ" sz="2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Prostředky na specifický vysokoškolský výzkum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Každé organizační jednotce přísluší procentní podíl organizační jednotky  označené indexem </a:t>
            </a:r>
            <a:r>
              <a:rPr lang="cs-CZ" altLang="cs-CZ" sz="2000" i="1" dirty="0" smtClean="0"/>
              <a:t>i </a:t>
            </a:r>
            <a:r>
              <a:rPr lang="cs-CZ" altLang="cs-CZ" sz="2000" dirty="0" smtClean="0"/>
              <a:t>(po odečtení prostředků na krytí nákladů na centrální organizaci IGA</a:t>
            </a:r>
            <a:r>
              <a:rPr lang="cs-CZ" altLang="cs-CZ" sz="2000" i="1" dirty="0" smtClean="0"/>
              <a:t>), </a:t>
            </a:r>
            <a:r>
              <a:rPr lang="cs-CZ" altLang="cs-CZ" sz="2000" dirty="0" smtClean="0"/>
              <a:t>stanovený podle vzorce a s uvážením nákladových studentů: </a:t>
            </a:r>
          </a:p>
        </p:txBody>
      </p:sp>
      <p:sp>
        <p:nvSpPr>
          <p:cNvPr id="43012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4301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64904"/>
            <a:ext cx="19097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4301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897052"/>
            <a:ext cx="4592637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06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SVV </a:t>
            </a:r>
            <a:br>
              <a:rPr lang="cs-CZ" altLang="cs-CZ" sz="2400" dirty="0" smtClean="0"/>
            </a:br>
            <a:r>
              <a:rPr lang="cs-CZ" altLang="cs-CZ" sz="1800" dirty="0" smtClean="0"/>
              <a:t>nákladoví studenti/ absolventi pro rok 2023</a:t>
            </a:r>
            <a:endParaRPr lang="cs-CZ" altLang="cs-CZ" sz="24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683568" y="1484784"/>
          <a:ext cx="7848996" cy="4823899"/>
        </p:xfrm>
        <a:graphic>
          <a:graphicData uri="http://schemas.openxmlformats.org/drawingml/2006/table">
            <a:tbl>
              <a:tblPr/>
              <a:tblGrid>
                <a:gridCol w="1368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Mgr.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Ph.D.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Doktorská studia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Ukazatel výkonu ve výzkumu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SVV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3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16,4561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22,7657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2,5565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3,2518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32,6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5,7219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7,5414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3,8231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8,3088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8,6327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17,9058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3,6199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4,7381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2,5056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41,7961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23,0398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14,6587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12,4486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0,2294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7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cs-CZ" altLang="cs-CZ" sz="2400" dirty="0" smtClean="0"/>
              <a:t>Podpora na SVV v roce 2023</a:t>
            </a:r>
            <a:br>
              <a:rPr lang="cs-CZ" altLang="cs-CZ" sz="2400" dirty="0" smtClean="0"/>
            </a:br>
            <a:r>
              <a:rPr lang="cs-CZ" altLang="cs-CZ" sz="1800" dirty="0" smtClean="0"/>
              <a:t>modelový výpočet prostředků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755576" y="1412776"/>
          <a:ext cx="7776864" cy="4799858"/>
        </p:xfrm>
        <a:graphic>
          <a:graphicData uri="http://schemas.openxmlformats.org/drawingml/2006/table">
            <a:tbl>
              <a:tblPr/>
              <a:tblGrid>
                <a:gridCol w="1368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SVV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SVV na rok 2022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Prostředky podle indikátoru SVV pro rok 2023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prostředky 2023 – rozpočet 2022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22,7657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4 510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3,2518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7,5414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8,3088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1 472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17,9058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4,7381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23,0398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5 059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12,4486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3 287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 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21 481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9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Prostředky na specifický vysokoškolský výzkum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85750"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 rámci takto přidělených prostředků SVV může organizační jednotka  podpořit organizaci studentských konferencí do výše 10 % přidělených prostředků</a:t>
            </a:r>
          </a:p>
          <a:p>
            <a:pPr marL="285750"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Na krytí nákladů spojených s organizací IGA na úrovni organizační jednotky lze použít nejvýše 1,25 % z přidělené podpory</a:t>
            </a:r>
          </a:p>
          <a:p>
            <a:pPr marL="285750" lvl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Projekty IGA organizují: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součásti, které mají akreditovaný magisterský a doktorský studijní program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organizační jednotky, kde pod vedením školitele jsou práce doktorských studií realizovány</a:t>
            </a:r>
          </a:p>
          <a:p>
            <a:pPr marL="457200" indent="-457200" eaLnBrk="1" hangingPunct="1">
              <a:buFontTx/>
              <a:buNone/>
              <a:defRPr/>
            </a:pPr>
            <a:endParaRPr lang="cs-CZ" alt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Celouniverzitní aktivity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8" y="1090877"/>
            <a:ext cx="7849691" cy="554513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sz="2000" b="1" dirty="0" smtClean="0"/>
              <a:t>Financování společných servisních složek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financování interních fondů: 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neinvestiční prostředky Stavební komise (fond oprav)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interní fond komunikace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prostředky na zabezpečení informačních technologií 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interní fond rektora  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prostředky na pojištění majetku a osob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prostředky na zabezpečení vybraných celoškolských činností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prostředky na činnost orgánů UTB a členství UTB v jiných organizacích</a:t>
            </a:r>
          </a:p>
          <a:p>
            <a:pPr lvl="1" eaLnBrk="1" hangingPunct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/>
              <a:t>interní fond (finanční rezerva) kvestora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financování provozu rektorátu</a:t>
            </a:r>
          </a:p>
          <a:p>
            <a:pPr marL="0" indent="0" eaLnBrk="1" hangingPunct="1">
              <a:buFontTx/>
              <a:buNone/>
              <a:defRPr/>
            </a:pPr>
            <a:r>
              <a:rPr lang="cs-CZ" altLang="cs-CZ" sz="2000" b="1" dirty="0"/>
              <a:t>Financování informačních zdrojů</a:t>
            </a:r>
          </a:p>
          <a:p>
            <a:pPr marL="0" indent="0" eaLnBrk="1" hangingPunct="1">
              <a:buFontTx/>
              <a:buNone/>
              <a:defRPr/>
            </a:pPr>
            <a:r>
              <a:rPr lang="cs-CZ" altLang="cs-CZ" sz="2000" b="1" dirty="0" smtClean="0"/>
              <a:t>Financování celouniverzitních zdrojů</a:t>
            </a:r>
          </a:p>
          <a:p>
            <a:pPr eaLnBrk="1" hangingPunct="1">
              <a:defRPr/>
            </a:pPr>
            <a:endParaRPr lang="cs-CZ" alt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7938" eaLnBrk="1" hangingPunct="1"/>
            <a:r>
              <a:rPr lang="cs-CZ" altLang="cs-CZ" sz="2400" dirty="0" smtClean="0"/>
              <a:t>Financování celouniverzitních aktivit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 </a:t>
            </a:r>
            <a:r>
              <a:rPr lang="cs-CZ" altLang="cs-CZ" sz="2000" b="1" dirty="0" smtClean="0"/>
              <a:t>Objem prostředků na financování společných servisních složek: </a:t>
            </a:r>
            <a:endParaRPr lang="cs-CZ" altLang="cs-CZ" sz="2000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Interní fondy </a:t>
            </a:r>
            <a:r>
              <a:rPr lang="cs-CZ" altLang="cs-CZ" sz="2000" dirty="0" smtClean="0"/>
              <a:t>– na </a:t>
            </a:r>
            <a:r>
              <a:rPr lang="cs-CZ" sz="2000" dirty="0" smtClean="0"/>
              <a:t>základě </a:t>
            </a:r>
            <a:r>
              <a:rPr lang="cs-CZ" sz="2000" dirty="0"/>
              <a:t>vyhodnocení potřebnosti a adekvátnosti jednotlivých položek interních fondů pro UTB </a:t>
            </a:r>
            <a:r>
              <a:rPr lang="cs-CZ" sz="2000"/>
              <a:t>jako </a:t>
            </a:r>
            <a:r>
              <a:rPr lang="cs-CZ" sz="2000" smtClean="0"/>
              <a:t>celek. </a:t>
            </a:r>
            <a:r>
              <a:rPr lang="cs-CZ" sz="2000" dirty="0" smtClean="0"/>
              <a:t>Konkrétní hodnoty jednotlivých interních fondů budou upřesněny v Rozpisu rozpočtu UTB na rok 2023</a:t>
            </a:r>
            <a:endParaRPr 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b="1" dirty="0"/>
              <a:t>Provoz rektorátu </a:t>
            </a:r>
            <a:r>
              <a:rPr lang="cs-CZ" sz="2000" dirty="0"/>
              <a:t>– celkový objem prostředků na financování provozu rektorátu zahrnuje osobní náklady, které jsou odvozeny od aktuálního Organizačního </a:t>
            </a:r>
            <a:r>
              <a:rPr lang="cs-CZ" sz="2000"/>
              <a:t>řádu </a:t>
            </a:r>
            <a:r>
              <a:rPr lang="cs-CZ" sz="2000" smtClean="0"/>
              <a:t>Rektorátu. </a:t>
            </a:r>
            <a:r>
              <a:rPr lang="cs-CZ" sz="2000" dirty="0"/>
              <a:t>Ostatní provozní náklady jsou plánovány podle počtu pracovníků a charakteru činnosti příslušného nákladového střediska</a:t>
            </a:r>
          </a:p>
          <a:p>
            <a:pPr marL="0" indent="0">
              <a:buFontTx/>
              <a:buNone/>
              <a:defRPr/>
            </a:pPr>
            <a:endParaRPr lang="cs-CZ" altLang="cs-CZ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cs-CZ" altLang="cs-CZ" sz="2000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Financování celouniverzitních aktivit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 </a:t>
            </a:r>
            <a:r>
              <a:rPr lang="cs-CZ" altLang="cs-CZ" sz="2000" b="1" dirty="0" smtClean="0"/>
              <a:t>Objem prostředků na financování informačních zdrojů: </a:t>
            </a:r>
            <a:r>
              <a:rPr lang="cs-CZ" altLang="cs-CZ" sz="2000" dirty="0" smtClean="0"/>
              <a:t>	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Informační zdroje </a:t>
            </a:r>
            <a:r>
              <a:rPr lang="cs-CZ" altLang="cs-CZ" sz="2000" dirty="0" smtClean="0"/>
              <a:t>– 4 </a:t>
            </a:r>
            <a:r>
              <a:rPr lang="cs-CZ" sz="2000" dirty="0" smtClean="0"/>
              <a:t>% interně rozdělovaného finančního </a:t>
            </a:r>
            <a:r>
              <a:rPr lang="cs-CZ" sz="2000" dirty="0"/>
              <a:t>příspěvku na institucionální </a:t>
            </a:r>
            <a:r>
              <a:rPr lang="cs-CZ" sz="2000"/>
              <a:t>financování </a:t>
            </a:r>
            <a:r>
              <a:rPr lang="cs-CZ" sz="2000" smtClean="0"/>
              <a:t>UTB. </a:t>
            </a:r>
            <a:r>
              <a:rPr lang="cs-CZ" sz="2000" dirty="0"/>
              <a:t>Strukturu jednotlivých položek informačních zdrojů pro UTB jako celek stanoví ředitel Knihovny UTB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Z prostředků Knihovny bude spolufinancován provoz Informačního centra Baťa na UTB </a:t>
            </a:r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Financování celouniverzitních aktivit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 </a:t>
            </a:r>
            <a:r>
              <a:rPr lang="cs-CZ" altLang="cs-CZ" sz="2000" b="1" dirty="0" smtClean="0"/>
              <a:t>Objem prostředků na financování celouniverzitních zdrojů: </a:t>
            </a:r>
            <a:endParaRPr lang="cs-CZ" altLang="cs-CZ" sz="2000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Celkový objem prostředků je odvozen od potřebnosti prostředků na financování (spolufinancování) akcí Stavební komise a spolufinancování výdajů (celo)univerzitních projektů z evropských programů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Pro rok 2023 je stanoven pro Stavební komisi celkový objem prostředků na </a:t>
            </a:r>
            <a:r>
              <a:rPr lang="cs-CZ" altLang="cs-CZ" sz="2000" b="1" dirty="0" smtClean="0"/>
              <a:t>45 mil. Kč. </a:t>
            </a:r>
            <a:r>
              <a:rPr lang="cs-CZ" altLang="cs-CZ" sz="2000" dirty="0" smtClean="0"/>
              <a:t>Zahrnuje mj. i </a:t>
            </a:r>
            <a:r>
              <a:rPr lang="cs-CZ" altLang="cs-CZ" sz="2000" dirty="0"/>
              <a:t>financování strategických akcí Stavební komise včetně spoluúčasti investora pro akce zařazené ministerstvem do programu „Rozvoj a obnova materiálně technické základny VVŠ“ MŠMT 133 220 nebo 133 </a:t>
            </a:r>
            <a:r>
              <a:rPr lang="cs-CZ" altLang="cs-CZ" sz="2000" dirty="0" smtClean="0"/>
              <a:t>221</a:t>
            </a:r>
            <a:endParaRPr lang="cs-CZ" alt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Na financování spoluúčasti UTB u projektů v rámci evropských strukturálních a investičních fondů se příspěvek pro 2023 </a:t>
            </a:r>
            <a:r>
              <a:rPr lang="cs-CZ" altLang="cs-CZ" sz="2000" b="1" dirty="0" smtClean="0"/>
              <a:t>nevybírá </a:t>
            </a:r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Výše odvodu na celouniverzitní aktivity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Použit </a:t>
            </a:r>
            <a:r>
              <a:rPr lang="cs-CZ" sz="2000" b="1" dirty="0" smtClean="0"/>
              <a:t>model </a:t>
            </a:r>
            <a:r>
              <a:rPr lang="cs-CZ" sz="2000" dirty="0" smtClean="0"/>
              <a:t>aplikovaný již od roku 2019 s drobnými optimalizačními změnami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/>
              <a:t>Pro </a:t>
            </a:r>
            <a:r>
              <a:rPr lang="x-none" sz="2000" dirty="0"/>
              <a:t>výpočet </a:t>
            </a:r>
            <a:r>
              <a:rPr lang="cs-CZ" sz="2000" dirty="0"/>
              <a:t>výše </a:t>
            </a:r>
            <a:r>
              <a:rPr lang="x-none" sz="2000" dirty="0"/>
              <a:t>odvodu </a:t>
            </a:r>
            <a:r>
              <a:rPr lang="cs-CZ" sz="2000" dirty="0"/>
              <a:t>jsou </a:t>
            </a:r>
            <a:r>
              <a:rPr lang="x-none" sz="2000" dirty="0"/>
              <a:t>výnosy </a:t>
            </a:r>
            <a:r>
              <a:rPr lang="cs-CZ" sz="2000" dirty="0"/>
              <a:t>organizačních jednotek </a:t>
            </a:r>
            <a:r>
              <a:rPr lang="x-none" sz="2000" dirty="0"/>
              <a:t>kategorizov</a:t>
            </a:r>
            <a:r>
              <a:rPr lang="cs-CZ" sz="2000" dirty="0" err="1"/>
              <a:t>ány</a:t>
            </a:r>
            <a:r>
              <a:rPr lang="cs-CZ" sz="2000" dirty="0"/>
              <a:t> </a:t>
            </a:r>
            <a:r>
              <a:rPr lang="x-none" sz="2000" dirty="0"/>
              <a:t>v tom smyslu, že </a:t>
            </a:r>
            <a:r>
              <a:rPr lang="cs-CZ" sz="2000" dirty="0" smtClean="0"/>
              <a:t>je </a:t>
            </a:r>
            <a:r>
              <a:rPr lang="cs-CZ" sz="2000" dirty="0"/>
              <a:t>vytvořeno několik pásem výnosů a z nich bude odvod v různé </a:t>
            </a:r>
            <a:r>
              <a:rPr lang="cs-CZ" sz="2000" dirty="0" smtClean="0"/>
              <a:t>výši</a:t>
            </a:r>
          </a:p>
          <a:p>
            <a:pPr lvl="1" algn="just">
              <a:buFont typeface="Courier New" panose="02070309020205020404" pitchFamily="49" charset="0"/>
              <a:buChar char="o"/>
              <a:defRPr/>
            </a:pPr>
            <a:r>
              <a:rPr lang="cs-CZ" dirty="0"/>
              <a:t>k</a:t>
            </a:r>
            <a:r>
              <a:rPr lang="cs-CZ" dirty="0" smtClean="0"/>
              <a:t>ategorie A, B, C, D, 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/>
              <a:t>Cíl</a:t>
            </a:r>
            <a:r>
              <a:rPr lang="cs-CZ" sz="2000" dirty="0" err="1" smtClean="0"/>
              <a:t>em</a:t>
            </a:r>
            <a:r>
              <a:rPr lang="x-none" sz="2000" dirty="0" smtClean="0"/>
              <a:t> </a:t>
            </a:r>
            <a:r>
              <a:rPr lang="x-none" sz="2000" dirty="0"/>
              <a:t>je podporovat ty činnosti a jednotky, kde dochází k získání dalších finančních prostředků, nižší mírou „interního zdanění</a:t>
            </a:r>
            <a:r>
              <a:rPr lang="x-none" sz="2000" dirty="0" smtClean="0"/>
              <a:t>“</a:t>
            </a:r>
            <a:endParaRPr lang="cs-CZ" sz="2000" dirty="0" smtClean="0"/>
          </a:p>
          <a:p>
            <a:pPr marL="0" indent="0" algn="just">
              <a:buFontTx/>
              <a:buNone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Výše odvodu na celouniverzitní aktivity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sz="2000" b="1" dirty="0" smtClean="0"/>
              <a:t>K</a:t>
            </a:r>
            <a:r>
              <a:rPr lang="x-none" sz="2000" b="1" dirty="0" smtClean="0"/>
              <a:t>ategorie A</a:t>
            </a:r>
            <a:r>
              <a:rPr lang="x-none" sz="2000" dirty="0" smtClean="0"/>
              <a:t>:</a:t>
            </a:r>
            <a:r>
              <a:rPr lang="cs-CZ" sz="2000" dirty="0" smtClean="0"/>
              <a:t>	</a:t>
            </a:r>
            <a:r>
              <a:rPr lang="x-none" sz="2000" u="sng" dirty="0" smtClean="0"/>
              <a:t>„hlavní“ výnosy </a:t>
            </a:r>
            <a:r>
              <a:rPr lang="x-none" sz="2000" dirty="0" smtClean="0"/>
              <a:t>(</a:t>
            </a:r>
            <a:r>
              <a:rPr lang="cs-CZ" sz="2000" dirty="0" smtClean="0"/>
              <a:t>např.: </a:t>
            </a:r>
            <a:r>
              <a:rPr lang="x-none" sz="2000" dirty="0" smtClean="0"/>
              <a:t>1100</a:t>
            </a:r>
            <a:r>
              <a:rPr lang="cs-CZ" sz="2000" dirty="0" smtClean="0"/>
              <a:t> – mimo NPO</a:t>
            </a:r>
            <a:r>
              <a:rPr lang="x-none" sz="2000" dirty="0" smtClean="0"/>
              <a:t>, 2102, 2110, …) </a:t>
            </a:r>
            <a:endParaRPr lang="cs-CZ" sz="2000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sz="2000" b="1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x-none" sz="2000" b="1" dirty="0" smtClean="0"/>
              <a:t>Kategorie</a:t>
            </a:r>
            <a:r>
              <a:rPr lang="cs-CZ" sz="2000" b="1" dirty="0" smtClean="0"/>
              <a:t> </a:t>
            </a:r>
            <a:r>
              <a:rPr lang="x-none" sz="2000" b="1" dirty="0" smtClean="0"/>
              <a:t>B</a:t>
            </a:r>
            <a:r>
              <a:rPr lang="x-none" sz="2000" dirty="0" smtClean="0"/>
              <a:t>:</a:t>
            </a:r>
            <a:r>
              <a:rPr lang="cs-CZ" sz="2000" dirty="0" smtClean="0"/>
              <a:t>  	</a:t>
            </a:r>
            <a:r>
              <a:rPr lang="cs-CZ" sz="2000" u="sng" dirty="0" smtClean="0"/>
              <a:t>standardní výnosy</a:t>
            </a:r>
            <a:r>
              <a:rPr lang="cs-CZ" sz="2000" dirty="0" smtClean="0"/>
              <a:t>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sz="2000" dirty="0"/>
              <a:t>	</a:t>
            </a:r>
            <a:r>
              <a:rPr lang="cs-CZ" sz="2000" dirty="0" smtClean="0"/>
              <a:t>		</a:t>
            </a:r>
            <a:r>
              <a:rPr lang="x-none" sz="2000" u="sng" dirty="0" smtClean="0"/>
              <a:t>projektové </a:t>
            </a:r>
            <a:r>
              <a:rPr lang="x-none" sz="2000" u="sng" dirty="0"/>
              <a:t>výnosy u projektů </a:t>
            </a:r>
            <a:r>
              <a:rPr lang="x-none" sz="2000" u="sng" dirty="0" smtClean="0"/>
              <a:t>výhradně </a:t>
            </a:r>
            <a:r>
              <a:rPr lang="x-none" sz="2000" u="sng" dirty="0"/>
              <a:t>neinvestičních </a:t>
            </a:r>
            <a:r>
              <a:rPr lang="cs-CZ" sz="2000" dirty="0" smtClean="0"/>
              <a:t>		</a:t>
            </a:r>
            <a:r>
              <a:rPr lang="x-none" sz="2000" dirty="0" smtClean="0"/>
              <a:t>(</a:t>
            </a:r>
            <a:r>
              <a:rPr lang="x-none" sz="2000" dirty="0"/>
              <a:t>typově </a:t>
            </a:r>
            <a:r>
              <a:rPr lang="cs-CZ" sz="2000" dirty="0" smtClean="0"/>
              <a:t>projekty </a:t>
            </a:r>
            <a:r>
              <a:rPr lang="cs-CZ" sz="2000" dirty="0"/>
              <a:t>financované </a:t>
            </a:r>
            <a:r>
              <a:rPr lang="cs-CZ" sz="2000" dirty="0" smtClean="0"/>
              <a:t>z ESIF</a:t>
            </a:r>
            <a:r>
              <a:rPr lang="x-none" sz="2000" dirty="0" smtClean="0"/>
              <a:t>)</a:t>
            </a:r>
            <a:r>
              <a:rPr lang="cs-CZ" sz="2000" dirty="0" smtClean="0"/>
              <a:t>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sz="2000" dirty="0"/>
              <a:t>		</a:t>
            </a:r>
            <a:r>
              <a:rPr lang="cs-CZ" sz="2000" dirty="0" smtClean="0"/>
              <a:t>	</a:t>
            </a:r>
            <a:r>
              <a:rPr lang="x-none" sz="2000" u="sng" dirty="0" smtClean="0"/>
              <a:t>nízkorežijní </a:t>
            </a:r>
            <a:r>
              <a:rPr lang="x-none" sz="2000" u="sng" dirty="0"/>
              <a:t>projekty </a:t>
            </a:r>
            <a:r>
              <a:rPr lang="x-none" sz="2000" dirty="0"/>
              <a:t>(převážně tam, </a:t>
            </a:r>
            <a:r>
              <a:rPr lang="x-none" sz="2000" dirty="0" smtClean="0"/>
              <a:t>kde</a:t>
            </a:r>
            <a:r>
              <a:rPr lang="cs-CZ" sz="2000" dirty="0" smtClean="0"/>
              <a:t> </a:t>
            </a:r>
            <a:r>
              <a:rPr lang="x-none" sz="2000" dirty="0" smtClean="0"/>
              <a:t>poskytovatel </a:t>
            </a:r>
            <a:r>
              <a:rPr lang="cs-CZ" sz="2000" dirty="0" smtClean="0"/>
              <a:t>		</a:t>
            </a:r>
            <a:r>
              <a:rPr lang="x-none" sz="2000" dirty="0" smtClean="0"/>
              <a:t>uznává </a:t>
            </a:r>
            <a:r>
              <a:rPr lang="x-none" sz="2000" dirty="0"/>
              <a:t>nepřímé náklady jenom do </a:t>
            </a:r>
            <a:r>
              <a:rPr lang="x-none" sz="2000" dirty="0" smtClean="0"/>
              <a:t>nějaké</a:t>
            </a:r>
            <a:r>
              <a:rPr lang="x-none" sz="2000" dirty="0"/>
              <a:t>, ve skutečnosti </a:t>
            </a:r>
            <a:r>
              <a:rPr lang="cs-CZ" sz="2000" dirty="0" smtClean="0"/>
              <a:t>		</a:t>
            </a:r>
            <a:r>
              <a:rPr lang="x-none" sz="2000" dirty="0" smtClean="0"/>
              <a:t>nereálně </a:t>
            </a:r>
            <a:r>
              <a:rPr lang="x-none" sz="2000" dirty="0"/>
              <a:t>nízké </a:t>
            </a:r>
            <a:r>
              <a:rPr lang="x-none" sz="2000" dirty="0" smtClean="0"/>
              <a:t>výše)</a:t>
            </a:r>
            <a:endParaRPr lang="cs-CZ" sz="2000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sz="2000" b="1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x-none" sz="2000" b="1" dirty="0" smtClean="0"/>
              <a:t>Kategorie C</a:t>
            </a:r>
            <a:r>
              <a:rPr lang="x-none" sz="2000" dirty="0" smtClean="0"/>
              <a:t>: </a:t>
            </a:r>
            <a:r>
              <a:rPr lang="cs-CZ" sz="2000" dirty="0" smtClean="0"/>
              <a:t> 	</a:t>
            </a:r>
            <a:r>
              <a:rPr lang="cs-CZ" sz="2000" u="sng" dirty="0" smtClean="0"/>
              <a:t>výnosy KMZ obecně </a:t>
            </a:r>
            <a:endParaRPr lang="cs-CZ" sz="2000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sz="2000" b="1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x-none" sz="2000" b="1" dirty="0" smtClean="0"/>
              <a:t>Kategorie </a:t>
            </a:r>
            <a:r>
              <a:rPr lang="x-none" sz="2000" b="1" dirty="0"/>
              <a:t>D</a:t>
            </a:r>
            <a:r>
              <a:rPr lang="x-none" sz="2000" dirty="0"/>
              <a:t>: </a:t>
            </a:r>
            <a:r>
              <a:rPr lang="cs-CZ" sz="2000" dirty="0" smtClean="0"/>
              <a:t> 	</a:t>
            </a:r>
            <a:r>
              <a:rPr lang="cs-CZ" sz="2000" u="sng" dirty="0" smtClean="0"/>
              <a:t>vědecké projekty </a:t>
            </a:r>
            <a:r>
              <a:rPr lang="cs-CZ" sz="2000" dirty="0" smtClean="0"/>
              <a:t>(např. </a:t>
            </a:r>
            <a:r>
              <a:rPr lang="cs-CZ" sz="2000" dirty="0" err="1" smtClean="0"/>
              <a:t>Horizon</a:t>
            </a:r>
            <a:r>
              <a:rPr lang="cs-CZ" sz="2000" dirty="0" smtClean="0"/>
              <a:t>, GAČR, TAČR, NPU atd.)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sz="2000" dirty="0" smtClean="0"/>
              <a:t>                          	</a:t>
            </a:r>
            <a:r>
              <a:rPr lang="cs-CZ" sz="2000" u="sng" dirty="0" smtClean="0"/>
              <a:t>projekty NPO, projekty s</a:t>
            </a:r>
            <a:r>
              <a:rPr lang="cs-CZ" sz="2000" u="sng" dirty="0"/>
              <a:t> nulovou výší </a:t>
            </a:r>
            <a:r>
              <a:rPr lang="cs-CZ" sz="2000" u="sng" dirty="0" smtClean="0"/>
              <a:t>režie, výnosy z CŽV</a:t>
            </a:r>
            <a:r>
              <a:rPr lang="cs-CZ" sz="2000" dirty="0" smtClean="0"/>
              <a:t>  </a:t>
            </a:r>
            <a:endParaRPr lang="cs-CZ" sz="2000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sz="2000" b="1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x-none" sz="2000" b="1" dirty="0" smtClean="0"/>
              <a:t>Kategorie E</a:t>
            </a:r>
            <a:r>
              <a:rPr lang="x-none" sz="2000" dirty="0" smtClean="0"/>
              <a:t>:</a:t>
            </a:r>
            <a:r>
              <a:rPr lang="cs-CZ" sz="2000" dirty="0" smtClean="0"/>
              <a:t>  	</a:t>
            </a:r>
            <a:r>
              <a:rPr lang="x-none" sz="2000" u="sng" dirty="0" smtClean="0"/>
              <a:t>investiční projekty</a:t>
            </a: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99544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Výše odvodu na celouniverzitní aktivity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Způsob realizace: pro stanovení odvodu je u výnosů jednotlivých kategorií započtena různá váha započitatelnosti konkrétního výnosu. Následně je potom z výše takto upravených (snížených) výnosů stanovena výše odvodu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Nové stanovení váhy </a:t>
            </a:r>
            <a:r>
              <a:rPr lang="cs-CZ" altLang="cs-CZ" sz="2000" dirty="0" smtClean="0"/>
              <a:t>započitatelnosti výnosů:</a:t>
            </a:r>
          </a:p>
          <a:p>
            <a:pPr marL="1252538" lvl="2" indent="-338138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kategorie A:	1,00</a:t>
            </a:r>
          </a:p>
          <a:p>
            <a:pPr marL="1252538" lvl="2" indent="-338138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kategorie B:	0,60</a:t>
            </a:r>
          </a:p>
          <a:p>
            <a:pPr marL="1252538" lvl="2" indent="-338138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kategorie C:	0,50</a:t>
            </a:r>
          </a:p>
          <a:p>
            <a:pPr marL="1252538" lvl="2" indent="-338138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kategorie D:	0,30</a:t>
            </a:r>
          </a:p>
          <a:p>
            <a:pPr marL="1252538" lvl="2" indent="-338138" algn="just">
              <a:buFont typeface="Courier New" panose="02070309020205020404" pitchFamily="49" charset="0"/>
              <a:buChar char="o"/>
            </a:pPr>
            <a:r>
              <a:rPr lang="cs-CZ" altLang="cs-CZ" sz="2000" dirty="0" smtClean="0"/>
              <a:t>kategorie E:	0,30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7344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Kategorizace výnosů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275088"/>
              </p:ext>
            </p:extLst>
          </p:nvPr>
        </p:nvGraphicFramePr>
        <p:xfrm>
          <a:off x="179512" y="1196752"/>
          <a:ext cx="8713787" cy="3672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1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2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Název zdroje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1">
                <a:tc rowSpan="9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4804" marR="64804" marT="0" marB="0" anchor="ctr" horzOverflow="overflow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1100  Vzdělávací činnost (ukazatel A, K, P)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1101  Vzdělávací projekty a programy - příspěvek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1105  Fond umělecké činnosti 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724405670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1230  Vzdělávání - programy ostatní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1502  Vlastní zdroje UTB - poplatky studentů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1503  Vydavatelská a nakladatelská činnost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1530  Výnosy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vzděl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činnosti - ostatní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2102  Institucionální podpora na DKRVO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2110  Specifický vysokoškolský výzkum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Kategorizace </a:t>
            </a:r>
            <a:r>
              <a:rPr lang="cs-CZ" altLang="cs-CZ" sz="2400" dirty="0"/>
              <a:t>výnosů</a:t>
            </a:r>
            <a:endParaRPr lang="cs-CZ" altLang="cs-CZ" sz="2400" dirty="0" smtClean="0"/>
          </a:p>
        </p:txBody>
      </p:sp>
      <p:graphicFrame>
        <p:nvGraphicFramePr>
          <p:cNvPr id="5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1196752"/>
          <a:ext cx="8713787" cy="55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Název zdroje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 rowSpan="1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B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1182  OP VVV - výuka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1410  Projekty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Ec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Executive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Agency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1430  Ostatní zahraniční programy vzdělávání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1504  Výnosy vzdělávací činnost - Placené kurzy akr. 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1602  Vzdělávání - spoluřešitelské projekty UTB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2106 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Inst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prostř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VaV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- Aktivita Mobility 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2107 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Inst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prostředky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VaV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Česko - norský výzk.pr.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2230  Programy ostatní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2431  Evropská komise -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zahr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ostatní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VaVaI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2602  Prostředky pro spoluřeš. UTB od jiných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2603  Prostředky pro projekty UTB od jiných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org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8501 Nájemné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0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8502 Hospodářské smlouvy</a:t>
                      </a: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0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Kategorizace výnosů</a:t>
            </a:r>
          </a:p>
        </p:txBody>
      </p:sp>
      <p:graphicFrame>
        <p:nvGraphicFramePr>
          <p:cNvPr id="8" name="Zástupný symbol pro obsah 4"/>
          <p:cNvGraphicFramePr>
            <a:graphicFrameLocks noGrp="1"/>
          </p:cNvGraphicFramePr>
          <p:nvPr>
            <p:ph idx="1"/>
            <p:extLst/>
          </p:nvPr>
        </p:nvGraphicFramePr>
        <p:xfrm>
          <a:off x="179383" y="1124744"/>
          <a:ext cx="8713789" cy="600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1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6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Název zdroje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>
            <p:extLst/>
          </p:nvPr>
        </p:nvGraphicFramePr>
        <p:xfrm>
          <a:off x="179384" y="1696105"/>
          <a:ext cx="8713787" cy="2377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1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66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+mn-cs"/>
                        </a:rPr>
                        <a:t>C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3100 Dotace na strav. studentů</a:t>
                      </a:r>
                    </a:p>
                  </a:txBody>
                  <a:tcPr marT="45734" marB="45734" anchor="ctr" horzOverflow="overflow"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6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3501 Stravování zaměstnanců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3503  Služby KMZ</a:t>
                      </a:r>
                    </a:p>
                  </a:txBody>
                  <a:tcPr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2449321303"/>
                  </a:ext>
                </a:extLst>
              </a:tr>
              <a:tr h="3626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3504  Služby KMZ - ubytování studentů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3659636375"/>
                  </a:ext>
                </a:extLst>
              </a:tr>
              <a:tr h="3626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3505 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Stravování studentů</a:t>
                      </a:r>
                    </a:p>
                  </a:txBody>
                  <a:tcPr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66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04" marR="64804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3530  Ostatní výnosy KMZ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370606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9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Kategorizace </a:t>
            </a:r>
            <a:r>
              <a:rPr lang="cs-CZ" altLang="cs-CZ" sz="2400" dirty="0"/>
              <a:t>výnosů</a:t>
            </a:r>
            <a:endParaRPr lang="cs-CZ" altLang="cs-CZ" sz="2400" dirty="0" smtClean="0"/>
          </a:p>
        </p:txBody>
      </p:sp>
      <p:graphicFrame>
        <p:nvGraphicFramePr>
          <p:cNvPr id="5" name="Zástupný symbol pro tabulku 3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251520" y="1196754"/>
          <a:ext cx="8691374" cy="529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Název zdroje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318">
                <a:tc rowSpan="12">
                  <a:txBody>
                    <a:bodyPr/>
                    <a:lstStyle/>
                    <a:p>
                      <a:pPr algn="l"/>
                      <a:r>
                        <a:rPr lang="cs-CZ" sz="2000" b="1" dirty="0" smtClean="0"/>
                        <a:t>D</a:t>
                      </a:r>
                      <a:endParaRPr lang="cs-CZ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1100 Příspěvek na NPO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1300 Dotace USC - vzdělání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1382 Dotace USC – ESF OP VVV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1412 Projekty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Ec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Creative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Europe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1505  Výnosy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vzděl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činnosti - ostatní - s nárokem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1506 Výnosy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vzděl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. činnosti - ostatní - bez nároku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2108 Účelové prostředky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VaV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- INTER - EXCELLEN</a:t>
                      </a:r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/>
                        <a:t>2182 OP VVV - </a:t>
                      </a:r>
                      <a:r>
                        <a:rPr lang="cs-CZ" sz="2000" dirty="0" err="1" smtClean="0"/>
                        <a:t>VaV</a:t>
                      </a:r>
                      <a:endParaRPr lang="cs-CZ" sz="2000" dirty="0" smtClean="0"/>
                    </a:p>
                  </a:txBody>
                  <a:tcPr marL="91447" marR="914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 smtClean="0"/>
                        <a:t>2200 Programy GA ČR</a:t>
                      </a:r>
                    </a:p>
                  </a:txBody>
                  <a:tcPr marL="91447" marR="9144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2201 Programy TA ČR</a:t>
                      </a:r>
                    </a:p>
                  </a:txBody>
                  <a:tcPr marL="91447" marR="91447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pPr algn="l"/>
                      <a:endParaRPr lang="cs-CZ" sz="24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2203 Programy MK ČR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89718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pPr algn="l"/>
                      <a:endParaRPr lang="cs-CZ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2204 Programy MV ČR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41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3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Kategorizace </a:t>
            </a:r>
            <a:r>
              <a:rPr lang="cs-CZ" altLang="cs-CZ" sz="2400" dirty="0"/>
              <a:t>výnosů</a:t>
            </a:r>
            <a:endParaRPr lang="cs-CZ" altLang="cs-CZ" sz="2400" dirty="0" smtClean="0"/>
          </a:p>
        </p:txBody>
      </p:sp>
      <p:graphicFrame>
        <p:nvGraphicFramePr>
          <p:cNvPr id="5" name="Zástupný symbol pro tabulku 3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251520" y="1196754"/>
          <a:ext cx="8691374" cy="529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2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Název zdroje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318">
                <a:tc rowSpan="12">
                  <a:txBody>
                    <a:bodyPr/>
                    <a:lstStyle/>
                    <a:p>
                      <a:pPr algn="l"/>
                      <a:r>
                        <a:rPr lang="cs-CZ" sz="2000" b="1" dirty="0" smtClean="0"/>
                        <a:t>D</a:t>
                      </a:r>
                      <a:endParaRPr lang="cs-CZ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2207 Programy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MZe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ČR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b="0" dirty="0" smtClean="0">
                          <a:latin typeface="+mj-lt"/>
                        </a:rPr>
                        <a:t>2300 Dotace</a:t>
                      </a:r>
                      <a:r>
                        <a:rPr lang="cs-CZ" sz="2000" b="0" baseline="0" dirty="0" smtClean="0">
                          <a:latin typeface="+mj-lt"/>
                        </a:rPr>
                        <a:t> USC měst a kraje včetně spolupráce se ZK</a:t>
                      </a:r>
                      <a:endParaRPr lang="cs-CZ" sz="20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2407 Projekt 8. Rámcový program - HORIZONT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2416 Norské fondy - Výzkum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2602 Spoluřešitelské projekty jiných organ. (vědecké)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2603 Prostředky pro projekty od jiných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org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. (vědecké)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4203 OP PIK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8300 Dotace USC - DČ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8500 Doplňková činnost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8503 Konference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pPr algn="l"/>
                      <a:endParaRPr lang="cs-CZ" sz="24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8510 Spolupráce ve </a:t>
                      </a: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VaVal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na zakázku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89718"/>
                  </a:ext>
                </a:extLst>
              </a:tr>
              <a:tr h="407318">
                <a:tc vMerge="1">
                  <a:txBody>
                    <a:bodyPr/>
                    <a:lstStyle/>
                    <a:p>
                      <a:pPr algn="l"/>
                      <a:endParaRPr lang="cs-CZ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8511 Smluvní výzkum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41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6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   Kategorizace </a:t>
            </a:r>
            <a:r>
              <a:rPr lang="cs-CZ" altLang="cs-CZ" sz="2400" dirty="0"/>
              <a:t>výnosů</a:t>
            </a:r>
            <a:endParaRPr lang="cs-CZ" altLang="cs-CZ" sz="2400" dirty="0" smtClean="0"/>
          </a:p>
        </p:txBody>
      </p:sp>
      <p:graphicFrame>
        <p:nvGraphicFramePr>
          <p:cNvPr id="5" name="Zástupný symbol pro tabulku 3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218647" y="1196752"/>
          <a:ext cx="8713787" cy="2520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Kategorie výnosů</a:t>
                      </a:r>
                      <a:endParaRPr kumimoji="0" lang="cs-CZ" alt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Název zdroje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65">
                <a:tc rowSpan="4">
                  <a:txBody>
                    <a:bodyPr/>
                    <a:lstStyle/>
                    <a:p>
                      <a:r>
                        <a:rPr lang="cs-CZ" sz="2000" b="1" dirty="0" smtClean="0"/>
                        <a:t>D</a:t>
                      </a:r>
                      <a:endParaRPr lang="cs-CZ" sz="2000" b="1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8512 Smluvní výzkum - </a:t>
                      </a:r>
                      <a:r>
                        <a:rPr kumimoji="0" lang="cs-CZ" altLang="cs-CZ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spec</a:t>
                      </a:r>
                      <a:r>
                        <a:rPr kumimoji="0" lang="cs-CZ" alt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 infrastruktura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65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8513 Smluvní výzkum - unik. Infrastruktura </a:t>
                      </a:r>
                      <a:r>
                        <a:rPr kumimoji="0" lang="cs-CZ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VaVpl</a:t>
                      </a:r>
                      <a:r>
                        <a:rPr kumimoji="0" 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65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8517 Licenční výnosy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65">
                <a:tc vMerge="1">
                  <a:txBody>
                    <a:bodyPr/>
                    <a:lstStyle/>
                    <a:p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8530 Ostatní doplňková činnost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Zástupný symbol pro tabulku 3"/>
          <p:cNvGraphicFramePr>
            <a:graphicFrameLocks/>
          </p:cNvGraphicFramePr>
          <p:nvPr>
            <p:extLst/>
          </p:nvPr>
        </p:nvGraphicFramePr>
        <p:xfrm>
          <a:off x="218646" y="3745093"/>
          <a:ext cx="8713787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20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cs-CZ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OP VVV - ERDF</a:t>
                      </a:r>
                    </a:p>
                  </a:txBody>
                  <a:tcPr>
                    <a:solidFill>
                      <a:srgbClr val="E4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Obdélník 4"/>
          <p:cNvSpPr>
            <a:spLocks noChangeArrowheads="1"/>
          </p:cNvSpPr>
          <p:nvPr/>
        </p:nvSpPr>
        <p:spPr bwMode="auto">
          <a:xfrm>
            <a:off x="218647" y="5103526"/>
            <a:ext cx="86410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lang="cs-CZ" altLang="cs-CZ" sz="2000" dirty="0">
              <a:cs typeface="Calibri" panose="020F050202020403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cs typeface="Calibri" panose="020F0502020204030204" pitchFamily="34" charset="0"/>
              </a:rPr>
              <a:t>Pokud budou během roku založeny nové zdroje, budou pro potřeby výpočtu přiřazeny do příslušné kategorie analogicky.</a:t>
            </a:r>
            <a:endParaRPr lang="cs-CZ" altLang="cs-CZ" sz="2000" dirty="0"/>
          </a:p>
        </p:txBody>
      </p:sp>
    </p:spTree>
    <p:extLst>
      <p:ext uri="{BB962C8B-B14F-4D97-AF65-F5344CB8AC3E}">
        <p14:creationId xmlns:p14="http://schemas.microsoft.com/office/powerpoint/2010/main" val="13565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Pravidla: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 úvahu nebudou brány výnosy z projektových zdrojů, pokud projekty skončily nejpozději k 31. 12. předchozího kalendářního roku (2022).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U všech projektů bude zahrnuta do výpočtu vždy reálná hodnota výnosů pro příslušný rok. Pokud není výše přesně určena, celková hodnota bude rovnoměrně rozdělena do jednotlivých let realizace projektu.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 případě, že obdržíme Rozhodnutí o poskytnutí dotace až po sestavení rozpočtu, bude po jeho přijetí odvedena procentní sazba dle celkového zatížení organizačních jednotek na odvodech na celouniverzitní aktivity, a to za příslušnou část daného kalendářního roku. Ve výpočtu bude zohledněna kategorie výnosu a konkrétní váha započitatelnosti výnosu. Obdobný postup platí i pro uzavřené partnerské smlouvy, smlouvy o spolupráci atd.</a:t>
            </a:r>
          </a:p>
        </p:txBody>
      </p:sp>
    </p:spTree>
    <p:extLst>
      <p:ext uri="{BB962C8B-B14F-4D97-AF65-F5344CB8AC3E}">
        <p14:creationId xmlns:p14="http://schemas.microsoft.com/office/powerpoint/2010/main" val="25543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Výnosy ze zdrojů – za aktuální kalendářní rok:</a:t>
            </a:r>
          </a:p>
          <a:p>
            <a:pPr marL="173038" lvl="1" indent="0">
              <a:buFontTx/>
              <a:buNone/>
            </a:pPr>
            <a:endParaRPr lang="cs-CZ" altLang="cs-CZ" dirty="0" smtClean="0"/>
          </a:p>
          <a:p>
            <a:pPr marL="173038" lvl="1" indent="0">
              <a:buFontTx/>
              <a:buAutoNum type="arabicPlain" startAt="1100"/>
            </a:pPr>
            <a:r>
              <a:rPr lang="cs-CZ" altLang="cs-CZ" dirty="0" smtClean="0"/>
              <a:t>            	Vzdělávací činnost (ukazatel A, K, P)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1105            	Fond umělecké činnosti</a:t>
            </a:r>
          </a:p>
          <a:p>
            <a:pPr marL="630238" lvl="1" indent="-457200">
              <a:buFontTx/>
              <a:buAutoNum type="arabicPlain" startAt="1382"/>
            </a:pPr>
            <a:r>
              <a:rPr lang="cs-CZ" altLang="cs-CZ" dirty="0" smtClean="0"/>
              <a:t>                     Dotace USC - </a:t>
            </a:r>
            <a:r>
              <a:rPr lang="cs-CZ" dirty="0" err="1"/>
              <a:t>vzděl</a:t>
            </a:r>
            <a:r>
              <a:rPr lang="cs-CZ" dirty="0"/>
              <a:t>. ESF OP </a:t>
            </a:r>
            <a:r>
              <a:rPr lang="cs-CZ" dirty="0" smtClean="0"/>
              <a:t>VVV</a:t>
            </a:r>
          </a:p>
          <a:p>
            <a:pPr marL="173038" lvl="1" indent="0">
              <a:buNone/>
            </a:pPr>
            <a:r>
              <a:rPr lang="cs-CZ" altLang="cs-CZ" dirty="0" smtClean="0"/>
              <a:t>2182                     </a:t>
            </a:r>
            <a:r>
              <a:rPr lang="cs-CZ" altLang="cs-CZ" dirty="0"/>
              <a:t>OP VVV - </a:t>
            </a:r>
            <a:r>
              <a:rPr lang="cs-CZ" altLang="cs-CZ" dirty="0" err="1" smtClean="0"/>
              <a:t>VaV</a:t>
            </a:r>
            <a:endParaRPr lang="cs-CZ" altLang="cs-CZ" dirty="0" smtClean="0"/>
          </a:p>
          <a:p>
            <a:pPr marL="173038" lvl="1" indent="0">
              <a:buFontTx/>
              <a:buNone/>
            </a:pPr>
            <a:r>
              <a:rPr lang="cs-CZ" altLang="cs-CZ" dirty="0" smtClean="0"/>
              <a:t>2102		Institucionální podpora na DKRVO</a:t>
            </a:r>
          </a:p>
          <a:p>
            <a:pPr marL="173038" lvl="1" indent="0">
              <a:buFontTx/>
              <a:buAutoNum type="arabicPlain" startAt="2110"/>
            </a:pPr>
            <a:r>
              <a:rPr lang="cs-CZ" altLang="cs-CZ" dirty="0" smtClean="0"/>
              <a:t>            	Specifický vysokoškolský výzkum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3100 		Dotace na stravování studentů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4203		OP PIK</a:t>
            </a:r>
          </a:p>
        </p:txBody>
      </p:sp>
    </p:spTree>
    <p:extLst>
      <p:ext uri="{BB962C8B-B14F-4D97-AF65-F5344CB8AC3E}">
        <p14:creationId xmlns:p14="http://schemas.microsoft.com/office/powerpoint/2010/main" val="16381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Výnosy ze zdrojů – za předchozí kalendářní rok:</a:t>
            </a:r>
          </a:p>
          <a:p>
            <a:pPr marL="173038" lvl="1" indent="0">
              <a:buFontTx/>
              <a:buNone/>
            </a:pPr>
            <a:endParaRPr lang="cs-CZ" altLang="cs-CZ" dirty="0" smtClean="0"/>
          </a:p>
          <a:p>
            <a:pPr marL="173038" lvl="1" indent="0">
              <a:buFontTx/>
              <a:buNone/>
            </a:pPr>
            <a:r>
              <a:rPr lang="cs-CZ" altLang="cs-CZ" dirty="0" smtClean="0"/>
              <a:t>1101 		Vzdělávací projekty a programy - příspěvek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1230 		Vzdělávání - programy ostatní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1300 až 1381 	Dotace USC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1410 až 1430 	Zahraniční projekty - vzdělávání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1502 		Vlastní zdroje UTB - poplatky studentů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1503 		Vydavatelská a nakladatelská činnost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1504 až 1506 	Vlastní výnosy vzdělávací činnost - akreditované, </a:t>
            </a:r>
            <a:r>
              <a:rPr lang="cs-CZ" altLang="cs-CZ" dirty="0"/>
              <a:t>	</a:t>
            </a:r>
            <a:r>
              <a:rPr lang="cs-CZ" altLang="cs-CZ" dirty="0" smtClean="0"/>
              <a:t>	s nárokem, bez nároku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1530	 	Vlastní výnosy vzdělávací činnost - ostatní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1602	 	Vzdělávání - spoluřešitelské projekty</a:t>
            </a:r>
          </a:p>
          <a:p>
            <a:pPr marL="457200" lvl="1" indent="0">
              <a:buFontTx/>
              <a:buNone/>
            </a:pPr>
            <a:endParaRPr lang="cs-CZ" altLang="cs-CZ" sz="2400" dirty="0" smtClean="0"/>
          </a:p>
          <a:p>
            <a:pPr marL="457200" lvl="1" indent="0">
              <a:buFontTx/>
              <a:buNone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7387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3608" y="1102452"/>
            <a:ext cx="7921699" cy="554513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Výnosy ze zdrojů – za předchozí kalendářní rok:</a:t>
            </a:r>
          </a:p>
          <a:p>
            <a:pPr marL="173038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000" b="1" dirty="0" smtClean="0"/>
          </a:p>
          <a:p>
            <a:pPr marL="173038" lvl="1" indent="0">
              <a:buFontTx/>
              <a:buAutoNum type="arabicPlain" startAt="2106"/>
              <a:defRPr/>
            </a:pPr>
            <a:r>
              <a:rPr lang="cs-CZ" altLang="cs-CZ" dirty="0" smtClean="0"/>
              <a:t>                     Institucionální prostředky </a:t>
            </a:r>
            <a:r>
              <a:rPr lang="cs-CZ" altLang="cs-CZ" dirty="0" err="1" smtClean="0"/>
              <a:t>VaV</a:t>
            </a:r>
            <a:r>
              <a:rPr lang="cs-CZ" altLang="cs-CZ" dirty="0" smtClean="0"/>
              <a:t> - Aktivita Mobility</a:t>
            </a:r>
          </a:p>
          <a:p>
            <a:pPr marL="173038" lvl="1" indent="0">
              <a:buFontTx/>
              <a:buAutoNum type="arabicPlain" startAt="2106"/>
              <a:defRPr/>
            </a:pPr>
            <a:r>
              <a:rPr lang="cs-CZ" altLang="cs-CZ" dirty="0" smtClean="0"/>
              <a:t>                     </a:t>
            </a:r>
            <a:r>
              <a:rPr lang="cs-CZ" altLang="cs-CZ" dirty="0" err="1" smtClean="0"/>
              <a:t>inst</a:t>
            </a:r>
            <a:r>
              <a:rPr lang="cs-CZ" altLang="cs-CZ" dirty="0" smtClean="0"/>
              <a:t>. prostředky </a:t>
            </a:r>
            <a:r>
              <a:rPr lang="cs-CZ" altLang="cs-CZ" dirty="0" err="1" smtClean="0"/>
              <a:t>VaV</a:t>
            </a:r>
            <a:r>
              <a:rPr lang="cs-CZ" altLang="cs-CZ" dirty="0" smtClean="0"/>
              <a:t> - Česko - norský </a:t>
            </a:r>
            <a:r>
              <a:rPr lang="cs-CZ" altLang="cs-CZ" dirty="0" err="1" smtClean="0"/>
              <a:t>výzk</a:t>
            </a:r>
            <a:r>
              <a:rPr lang="cs-CZ" altLang="cs-CZ" dirty="0" smtClean="0"/>
              <a:t>. </a:t>
            </a:r>
            <a:r>
              <a:rPr lang="cs-CZ" altLang="cs-CZ" dirty="0" err="1" smtClean="0"/>
              <a:t>prog</a:t>
            </a:r>
            <a:r>
              <a:rPr lang="cs-CZ" altLang="cs-CZ" dirty="0" smtClean="0"/>
              <a:t>.</a:t>
            </a:r>
          </a:p>
          <a:p>
            <a:pPr marL="173038" lvl="1" indent="0">
              <a:buFontTx/>
              <a:buAutoNum type="arabicPlain" startAt="2106"/>
              <a:defRPr/>
            </a:pPr>
            <a:r>
              <a:rPr lang="cs-CZ" altLang="cs-CZ" dirty="0" smtClean="0"/>
              <a:t>                     účelové prostředky </a:t>
            </a:r>
            <a:r>
              <a:rPr lang="cs-CZ" altLang="cs-CZ" dirty="0" err="1" smtClean="0"/>
              <a:t>VaV</a:t>
            </a:r>
            <a:r>
              <a:rPr lang="cs-CZ" altLang="cs-CZ" dirty="0" smtClean="0"/>
              <a:t> </a:t>
            </a:r>
            <a:r>
              <a:rPr lang="cs-CZ" altLang="cs-CZ" dirty="0"/>
              <a:t>-</a:t>
            </a:r>
            <a:r>
              <a:rPr lang="cs-CZ" altLang="cs-CZ" dirty="0" smtClean="0"/>
              <a:t> INTER - EXCELLENCE</a:t>
            </a:r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2200 až 2230 	Programy ministerstva, agentury</a:t>
            </a:r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2300 		Dotace USC měst a kraje</a:t>
            </a:r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2410 až 2431 	Zahraniční projekty - </a:t>
            </a:r>
            <a:r>
              <a:rPr lang="cs-CZ" altLang="cs-CZ" dirty="0" err="1" smtClean="0"/>
              <a:t>VaV</a:t>
            </a:r>
            <a:endParaRPr lang="cs-CZ" altLang="cs-CZ" dirty="0" smtClean="0"/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2602 až 2603 	Spoluřešitelské projekty</a:t>
            </a:r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3501 		Stravování zaměstnanců</a:t>
            </a:r>
          </a:p>
          <a:p>
            <a:pPr marL="173038" lvl="1" indent="0">
              <a:buFontTx/>
              <a:buNone/>
              <a:defRPr/>
            </a:pPr>
            <a:r>
              <a:rPr lang="cs-CZ" altLang="cs-CZ" dirty="0" smtClean="0"/>
              <a:t>3503		Služby KMZ</a:t>
            </a:r>
            <a:r>
              <a:rPr lang="cs-CZ" altLang="cs-CZ" sz="2400" dirty="0" smtClean="0"/>
              <a:t>	</a:t>
            </a:r>
          </a:p>
          <a:p>
            <a:pPr marL="173038" lvl="1" indent="0">
              <a:buFontTx/>
              <a:buNone/>
            </a:pPr>
            <a:r>
              <a:rPr lang="cs-CZ" altLang="cs-CZ" dirty="0"/>
              <a:t>3504 		Služby KMZ - ubytování studentů</a:t>
            </a:r>
          </a:p>
          <a:p>
            <a:pPr marL="173038" lvl="1" indent="0">
              <a:buFontTx/>
              <a:buNone/>
            </a:pPr>
            <a:r>
              <a:rPr lang="cs-CZ" altLang="cs-CZ" dirty="0"/>
              <a:t>3505 		Stravování studentů</a:t>
            </a:r>
          </a:p>
          <a:p>
            <a:pPr marL="173038" lvl="1" indent="0">
              <a:buFontTx/>
              <a:buNone/>
            </a:pPr>
            <a:r>
              <a:rPr lang="cs-CZ" altLang="cs-CZ" dirty="0"/>
              <a:t>3530 		Ostatní výnosy KMZ</a:t>
            </a:r>
          </a:p>
          <a:p>
            <a:pPr marL="457200" lvl="1" indent="0">
              <a:buFontTx/>
              <a:buNone/>
              <a:defRPr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22287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Výnosy ze zdrojů – za předchozí kalendářní rok:</a:t>
            </a:r>
          </a:p>
          <a:p>
            <a:pPr marL="457200" lvl="1" indent="0">
              <a:buFontTx/>
              <a:buNone/>
            </a:pPr>
            <a:endParaRPr lang="cs-CZ" altLang="cs-CZ" dirty="0" smtClean="0"/>
          </a:p>
          <a:p>
            <a:pPr marL="173038" lvl="1" indent="0">
              <a:buFontTx/>
              <a:buNone/>
            </a:pPr>
            <a:r>
              <a:rPr lang="cs-CZ" altLang="cs-CZ" dirty="0" smtClean="0"/>
              <a:t>8300 		Dotace USC - DČ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8500 		Doplňková činnost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8501 		Nájemné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8502 		Hospodářské smlouvy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8503 		Konference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8510 		Spolupráce </a:t>
            </a:r>
            <a:r>
              <a:rPr lang="cs-CZ" altLang="cs-CZ" dirty="0" err="1" smtClean="0"/>
              <a:t>VaVaI</a:t>
            </a:r>
            <a:r>
              <a:rPr lang="cs-CZ" altLang="cs-CZ" dirty="0" smtClean="0"/>
              <a:t> na zakázku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8511 až 8513 	Smluvní výzkum</a:t>
            </a:r>
          </a:p>
          <a:p>
            <a:pPr marL="173038" lvl="1" indent="0">
              <a:buFontTx/>
              <a:buNone/>
            </a:pPr>
            <a:r>
              <a:rPr lang="cs-CZ" altLang="cs-CZ" dirty="0" smtClean="0"/>
              <a:t>8517 		Licenční výnosy  </a:t>
            </a:r>
            <a:endParaRPr lang="cs-CZ" altLang="cs-CZ" dirty="0"/>
          </a:p>
          <a:p>
            <a:pPr marL="173038" lvl="1" indent="0">
              <a:buFontTx/>
              <a:buNone/>
            </a:pPr>
            <a:r>
              <a:rPr lang="cs-CZ" altLang="cs-CZ" dirty="0"/>
              <a:t>8530 		Ostatní doplňková činnost </a:t>
            </a:r>
            <a:r>
              <a:rPr lang="cs-CZ" altLang="cs-CZ" sz="2400" dirty="0" smtClean="0"/>
              <a:t>	</a:t>
            </a:r>
          </a:p>
          <a:p>
            <a:pPr marL="457200" lvl="1" indent="0">
              <a:buFontTx/>
              <a:buNone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0126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altLang="cs-CZ" sz="2400" dirty="0" smtClean="0"/>
              <a:t>Časové stanovení výnosů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Do výpočtu nezahrnujeme: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projekty financované z Programu na podporu strategického řízení UTB ve Zlíně  na rok 2023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centralizované rozvojové projekty MŠMT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výnosy ve výši podílu připadajícího na partnera projektu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/>
              <a:t>v</a:t>
            </a:r>
            <a:r>
              <a:rPr lang="cs-CZ" altLang="cs-CZ" sz="2000" dirty="0" smtClean="0"/>
              <a:t>ýnosy projektu vztahující se k součásti, která je interním koordinátorem projektů UTB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dary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výnosy z odpisů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zúčtování fondů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tvorbu stipendijního fondu, příspěvek a dotace MŠMT na stipendia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aktivace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kurzové výnosy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výnosy vztahující se k náhradám škod, prominutí odvodů za porušení rozpočtové kázně a penále apod.  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2055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Algoritmus stanovení výše odvodů organizačních jednotek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Odvody jednotlivých organizačních jednotek na každou jednotlivou složku celouniverzitních aktivit jsou vypočteny podle rovnoměrného procentuálního zatížení organizačních jednotek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Každá organizační jednotka se podílí na financování celouniverzitních aktivit (rektorátu, interních fondů, informačních zdrojů a celouniverzitních zdrojů) s těmito výjimkami: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b="1" u="sng" dirty="0" smtClean="0"/>
              <a:t>KMZ</a:t>
            </a:r>
            <a:r>
              <a:rPr lang="cs-CZ" altLang="cs-CZ" dirty="0" smtClean="0"/>
              <a:t> se nepodílí na financování informačních zdrojů a celouniverzitních zdrojů (vytváří vlastní FRIM)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b="1" u="sng" dirty="0" smtClean="0"/>
              <a:t>Výzkumná centra </a:t>
            </a:r>
            <a:r>
              <a:rPr lang="cs-CZ" altLang="cs-CZ" dirty="0" smtClean="0"/>
              <a:t>se nepodílí na financování celouniverzitních zdrojů (jsou povinna vytvářet vlastní fond reinvestic a tak je zajištěno financování investičních výdajů)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215105" y="1772816"/>
            <a:ext cx="871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-4763"/>
            <a:r>
              <a:rPr lang="cs-CZ" sz="2400" dirty="0" smtClean="0"/>
              <a:t>Algoritmus stanovení výše odvodů organizačních jednotek</a:t>
            </a:r>
            <a:endParaRPr lang="cs-CZ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ástupný symbol pro obsah 10"/>
              <p:cNvSpPr txBox="1">
                <a:spLocks/>
              </p:cNvSpPr>
              <p:nvPr/>
            </p:nvSpPr>
            <p:spPr bwMode="auto">
              <a:xfrm>
                <a:off x="1043609" y="1196752"/>
                <a:ext cx="7200800" cy="5112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600" b="1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 algn="just">
                  <a:buNone/>
                </a:pPr>
                <a:r>
                  <a:rPr lang="cs-CZ" sz="1800" dirty="0"/>
                  <a:t>Jestliže </a:t>
                </a:r>
                <a:r>
                  <a:rPr lang="cs-CZ" sz="1800" b="1" dirty="0"/>
                  <a:t>CO(i)</a:t>
                </a:r>
                <a:r>
                  <a:rPr lang="cs-CZ" sz="1800" dirty="0"/>
                  <a:t> je celkový objem financí potřebný na pokrytí i-té složky celouniverzitních zdrojů na UTB, </a:t>
                </a:r>
                <a:r>
                  <a:rPr lang="cs-CZ" sz="1800" dirty="0" smtClean="0"/>
                  <a:t>pak</a:t>
                </a:r>
              </a:p>
              <a:p>
                <a:pPr marL="0" indent="0" algn="just">
                  <a:buNone/>
                </a:pPr>
                <a:endParaRPr lang="cs-CZ" sz="70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800" b="1" i="1">
                          <a:latin typeface="Cambria Math" panose="02040503050406030204" pitchFamily="18" charset="0"/>
                        </a:rPr>
                        <m:t>𝑽𝑶</m:t>
                      </m:r>
                      <m:d>
                        <m:dPr>
                          <m:ctrlPr>
                            <a:rPr lang="cs-CZ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8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sz="18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cs-CZ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800" b="1" i="1">
                              <a:latin typeface="Cambria Math" panose="02040503050406030204" pitchFamily="18" charset="0"/>
                            </a:rPr>
                            <m:t>𝑽𝑨</m:t>
                          </m:r>
                          <m:d>
                            <m:dPr>
                              <m:ctrlPr>
                                <a:rPr lang="cs-CZ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8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cs-CZ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cs-CZ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d>
                          <m:r>
                            <a:rPr lang="cs-CZ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cs-CZ" sz="1800" b="1" i="1">
                              <a:latin typeface="Cambria Math" panose="02040503050406030204" pitchFamily="18" charset="0"/>
                            </a:rPr>
                            <m:t>𝑽𝑷</m:t>
                          </m:r>
                          <m:d>
                            <m:dPr>
                              <m:ctrlPr>
                                <a:rPr lang="cs-CZ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8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cs-CZ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cs-CZ" sz="1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d>
                        </m:e>
                      </m:d>
                      <m:r>
                        <a:rPr lang="cs-CZ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cs-CZ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𝑪𝑶</m:t>
                      </m:r>
                      <m:r>
                        <a:rPr lang="cs-CZ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cs-CZ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𝒊</m:t>
                      </m:r>
                      <m:r>
                        <a:rPr lang="cs-CZ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)/</m:t>
                      </m:r>
                      <m:r>
                        <a:rPr lang="cs-CZ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cs-CZ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</m:oMath>
                  </m:oMathPara>
                </a14:m>
                <a:endParaRPr lang="cs-CZ" sz="1800" dirty="0"/>
              </a:p>
              <a:p>
                <a:pPr marL="803275" indent="-803275" algn="just">
                  <a:buFontTx/>
                  <a:buNone/>
                  <a:tabLst>
                    <a:tab pos="720725" algn="l"/>
                  </a:tabLst>
                </a:pPr>
                <a:endParaRPr lang="cs-CZ" sz="700" kern="0" dirty="0" smtClean="0"/>
              </a:p>
              <a:p>
                <a:pPr marL="803275" indent="-803275" algn="just">
                  <a:buFontTx/>
                  <a:buNone/>
                  <a:tabLst>
                    <a:tab pos="720725" algn="l"/>
                  </a:tabLst>
                </a:pPr>
                <a:r>
                  <a:rPr lang="cs-CZ" sz="1800" kern="0" dirty="0" smtClean="0"/>
                  <a:t>Kde:</a:t>
                </a:r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r>
                  <a:rPr lang="cs-CZ" sz="1800" b="1" kern="0" dirty="0" smtClean="0"/>
                  <a:t>VO (</a:t>
                </a:r>
                <a:r>
                  <a:rPr lang="cs-CZ" sz="1800" b="1" kern="0" dirty="0" err="1" smtClean="0"/>
                  <a:t>i,k</a:t>
                </a:r>
                <a:r>
                  <a:rPr lang="cs-CZ" sz="1800" b="1" kern="0" dirty="0" smtClean="0"/>
                  <a:t>)</a:t>
                </a:r>
                <a:r>
                  <a:rPr lang="cs-CZ" sz="1800" kern="0" dirty="0" smtClean="0"/>
                  <a:t>	výše odvodu k-té organizační jednotky na financování i-té složky celouniverzitních aktivit</a:t>
                </a:r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endParaRPr lang="cs-CZ" sz="300" kern="0" dirty="0" smtClean="0"/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r>
                  <a:rPr lang="cs-CZ" sz="1800" b="1" kern="0" dirty="0" smtClean="0"/>
                  <a:t>VA (</a:t>
                </a:r>
                <a:r>
                  <a:rPr lang="cs-CZ" sz="1800" b="1" kern="0" dirty="0" err="1" smtClean="0"/>
                  <a:t>i,k</a:t>
                </a:r>
                <a:r>
                  <a:rPr lang="cs-CZ" sz="1800" b="1" kern="0" dirty="0" smtClean="0"/>
                  <a:t>)</a:t>
                </a:r>
                <a:r>
                  <a:rPr lang="cs-CZ" sz="1800" kern="0" dirty="0" smtClean="0"/>
                  <a:t>	součet vybraných výnosů k-té organizační jednotky za aktuální kalendářní rok započítávaných pro i-tou složku celouniverzitních aktivit</a:t>
                </a:r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endParaRPr lang="cs-CZ" sz="300" kern="0" dirty="0" smtClean="0"/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r>
                  <a:rPr lang="cs-CZ" sz="1800" b="1" kern="0" dirty="0" smtClean="0"/>
                  <a:t>VP (</a:t>
                </a:r>
                <a:r>
                  <a:rPr lang="cs-CZ" sz="1800" b="1" kern="0" dirty="0" err="1" smtClean="0"/>
                  <a:t>i,k</a:t>
                </a:r>
                <a:r>
                  <a:rPr lang="cs-CZ" sz="1800" b="1" kern="0" dirty="0" smtClean="0"/>
                  <a:t>)</a:t>
                </a:r>
                <a:r>
                  <a:rPr lang="cs-CZ" sz="1800" kern="0" dirty="0" smtClean="0"/>
                  <a:t>	součet vybraných výnosů k-té organizační jednotky za předchozí kalendářní rok započítávaných pro i-tou složku celouniverzitních aktivit</a:t>
                </a:r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endParaRPr lang="cs-CZ" sz="300" kern="0" dirty="0" smtClean="0"/>
              </a:p>
              <a:p>
                <a:pPr marL="1081088" indent="-1081088" algn="just">
                  <a:buFontTx/>
                  <a:buNone/>
                  <a:tabLst>
                    <a:tab pos="1081088" algn="l"/>
                  </a:tabLst>
                </a:pPr>
                <a:r>
                  <a:rPr lang="cs-CZ" sz="1800" b="1" kern="0" dirty="0" smtClean="0"/>
                  <a:t>V (i)</a:t>
                </a:r>
                <a:r>
                  <a:rPr lang="cs-CZ" sz="1800" kern="0" dirty="0" smtClean="0"/>
                  <a:t>	celkový součet vybraných výnosů za předchozí kalendářní rok a provozních výnosů za aktuální kalendářní rok započítávaných pro i-tou složku celouniverzitních aktivit</a:t>
                </a:r>
                <a:endParaRPr lang="cs-CZ" sz="1800" kern="0" dirty="0"/>
              </a:p>
            </p:txBody>
          </p:sp>
        </mc:Choice>
        <mc:Fallback xmlns="">
          <p:sp>
            <p:nvSpPr>
              <p:cNvPr id="12" name="Zástupný symbol pro obsah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9" y="1196752"/>
                <a:ext cx="7200800" cy="5112568"/>
              </a:xfrm>
              <a:prstGeom prst="rect">
                <a:avLst/>
              </a:prstGeom>
              <a:blipFill>
                <a:blip r:embed="rId2"/>
                <a:stretch>
                  <a:fillRect l="-677" t="-477" r="-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540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cs-CZ" altLang="cs-CZ" sz="2400" dirty="0" smtClean="0"/>
              <a:t>Čerpání finančních prostředků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sz="2000" b="1" dirty="0" smtClean="0"/>
              <a:t>Sociální fond</a:t>
            </a:r>
          </a:p>
          <a:p>
            <a:pPr marL="0" indent="0" algn="just">
              <a:buNone/>
            </a:pPr>
            <a:r>
              <a:rPr lang="cs-CZ" sz="2000" dirty="0" smtClean="0"/>
              <a:t>V</a:t>
            </a:r>
            <a:r>
              <a:rPr lang="cs-CZ" sz="2000" dirty="0"/>
              <a:t> souladu se směrnicí kvestora bude na součástech vytvářen sociální fond určený výhradně pro krytí zaměstnavatelem vyplácených: 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sz="2000" dirty="0" smtClean="0"/>
              <a:t>příspěvku zaměstnanci na </a:t>
            </a:r>
            <a:r>
              <a:rPr lang="cs-CZ" sz="2000" dirty="0"/>
              <a:t>penzijní připojištění </a:t>
            </a:r>
            <a:r>
              <a:rPr lang="cs-CZ" sz="2000" dirty="0" smtClean="0"/>
              <a:t>a penzijní pojištění se </a:t>
            </a:r>
            <a:r>
              <a:rPr lang="cs-CZ" sz="2000" dirty="0"/>
              <a:t>státním příspěvkem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sz="2000" dirty="0"/>
              <a:t>příspěvku na penzijní </a:t>
            </a:r>
            <a:r>
              <a:rPr lang="cs-CZ" sz="2000" dirty="0" smtClean="0"/>
              <a:t>připojištění a penzijní pojištění </a:t>
            </a:r>
            <a:r>
              <a:rPr lang="cs-CZ" sz="2000" dirty="0"/>
              <a:t>poukázaný ve prospěch </a:t>
            </a:r>
            <a:r>
              <a:rPr lang="cs-CZ" sz="2000" dirty="0" smtClean="0"/>
              <a:t>zaměstnance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000" dirty="0" smtClean="0"/>
              <a:t>nový benefit stanovený směrnicí rektora na sportovní a další aktivity pro </a:t>
            </a:r>
            <a:r>
              <a:rPr lang="cs-CZ" sz="2000" dirty="0"/>
              <a:t>zaměstnance, kterým není hrazen příspěvek směrem k penzijnímu </a:t>
            </a:r>
            <a:r>
              <a:rPr lang="cs-CZ" sz="2000" dirty="0" smtClean="0"/>
              <a:t>pojištění</a:t>
            </a:r>
            <a:endParaRPr lang="cs-CZ" sz="2000" dirty="0"/>
          </a:p>
          <a:p>
            <a:pPr marL="0" indent="0" algn="just">
              <a:buNone/>
            </a:pPr>
            <a:r>
              <a:rPr lang="cs-CZ" sz="2000" dirty="0" smtClean="0"/>
              <a:t>ve </a:t>
            </a:r>
            <a:r>
              <a:rPr lang="cs-CZ" sz="2000" dirty="0"/>
              <a:t>výši </a:t>
            </a:r>
            <a:r>
              <a:rPr lang="cs-CZ" sz="2000" dirty="0" smtClean="0"/>
              <a:t>max. </a:t>
            </a:r>
            <a:r>
              <a:rPr lang="cs-CZ" sz="2000" dirty="0" smtClean="0"/>
              <a:t>2 </a:t>
            </a:r>
            <a:r>
              <a:rPr lang="cs-CZ" sz="2000" dirty="0"/>
              <a:t>% </a:t>
            </a:r>
            <a:r>
              <a:rPr lang="cs-CZ" sz="2000" dirty="0" smtClean="0"/>
              <a:t>vyplacených mezd.</a:t>
            </a:r>
          </a:p>
          <a:p>
            <a:pPr marL="0" indent="0" algn="just">
              <a:buNone/>
            </a:pPr>
            <a:endParaRPr lang="cs-CZ" sz="2000" dirty="0" smtClean="0"/>
          </a:p>
          <a:p>
            <a:pPr marL="0" indent="0" algn="just">
              <a:buNone/>
            </a:pPr>
            <a:r>
              <a:rPr lang="cs-CZ" sz="2000" b="1" dirty="0" smtClean="0"/>
              <a:t>Další mzda</a:t>
            </a:r>
            <a:endParaRPr lang="cs-CZ" sz="20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Vnitřní Mzdový předpis UTB uvádí institut „další mzdy“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V roce </a:t>
            </a:r>
            <a:r>
              <a:rPr lang="cs-CZ" altLang="cs-CZ" sz="2000" dirty="0" smtClean="0"/>
              <a:t>2023 </a:t>
            </a:r>
            <a:r>
              <a:rPr lang="cs-CZ" altLang="cs-CZ" sz="2000" b="1" dirty="0"/>
              <a:t>nebudou tyto instituty rozpočtovány </a:t>
            </a:r>
            <a:r>
              <a:rPr lang="cs-CZ" altLang="cs-CZ" sz="2000" dirty="0"/>
              <a:t>a jsou stanoveny ve výši nula Kč</a:t>
            </a:r>
          </a:p>
          <a:p>
            <a:pPr marL="0" indent="0">
              <a:buNone/>
            </a:pPr>
            <a:endParaRPr lang="cs-CZ" sz="2000" dirty="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8008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88020" y="332656"/>
            <a:ext cx="7372412" cy="736857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Čerpání finančních prostředků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altLang="cs-CZ" sz="2000" b="1" dirty="0" smtClean="0"/>
              <a:t>Individuální financování </a:t>
            </a:r>
            <a:r>
              <a:rPr lang="cs-CZ" altLang="cs-CZ" sz="2000" dirty="0" smtClean="0"/>
              <a:t>některých jednotek slouží k pokrytí </a:t>
            </a:r>
            <a:r>
              <a:rPr lang="cs-CZ" altLang="cs-CZ" sz="2000" b="1" i="1" dirty="0" smtClean="0"/>
              <a:t>oprávněných a zdůvodněných</a:t>
            </a:r>
            <a:r>
              <a:rPr lang="cs-CZ" altLang="cs-CZ" sz="2000" dirty="0" smtClean="0"/>
              <a:t> potřeb jednotek, které jsou algoritmicky obtížně vyčíslitelné.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Dispoziční fond </a:t>
            </a:r>
            <a:r>
              <a:rPr lang="cs-CZ" altLang="cs-CZ" sz="2000" dirty="0" smtClean="0"/>
              <a:t>pro krytí mandatorních výdajů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dirty="0" smtClean="0"/>
              <a:t>podpora financování Univerzitní mateřské školy </a:t>
            </a:r>
            <a:r>
              <a:rPr lang="cs-CZ" altLang="cs-CZ" dirty="0" err="1" smtClean="0"/>
              <a:t>Qočna</a:t>
            </a:r>
            <a:r>
              <a:rPr lang="cs-CZ" altLang="cs-CZ" dirty="0" smtClean="0"/>
              <a:t>   900 tis. Kč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dirty="0" smtClean="0"/>
              <a:t>financování nákladů Ústavu tělesné výchovy                 5 000 tis. Kč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dirty="0" smtClean="0"/>
              <a:t>podpora financování CTT                                                2 500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b="1" dirty="0" smtClean="0"/>
              <a:t>Interní Fond strategického rozvoje</a:t>
            </a:r>
          </a:p>
          <a:p>
            <a:pPr marL="457200" lvl="1" indent="0" algn="just">
              <a:buNone/>
            </a:pPr>
            <a:r>
              <a:rPr lang="cs-CZ" altLang="cs-CZ" dirty="0" smtClean="0"/>
              <a:t>Finanční podpora bude v roce 2023 směrována na: 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 smtClean="0"/>
              <a:t>podporu ve výši min. 2 000 tis. Kč pro vnitřní soutěže rozvoje společenskovědních oborů (FORD 5 a 6)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 smtClean="0"/>
              <a:t>podporu připravenosti na projekty v rámci OP JAK, OP TAK a NPO a projekty dalších poskytovatelů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 smtClean="0"/>
              <a:t>kofinancování strategických projektů spolupráce UTB a Zlínského kraje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podporu opatření se zaměřením na zmírnění dopadů pandemie COVID 19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/>
          </a:p>
          <a:p>
            <a:pPr algn="just" eaLnBrk="1" hangingPunct="1">
              <a:buFont typeface="Courier New" panose="02070309020205020404" pitchFamily="49" charset="0"/>
              <a:buChar char="o"/>
            </a:pPr>
            <a:endParaRPr lang="cs-CZ" altLang="cs-CZ" sz="2000" dirty="0" smtClean="0"/>
          </a:p>
          <a:p>
            <a:pPr algn="just" eaLnBrk="1" hangingPunct="1">
              <a:buFont typeface="Courier New" panose="02070309020205020404" pitchFamily="49" charset="0"/>
              <a:buChar char="o"/>
            </a:pPr>
            <a:endParaRPr lang="cs-CZ" alt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Celouniverzitní prostředky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b="1" dirty="0" smtClean="0"/>
              <a:t>Celouniverzitní prostředky </a:t>
            </a:r>
            <a:r>
              <a:rPr lang="cs-CZ" altLang="cs-CZ" dirty="0"/>
              <a:t>jsou (účetně) vedeny odděleně ve dvou interních fondech:</a:t>
            </a:r>
          </a:p>
          <a:p>
            <a:pPr marL="457200" lvl="1" indent="0" algn="just" eaLnBrk="1" hangingPunct="1">
              <a:buFontTx/>
              <a:buNone/>
              <a:defRPr/>
            </a:pPr>
            <a:r>
              <a:rPr lang="cs-CZ" altLang="cs-CZ" sz="2000" dirty="0"/>
              <a:t>Fond Stavební komise</a:t>
            </a:r>
          </a:p>
          <a:p>
            <a:pPr marL="457200" lvl="1" indent="0" algn="just" eaLnBrk="1" hangingPunct="1">
              <a:buFontTx/>
              <a:buNone/>
              <a:defRPr/>
            </a:pPr>
            <a:r>
              <a:rPr lang="cs-CZ" altLang="cs-CZ" sz="2000" dirty="0"/>
              <a:t>Fond </a:t>
            </a:r>
            <a:r>
              <a:rPr lang="cs-CZ" altLang="cs-CZ" sz="2000" dirty="0" smtClean="0"/>
              <a:t>financování </a:t>
            </a:r>
            <a:r>
              <a:rPr lang="cs-CZ" altLang="cs-CZ" sz="2000" dirty="0"/>
              <a:t>projektů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dirty="0" smtClean="0"/>
              <a:t>Upřesnění: jsou tam vedeny jak kapitálové, tak neinvestiční prostředky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b="1" dirty="0" smtClean="0"/>
              <a:t>Prostředky pro financování spoluúčasti a dalších nákladů u projektů Evropských strukturálních a investičních fondů v roce 2023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Disponibilní zůstatek prostředků přidělených k tomuto účelu v předchozích létech 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Vzhledem k dostatečnému finančnímu krytí </a:t>
            </a:r>
            <a:r>
              <a:rPr lang="cs-CZ" altLang="cs-CZ" b="1" dirty="0" smtClean="0">
                <a:solidFill>
                  <a:srgbClr val="C00000"/>
                </a:solidFill>
              </a:rPr>
              <a:t>nebude</a:t>
            </a:r>
            <a:r>
              <a:rPr lang="cs-CZ" altLang="cs-CZ" dirty="0" smtClean="0"/>
              <a:t> v roce 2023 prováděn odvod z prostředků součástí 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Celouniverzitní prostředky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cs-CZ" altLang="cs-CZ" b="1" dirty="0" smtClean="0"/>
              <a:t>Prostředky pro financování akcí Stavební komise 2023: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disponibilní zůstatek investičních prostředků SK předchozích období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dispoziční zůstatek neinvestičních prostředků SK předchozích období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prostředky přidělené ve 2023 do interního fondu SK (neinvestiční)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finanční prostředky přidělené z tvorby celouniverzitních zdrojů v roce 2023 pro Stavební komisi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prostředky státního rozpočtu přidělené pro financování akce </a:t>
            </a:r>
            <a:r>
              <a:rPr lang="cs-CZ" altLang="cs-CZ" dirty="0"/>
              <a:t>zařazené ministerstvem do programu „Rozvoj a obnova materiálně technické základny VVŠ“ MŠMT 133 </a:t>
            </a:r>
            <a:r>
              <a:rPr lang="cs-CZ" altLang="cs-CZ" dirty="0" smtClean="0"/>
              <a:t>220 nebo 133 221 </a:t>
            </a:r>
            <a:r>
              <a:rPr lang="cs-CZ" dirty="0" smtClean="0"/>
              <a:t>„</a:t>
            </a:r>
            <a:r>
              <a:rPr lang="cs-CZ" dirty="0"/>
              <a:t>Rozvoj a obnova stravovacích a ubytovacích kapacit“ výzva </a:t>
            </a:r>
            <a:r>
              <a:rPr lang="cs-CZ" dirty="0" smtClean="0"/>
              <a:t>č. 3</a:t>
            </a: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400" dirty="0" smtClean="0"/>
              <a:t>Projekty financované z ESIF</a:t>
            </a:r>
          </a:p>
        </p:txBody>
      </p:sp>
      <p:sp>
        <p:nvSpPr>
          <p:cNvPr id="74755" name="Zástupný symbol pro obsah 2"/>
          <p:cNvSpPr>
            <a:spLocks noGrp="1"/>
          </p:cNvSpPr>
          <p:nvPr>
            <p:ph idx="1"/>
          </p:nvPr>
        </p:nvSpPr>
        <p:spPr>
          <a:xfrm>
            <a:off x="1043607" y="908720"/>
            <a:ext cx="7416825" cy="5544616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cs-CZ" altLang="cs-CZ" b="1" dirty="0" smtClean="0"/>
              <a:t>Financování spoluúčasti u projektů, postup v roce 2023:</a:t>
            </a:r>
          </a:p>
          <a:p>
            <a:pPr marL="0" indent="0">
              <a:buNone/>
              <a:defRPr/>
            </a:pPr>
            <a:r>
              <a:rPr lang="cs-CZ" dirty="0" smtClean="0"/>
              <a:t>Z projektového fondu bude hrazeno: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pokud je </a:t>
            </a:r>
            <a:r>
              <a:rPr lang="cs-CZ" dirty="0"/>
              <a:t>vyžadována </a:t>
            </a:r>
            <a:r>
              <a:rPr lang="cs-CZ" dirty="0" smtClean="0"/>
              <a:t>spoluúčast, </a:t>
            </a:r>
            <a:r>
              <a:rPr lang="cs-CZ" dirty="0"/>
              <a:t>zpravidla ve výši 5 </a:t>
            </a:r>
            <a:r>
              <a:rPr lang="cs-CZ" dirty="0" smtClean="0"/>
              <a:t>% způsobilých výdajů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některé </a:t>
            </a:r>
            <a:r>
              <a:rPr lang="cs-CZ" dirty="0"/>
              <a:t>náklady (i projektově nezpůsobilé </a:t>
            </a:r>
            <a:r>
              <a:rPr lang="cs-CZ" dirty="0" smtClean="0"/>
              <a:t>výdaje, nicméně nezbytně nutné k realizaci projektu) </a:t>
            </a:r>
            <a:r>
              <a:rPr lang="cs-CZ" b="1" dirty="0"/>
              <a:t>vybraných</a:t>
            </a:r>
            <a:r>
              <a:rPr lang="cs-CZ" dirty="0"/>
              <a:t> projektů financovaných z evropských strukturálních a investičních fondů včetně NPO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některé náklady související s přípravou projektových žádostí v programovém období </a:t>
            </a:r>
            <a:r>
              <a:rPr lang="cs-CZ" dirty="0" smtClean="0"/>
              <a:t>2021-2027 </a:t>
            </a:r>
            <a:r>
              <a:rPr lang="cs-CZ" dirty="0"/>
              <a:t>(např. energetické posudky, průkaz energetické náročnosti budovy, odborné posudky dle metodik posuzování staveb jednotlivých poskytovatelů dotací atd.)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některé </a:t>
            </a:r>
            <a:r>
              <a:rPr lang="cs-CZ" dirty="0"/>
              <a:t>náklady související se zajištěním udržitelnosti projektů z předchozích programových období vyžadující koordinaci na </a:t>
            </a:r>
            <a:r>
              <a:rPr lang="cs-CZ" dirty="0" smtClean="0"/>
              <a:t>celouniverzitní  </a:t>
            </a:r>
            <a:r>
              <a:rPr lang="cs-CZ" dirty="0"/>
              <a:t>úrovni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event. finanční plnění </a:t>
            </a:r>
            <a:r>
              <a:rPr lang="cs-CZ" dirty="0"/>
              <a:t>u ukončených ERDF projektů </a:t>
            </a:r>
            <a:r>
              <a:rPr lang="cs-CZ" dirty="0" err="1"/>
              <a:t>čtyřvýzvy</a:t>
            </a:r>
            <a:r>
              <a:rPr lang="cs-CZ" dirty="0"/>
              <a:t> (na základě nálezů ŘO nebo orgánů kontrolních či auditních)</a:t>
            </a:r>
          </a:p>
          <a:p>
            <a:pPr marL="0" indent="0" algn="just">
              <a:buNone/>
              <a:defRPr/>
            </a:pPr>
            <a:r>
              <a:rPr lang="cs-CZ" dirty="0" smtClean="0"/>
              <a:t>Nezpůsobilé </a:t>
            </a:r>
            <a:r>
              <a:rPr lang="cs-CZ" dirty="0"/>
              <a:t>výdaje a další výdaje spojené s realizací projektu (</a:t>
            </a:r>
            <a:r>
              <a:rPr lang="cs-CZ" dirty="0" smtClean="0"/>
              <a:t>např. </a:t>
            </a:r>
            <a:r>
              <a:rPr lang="cs-CZ" dirty="0"/>
              <a:t>odvody za porušení rozpočtové kázně, penále, pokuty), hradí součást, která projekt realizuje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332656"/>
            <a:ext cx="7416825" cy="736857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Strategické cíle v infrastruktuře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b="1" dirty="0" smtClean="0"/>
              <a:t>Strategické cíle UTB v oblasti infrastruktury do roku 2024: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Obnova a rozvoj ubytovacích kapacit 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  <a:defRPr/>
            </a:pPr>
            <a:r>
              <a:rPr lang="cs-CZ" altLang="cs-CZ" sz="2000" dirty="0" smtClean="0"/>
              <a:t>Rekonstrukce objektu U12 V. etapa (pokud bude UTB úspěšná ve výzvě Programu MŠMT)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Novostavba objektu U1 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Multifunkční sportovní hala</a:t>
            </a:r>
          </a:p>
          <a:p>
            <a:pPr marL="0" indent="0" algn="just" eaLnBrk="1" hangingPunct="1">
              <a:buNone/>
              <a:defRPr/>
            </a:pPr>
            <a:r>
              <a:rPr lang="cs-CZ" altLang="cs-CZ" b="1" dirty="0" smtClean="0"/>
              <a:t>Prioritní cíle </a:t>
            </a:r>
            <a:r>
              <a:rPr lang="cs-CZ" altLang="cs-CZ" b="1" dirty="0"/>
              <a:t>UTB v oblasti infrastruktury </a:t>
            </a:r>
            <a:r>
              <a:rPr lang="cs-CZ" altLang="cs-CZ" b="1" dirty="0" smtClean="0"/>
              <a:t>pro rok 2023:</a:t>
            </a:r>
            <a:endParaRPr lang="cs-CZ" altLang="cs-CZ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AV technologie pro Centrum </a:t>
            </a:r>
            <a:r>
              <a:rPr lang="cs-CZ" dirty="0"/>
              <a:t>pro tvorbu digitálních on line </a:t>
            </a:r>
            <a:r>
              <a:rPr lang="cs-CZ" dirty="0" smtClean="0"/>
              <a:t>kurzů (FENIX II.)</a:t>
            </a: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Rekonstrukce </a:t>
            </a:r>
            <a:r>
              <a:rPr lang="cs-CZ" dirty="0" err="1"/>
              <a:t>serverovny</a:t>
            </a:r>
            <a:r>
              <a:rPr lang="cs-CZ" dirty="0"/>
              <a:t> </a:t>
            </a:r>
            <a:r>
              <a:rPr lang="cs-CZ" dirty="0" smtClean="0"/>
              <a:t>U13 (</a:t>
            </a:r>
            <a:r>
              <a:rPr lang="cs-CZ" sz="2200" dirty="0" smtClean="0"/>
              <a:t>dokončení)</a:t>
            </a: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PD pro akci Revitalizace U2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Rekonstrukce menzy U43 (pokud bude UTB úspěšná ve výzvě Programu MŠMT)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Sportovní hala v areálu U5 (projektová dokumentace)</a:t>
            </a:r>
            <a:endParaRPr lang="cs-CZ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9417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7" y="332656"/>
            <a:ext cx="7416825" cy="736857"/>
          </a:xfr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Financování akcí plánu Stavební komise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 prostředků Stavební komise financovány výhradně akce: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  <a:defRPr/>
            </a:pPr>
            <a:r>
              <a:rPr lang="cs-CZ" altLang="cs-CZ" sz="2000" dirty="0" smtClean="0"/>
              <a:t>strategické 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  <a:defRPr/>
            </a:pPr>
            <a:r>
              <a:rPr lang="cs-CZ" altLang="cs-CZ" sz="2000" dirty="0" smtClean="0"/>
              <a:t>prioritní</a:t>
            </a:r>
          </a:p>
          <a:p>
            <a:pPr lvl="1" algn="just" eaLnBrk="1" hangingPunct="1">
              <a:buFont typeface="Courier New" panose="02070309020205020404" pitchFamily="49" charset="0"/>
              <a:buChar char="o"/>
              <a:defRPr/>
            </a:pPr>
            <a:r>
              <a:rPr lang="cs-CZ" altLang="cs-CZ" sz="2000" dirty="0" smtClean="0"/>
              <a:t>odstraňování havarijních stavů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U všech dalších akcí z plánu Stavební komise pod souhrnnými položkami: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/>
              <a:t>Optimalizace požárně-bezpečnostního řešení objektů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/>
              <a:t>Obnova stavebních částí budov starších 15 let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/>
              <a:t>Obnova technologických zařízení budov starších 15 let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/>
              <a:t>Ekologické </a:t>
            </a:r>
            <a:r>
              <a:rPr lang="cs-CZ" sz="2000"/>
              <a:t>aktivity </a:t>
            </a:r>
            <a:r>
              <a:rPr lang="cs-CZ" sz="2000" smtClean="0"/>
              <a:t>atd.</a:t>
            </a:r>
            <a:endParaRPr lang="cs-CZ" sz="2000" dirty="0"/>
          </a:p>
          <a:p>
            <a:pPr marL="400050" lvl="1" indent="0">
              <a:buNone/>
            </a:pPr>
            <a:r>
              <a:rPr lang="cs-CZ" sz="2000" dirty="0" smtClean="0"/>
              <a:t>ve </a:t>
            </a:r>
            <a:r>
              <a:rPr lang="cs-CZ" sz="2000" dirty="0"/>
              <a:t>znění dílčího seznamu akcí, </a:t>
            </a:r>
            <a:r>
              <a:rPr lang="cs-CZ" sz="2000" dirty="0" smtClean="0"/>
              <a:t>bude na základě závěrů Stavební komise uvedeno, z jakých prostředků budou konkrétní akce financovány (z </a:t>
            </a:r>
            <a:r>
              <a:rPr lang="cs-CZ" sz="2000" dirty="0"/>
              <a:t>prostředků </a:t>
            </a:r>
            <a:r>
              <a:rPr lang="cs-CZ" sz="2000" dirty="0" smtClean="0"/>
              <a:t>součástí či organizačních </a:t>
            </a:r>
            <a:r>
              <a:rPr lang="cs-CZ" sz="2000" smtClean="0"/>
              <a:t>jednotek).</a:t>
            </a:r>
            <a:endParaRPr lang="cs-CZ" sz="2000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00846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Financování strategických akcí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052736"/>
            <a:ext cx="7921575" cy="5328592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dirty="0" smtClean="0"/>
              <a:t>Zabezpečené prostředky pro financování strategických akcí pro období do </a:t>
            </a:r>
          </a:p>
          <a:p>
            <a:pPr marL="0" indent="0" algn="just" eaLnBrk="1" hangingPunct="1">
              <a:buNone/>
              <a:defRPr/>
            </a:pPr>
            <a:r>
              <a:rPr lang="cs-CZ" altLang="cs-CZ" dirty="0" smtClean="0"/>
              <a:t>roku 2027: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zůstatek Stavební komise k 31. 12. 2022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dirty="0" smtClean="0"/>
              <a:t>prostředky </a:t>
            </a:r>
            <a:r>
              <a:rPr lang="cs-CZ" dirty="0"/>
              <a:t>státního rozpočtu z programu MŠMT „Rozvoj a obnova materiálně technické základny VVŠ“, 133 220, </a:t>
            </a:r>
            <a:r>
              <a:rPr lang="cs-CZ" dirty="0" err="1"/>
              <a:t>subtitul</a:t>
            </a:r>
            <a:r>
              <a:rPr lang="cs-CZ" dirty="0"/>
              <a:t> 133D 221 „Rozvoj a obnova stravovacích a ubytovacích kapacit“ výzva </a:t>
            </a:r>
            <a:r>
              <a:rPr lang="cs-CZ" dirty="0" smtClean="0"/>
              <a:t>č. 3 na akci „Rekonstrukce objektu U12/ V. etapa“ (maximální spoluúčast UTB je 20 000 tis. Kč)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/>
              <a:t>Dotační titul </a:t>
            </a:r>
            <a:r>
              <a:rPr lang="cs-CZ" dirty="0" smtClean="0"/>
              <a:t>pro vzdělávací objekty je </a:t>
            </a:r>
            <a:r>
              <a:rPr lang="cs-CZ" dirty="0"/>
              <a:t>zanesen v plánovacím listě </a:t>
            </a:r>
            <a:r>
              <a:rPr lang="cs-CZ" dirty="0" smtClean="0"/>
              <a:t>MŠMT programu </a:t>
            </a:r>
            <a:r>
              <a:rPr lang="cs-CZ" dirty="0"/>
              <a:t>„Rozvoj a obnova materiálně technické základny veřejných vysokých škol na období 2019 až 2027“ ve výši 201 </a:t>
            </a:r>
            <a:r>
              <a:rPr lang="cs-CZ" dirty="0" smtClean="0"/>
              <a:t>mil. </a:t>
            </a:r>
            <a:r>
              <a:rPr lang="cs-CZ" dirty="0"/>
              <a:t>Kč, odvozen komplikovaným algoritmem souvisejícím zejména </a:t>
            </a:r>
            <a:r>
              <a:rPr lang="cs-CZ" dirty="0" smtClean="0"/>
              <a:t>s parametry </a:t>
            </a:r>
            <a:r>
              <a:rPr lang="cs-CZ" dirty="0"/>
              <a:t>UTB uváděnými v </a:t>
            </a:r>
            <a:r>
              <a:rPr lang="cs-CZ" dirty="0" smtClean="0"/>
              <a:t>pasportizaci</a:t>
            </a:r>
            <a:endParaRPr lang="cs-CZ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Aktualizovaná dokumentace </a:t>
            </a:r>
            <a:r>
              <a:rPr lang="cs-CZ" dirty="0" err="1"/>
              <a:t>subtitulu</a:t>
            </a:r>
            <a:r>
              <a:rPr lang="cs-CZ" dirty="0"/>
              <a:t> 133D 22R „Rozvoj a obnova materiálně technické základny UTB ve Zlíně“ </a:t>
            </a:r>
            <a:r>
              <a:rPr lang="cs-CZ" dirty="0" smtClean="0"/>
              <a:t>definuje cíl: „</a:t>
            </a:r>
            <a:r>
              <a:rPr lang="cs-CZ" b="1" dirty="0"/>
              <a:t>UTB – </a:t>
            </a:r>
            <a:r>
              <a:rPr lang="cs-CZ" b="1" dirty="0" smtClean="0"/>
              <a:t>Novostavba objektu </a:t>
            </a:r>
            <a:r>
              <a:rPr lang="cs-CZ" b="1" dirty="0"/>
              <a:t>U1</a:t>
            </a:r>
            <a:r>
              <a:rPr lang="cs-CZ" dirty="0" smtClean="0"/>
              <a:t>“. Prozatímní bilance </a:t>
            </a:r>
            <a:r>
              <a:rPr lang="cs-CZ" dirty="0"/>
              <a:t>investiční ze státního rozpočtu </a:t>
            </a:r>
            <a:r>
              <a:rPr lang="cs-CZ" dirty="0" smtClean="0"/>
              <a:t>je 201</a:t>
            </a:r>
            <a:r>
              <a:rPr lang="cs-CZ" dirty="0"/>
              <a:t> 584 232,19 Kč a požadavek </a:t>
            </a:r>
            <a:r>
              <a:rPr lang="cs-CZ" dirty="0" smtClean="0"/>
              <a:t>min. </a:t>
            </a:r>
            <a:r>
              <a:rPr lang="cs-CZ" dirty="0"/>
              <a:t>15% spoluúčasti </a:t>
            </a:r>
            <a:r>
              <a:rPr lang="cs-CZ" dirty="0" smtClean="0"/>
              <a:t>stavebníka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02622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Zajištění financování akce Novostavba objektu U1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Závazný </a:t>
            </a:r>
            <a:r>
              <a:rPr lang="cs-CZ" b="1" dirty="0"/>
              <a:t>postup vytváření finančních zdrojů pro stavební akci</a:t>
            </a:r>
            <a:r>
              <a:rPr lang="cs-CZ" b="1" dirty="0" smtClean="0"/>
              <a:t>: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Financování je </a:t>
            </a:r>
            <a:r>
              <a:rPr lang="cs-CZ" dirty="0"/>
              <a:t>řešeno mimořádnými příspěvky součástí UTB, které realizují odvody na kapitálové prostředky, do fondu Stavební komise v poměru stanoveném dle Pravidel rozpočtu UTB na příslušný kalendářní rok, a to </a:t>
            </a:r>
            <a:r>
              <a:rPr lang="cs-CZ" dirty="0" smtClean="0"/>
              <a:t>v letech 2020 </a:t>
            </a:r>
            <a:r>
              <a:rPr lang="cs-CZ" dirty="0"/>
              <a:t>až </a:t>
            </a:r>
            <a:r>
              <a:rPr lang="cs-CZ" dirty="0" smtClean="0"/>
              <a:t>2022 až do </a:t>
            </a:r>
            <a:r>
              <a:rPr lang="cs-CZ" dirty="0"/>
              <a:t>celkové výše mimořádného příspěvku </a:t>
            </a:r>
            <a:r>
              <a:rPr lang="cs-CZ" dirty="0" smtClean="0"/>
              <a:t>125 mil. Kč. 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b="1" dirty="0"/>
              <a:t>Pro rok </a:t>
            </a:r>
            <a:r>
              <a:rPr lang="cs-CZ" b="1" dirty="0" smtClean="0"/>
              <a:t>2023 není žádný mimořádný příspěvek pro akci Novostavba objektu U1 do </a:t>
            </a:r>
            <a:r>
              <a:rPr lang="cs-CZ" b="1" dirty="0"/>
              <a:t>fondu Stavební komise </a:t>
            </a:r>
            <a:r>
              <a:rPr lang="cs-CZ" b="1" dirty="0" smtClean="0"/>
              <a:t>stanoven.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9157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Zajištění financování akce Novostavba objektu U1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b="1" dirty="0" smtClean="0"/>
              <a:t>Závazné </a:t>
            </a:r>
            <a:r>
              <a:rPr lang="cs-CZ" b="1" dirty="0"/>
              <a:t>podmínky financování stavební akce: </a:t>
            </a:r>
            <a:endParaRPr lang="cs-CZ" b="1" dirty="0" smtClean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Veškeré </a:t>
            </a:r>
            <a:r>
              <a:rPr lang="cs-CZ" dirty="0"/>
              <a:t>interiérové (mobilní i zabudované) a přístrojové vybavení související s akcí hradí FT z vlastních </a:t>
            </a:r>
            <a:r>
              <a:rPr lang="cs-CZ" dirty="0" smtClean="0"/>
              <a:t>zdrojů.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Případný </a:t>
            </a:r>
            <a:r>
              <a:rPr lang="cs-CZ" dirty="0"/>
              <a:t>rozdíl mezi celkovou cenou stavební akce a součtem veřejných prostředků a prostředků vlastních získaných mimořádnými odvody v letech 2020-2022 bude hrazen </a:t>
            </a:r>
            <a:r>
              <a:rPr lang="cs-CZ" dirty="0" smtClean="0"/>
              <a:t>FT. </a:t>
            </a:r>
            <a:r>
              <a:rPr lang="cs-CZ" dirty="0"/>
              <a:t>Pokud nebude mít Fakulta technologická dostatek finančních prostředků, bude řešeno formou bezúplatných půjček ze </a:t>
            </a:r>
            <a:r>
              <a:rPr lang="cs-CZ" dirty="0" smtClean="0"/>
              <a:t>součástí, </a:t>
            </a:r>
            <a:r>
              <a:rPr lang="cs-CZ" dirty="0"/>
              <a:t>případně úvěrem pro FT od bankovní </a:t>
            </a:r>
            <a:r>
              <a:rPr lang="cs-CZ" dirty="0" smtClean="0"/>
              <a:t>instituce. 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 smtClean="0"/>
              <a:t>Pokud </a:t>
            </a:r>
            <a:r>
              <a:rPr lang="cs-CZ" dirty="0"/>
              <a:t>dojde k navýšení smluvně podchycené ceny stavebního díla vlivem změn řešení, vyvolaných požadavky budoucích uživatelů, budou tyto hrazeny výhradně z prostředků Fakulty </a:t>
            </a:r>
            <a:r>
              <a:rPr lang="cs-CZ" dirty="0" smtClean="0"/>
              <a:t>technologické. 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V případě nevyčerpání všech prostředků získaných mimořádnými příspěvky bude zůstatek vrácen součástem v poměru výše jejich mimořádných </a:t>
            </a:r>
            <a:r>
              <a:rPr lang="cs-CZ" dirty="0" smtClean="0"/>
              <a:t>příspěvků. 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Pokud v době realizace výstavby U1 obdrží UTB další mimořádné prostředky z veřejných zdrojů a budou náklady akce dostatečně kryty, bude o tyto prostředky mimořádný příspěvek </a:t>
            </a:r>
            <a:r>
              <a:rPr lang="cs-CZ" dirty="0" smtClean="0"/>
              <a:t>snížen.   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lvl="0">
              <a:buFont typeface="Wingdings" panose="05000000000000000000" pitchFamily="2" charset="2"/>
              <a:buChar char="§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7920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Zajištění financování akce Novostavba objektu U1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b="1" dirty="0" smtClean="0"/>
              <a:t>Závazný </a:t>
            </a:r>
            <a:r>
              <a:rPr lang="cs-CZ" b="1" dirty="0"/>
              <a:t>postup financování v případě navýšení ceny stavební akce z objektivních příčin </a:t>
            </a:r>
            <a:r>
              <a:rPr lang="cs-CZ" dirty="0" smtClean="0"/>
              <a:t>(tzn. změna </a:t>
            </a:r>
            <a:r>
              <a:rPr lang="cs-CZ" dirty="0"/>
              <a:t>nároku odpočtu DPH z důvodu snížení koeficientu DPH z legislativních příčin, snížení koeficientu DPH v rámci UTB změnou poměru zdaňovaných a osvobozených </a:t>
            </a:r>
            <a:r>
              <a:rPr lang="cs-CZ" dirty="0" smtClean="0"/>
              <a:t>činností) </a:t>
            </a:r>
            <a:r>
              <a:rPr lang="cs-CZ" dirty="0"/>
              <a:t>je dán kroky v této posloupnosti: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Případný rozdíl mezi navýšenou hodnotou a původně plánovanou cenou stavební akce (nebo jeho část) bude uhrazen z disponibilního zůstatku finančních prostředků ve Fondu pro financování projektů OP VVV ke dni </a:t>
            </a:r>
            <a:r>
              <a:rPr lang="cs-CZ" dirty="0" smtClean="0"/>
              <a:t>31. 3. 2024 (nejvýše ovšem do částky 10 000 tis. Kč). 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Případný rozdíl mezi navýšenou hodnotou a původně plánovanou cenou stavební akce (nebo jeho část) bude uhrazen z Fondu finanční rezervy (nejvýše ovšem do částky 20 000 </a:t>
            </a:r>
            <a:r>
              <a:rPr lang="cs-CZ" dirty="0" smtClean="0"/>
              <a:t>tis. </a:t>
            </a:r>
            <a:r>
              <a:rPr lang="cs-CZ" dirty="0"/>
              <a:t>Kč</a:t>
            </a:r>
            <a:r>
              <a:rPr lang="cs-CZ" dirty="0" smtClean="0"/>
              <a:t>).</a:t>
            </a:r>
            <a:endParaRPr lang="cs-CZ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cs-CZ" dirty="0"/>
              <a:t>Případný rozdíl mezi navýšenou hodnotou a původně plánovanou cenou stavební akce uhradí FT z vlastních </a:t>
            </a:r>
            <a:r>
              <a:rPr lang="cs-CZ" dirty="0" smtClean="0"/>
              <a:t>prostředků. </a:t>
            </a:r>
            <a:r>
              <a:rPr lang="cs-CZ" dirty="0"/>
              <a:t>Pokud nebude mít Fakulta technologická dostatek finančních prostředků, bude řešeno formou bezúplatných půjček ze součástí, případně úvěrem pro FT od bankovní </a:t>
            </a:r>
            <a:r>
              <a:rPr lang="cs-CZ" dirty="0" smtClean="0"/>
              <a:t>instituce.  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17731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Regulační opatření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None/>
            </a:pPr>
            <a:r>
              <a:rPr lang="cs-CZ" altLang="cs-CZ" sz="2000" b="1" dirty="0" smtClean="0"/>
              <a:t>Interní regulace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sz="2000" dirty="0" smtClean="0"/>
              <a:t>V</a:t>
            </a:r>
            <a:r>
              <a:rPr lang="cs-CZ" sz="2000" dirty="0"/>
              <a:t> případě meziročního poklesu disponibilních prostředků </a:t>
            </a:r>
            <a:r>
              <a:rPr lang="cs-CZ" sz="2000"/>
              <a:t>(</a:t>
            </a:r>
            <a:r>
              <a:rPr lang="cs-CZ" sz="2000" smtClean="0"/>
              <a:t>tzn. </a:t>
            </a:r>
            <a:r>
              <a:rPr lang="cs-CZ" sz="2000" dirty="0"/>
              <a:t>po </a:t>
            </a:r>
            <a:r>
              <a:rPr lang="cs-CZ" sz="2000" dirty="0" smtClean="0"/>
              <a:t>odvodech bez mimořádného příspěvku) </a:t>
            </a:r>
            <a:r>
              <a:rPr lang="cs-CZ" sz="2000" dirty="0"/>
              <a:t>fakulty nebo výzkumného centra o více než 10 % ve zdrojích, které jsou rozpočtované v tomto materiálu </a:t>
            </a:r>
            <a:r>
              <a:rPr lang="cs-CZ" sz="2000"/>
              <a:t>(</a:t>
            </a:r>
            <a:r>
              <a:rPr lang="cs-CZ" sz="2000" smtClean="0"/>
              <a:t>tzn. </a:t>
            </a:r>
            <a:r>
              <a:rPr lang="cs-CZ" sz="2000" dirty="0"/>
              <a:t>ukazatel A, ukazatel K, DKRVO, SVV), bude pokles přes tuto hranici kompenzován přepočtem příspěvku na ukazatel A pro fakultní jednotky nebo přepočtem dotačního titulu zdroje DKRVO pro </a:t>
            </a:r>
            <a:r>
              <a:rPr lang="cs-CZ" sz="2000"/>
              <a:t>výzkumná </a:t>
            </a:r>
            <a:r>
              <a:rPr lang="cs-CZ" sz="2000" smtClean="0"/>
              <a:t>centra.</a:t>
            </a:r>
            <a:endParaRPr lang="cs-CZ" sz="2000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01157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Regulační opatření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None/>
            </a:pPr>
            <a:r>
              <a:rPr lang="cs-CZ" altLang="cs-CZ" sz="2000" b="1" dirty="0" smtClean="0"/>
              <a:t>Regulační opatření při změně financování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Případná </a:t>
            </a:r>
            <a:r>
              <a:rPr lang="cs-CZ" altLang="cs-CZ" sz="2000" dirty="0"/>
              <a:t>omezení, která bude muset UTB zavést v souvislosti s objektivními změnami jako jsou zejména změny v legislativě</a:t>
            </a:r>
            <a:r>
              <a:rPr lang="cs-CZ" altLang="cs-CZ" sz="2000"/>
              <a:t>, </a:t>
            </a:r>
            <a:r>
              <a:rPr lang="cs-CZ" altLang="cs-CZ" sz="2000" smtClean="0"/>
              <a:t>např. </a:t>
            </a:r>
            <a:r>
              <a:rPr lang="cs-CZ" altLang="cs-CZ" sz="2000" dirty="0"/>
              <a:t>změny Pravidel pro poskytování příspěvků a dotací, budou upravena </a:t>
            </a:r>
            <a:br>
              <a:rPr lang="cs-CZ" altLang="cs-CZ" sz="2000" dirty="0"/>
            </a:br>
            <a:r>
              <a:rPr lang="cs-CZ" altLang="cs-CZ" sz="2000" dirty="0"/>
              <a:t>v materiálu Rozpis rozpočtu UTB na rok </a:t>
            </a:r>
            <a:r>
              <a:rPr lang="cs-CZ" altLang="cs-CZ" sz="2000" dirty="0" smtClean="0"/>
              <a:t>2023, </a:t>
            </a:r>
            <a:r>
              <a:rPr lang="cs-CZ" altLang="cs-CZ" sz="2000" dirty="0"/>
              <a:t>dále pak vnitřními normami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Pro případ vázání finančních prostředků státního rozpočtu, a tedy snížení finančních prostředků již jednou UTB přidělených rozhodnutími MŠMT, budou o příslušnou poměrnou část sníženy prostředky alokované jednotlivým organizačním jednotkám UTB i mimo UTB</a:t>
            </a:r>
          </a:p>
          <a:p>
            <a:pPr marL="0" indent="0" eaLnBrk="1" hangingPunct="1"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4437111"/>
            <a:ext cx="6400800" cy="1223913"/>
          </a:xfrm>
          <a:solidFill>
            <a:schemeClr val="tx1"/>
          </a:solidFill>
        </p:spPr>
        <p:txBody>
          <a:bodyPr/>
          <a:lstStyle/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defTabSz="913267">
              <a:spcBef>
                <a:spcPts val="600"/>
              </a:spcBef>
            </a:pPr>
            <a:r>
              <a:rPr lang="cs-CZ" sz="2400" dirty="0"/>
              <a:t>Alexander Černý </a:t>
            </a:r>
            <a:r>
              <a:rPr lang="en-US" sz="2400" u="sng" smtClean="0">
                <a:solidFill>
                  <a:srgbClr val="FF6600"/>
                </a:solidFill>
              </a:rPr>
              <a:t>|</a:t>
            </a:r>
            <a:r>
              <a:rPr lang="cs-CZ" sz="2400" u="sng" smtClean="0">
                <a:solidFill>
                  <a:srgbClr val="FF6600"/>
                </a:solidFill>
              </a:rPr>
              <a:t> kvestor@utb.cz</a:t>
            </a:r>
            <a:endParaRPr lang="cs-CZ" sz="2400" dirty="0">
              <a:solidFill>
                <a:schemeClr val="accent2"/>
              </a:solidFill>
            </a:endParaRPr>
          </a:p>
          <a:p>
            <a:pPr defTabSz="913267">
              <a:spcBef>
                <a:spcPts val="600"/>
              </a:spcBef>
            </a:pPr>
            <a:endParaRPr lang="cs-CZ" sz="2400" dirty="0" smtClean="0">
              <a:solidFill>
                <a:srgbClr val="FF6600"/>
              </a:solidFill>
            </a:endParaRPr>
          </a:p>
          <a:p>
            <a:pPr defTabSz="913267">
              <a:spcBef>
                <a:spcPts val="600"/>
              </a:spcBef>
            </a:pPr>
            <a:r>
              <a:rPr lang="cs-CZ" sz="2400" smtClean="0">
                <a:solidFill>
                  <a:srgbClr val="FF6600"/>
                </a:solidFill>
              </a:rPr>
              <a:t>www.utb.cz</a:t>
            </a:r>
            <a:endParaRPr lang="cs-CZ" sz="2400" dirty="0">
              <a:solidFill>
                <a:srgbClr val="FF6600"/>
              </a:solidFill>
            </a:endParaRPr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  <p:sp>
        <p:nvSpPr>
          <p:cNvPr id="2" name="Obdélník 1"/>
          <p:cNvSpPr/>
          <p:nvPr/>
        </p:nvSpPr>
        <p:spPr>
          <a:xfrm>
            <a:off x="2286000" y="1412776"/>
            <a:ext cx="4662264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4100" b="1" dirty="0" smtClean="0">
                <a:solidFill>
                  <a:schemeClr val="bg1"/>
                </a:solidFill>
              </a:rPr>
              <a:t>DĚKUJI VÁM </a:t>
            </a:r>
          </a:p>
          <a:p>
            <a:pPr algn="ctr" defTabSz="913267">
              <a:spcBef>
                <a:spcPts val="600"/>
              </a:spcBef>
            </a:pPr>
            <a:r>
              <a:rPr lang="cs-CZ" sz="4100" b="1" dirty="0" smtClean="0">
                <a:solidFill>
                  <a:schemeClr val="bg1"/>
                </a:solidFill>
              </a:rPr>
              <a:t>ZA POZORNOST</a:t>
            </a:r>
            <a:endParaRPr lang="cs-CZ" sz="4100" b="1" u="sn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42063</TotalTime>
  <Words>8539</Words>
  <Application>Microsoft Office PowerPoint</Application>
  <PresentationFormat>Předvádění na obrazovce (4:3)</PresentationFormat>
  <Paragraphs>1503</Paragraphs>
  <Slides>84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84</vt:i4>
      </vt:variant>
    </vt:vector>
  </HeadingPairs>
  <TitlesOfParts>
    <vt:vector size="93" baseType="lpstr">
      <vt:lpstr>.PalatinoTTEE</vt:lpstr>
      <vt:lpstr>Arial</vt:lpstr>
      <vt:lpstr>Arial Narrow</vt:lpstr>
      <vt:lpstr>Calibri</vt:lpstr>
      <vt:lpstr>Cambria Math</vt:lpstr>
      <vt:lpstr>Courier New</vt:lpstr>
      <vt:lpstr>Times New Roman</vt:lpstr>
      <vt:lpstr>Wingdings</vt:lpstr>
      <vt:lpstr>Výchozí návrh</vt:lpstr>
      <vt:lpstr>PRAVIDLA ROZPOČTU UTB  PRO ROK 2023 </vt:lpstr>
      <vt:lpstr>Pravidla rozpočtu </vt:lpstr>
      <vt:lpstr>Agenda</vt:lpstr>
      <vt:lpstr>Metodika a principy financování z MŠMT pro rok 2023</vt:lpstr>
      <vt:lpstr>Metodika a principy financování z MŠMT pro rok 2023</vt:lpstr>
      <vt:lpstr>Odhad vývoje prostředků pro rok 2023</vt:lpstr>
      <vt:lpstr>Struktura financování UTB</vt:lpstr>
      <vt:lpstr>Struktura financování UTB</vt:lpstr>
      <vt:lpstr>Struktura financování UTB</vt:lpstr>
      <vt:lpstr>Priority interního financování UTB 2023</vt:lpstr>
      <vt:lpstr>Finanční rezervy UTB</vt:lpstr>
      <vt:lpstr>Interní rozdělení institucionálních prostředků </vt:lpstr>
      <vt:lpstr>Institucionální financování – fixní část objemový algoritmus</vt:lpstr>
      <vt:lpstr>Institucionální financování – fixní část objemový algoritmus</vt:lpstr>
      <vt:lpstr>Modelový výpočet algoritmu ukazatel A část ukazatele A v letech 2018 až 2022 přidělená organizačním jedn. </vt:lpstr>
      <vt:lpstr>Modelový výpočet algoritmu ukazatel A na datech 2023 (odhad) </vt:lpstr>
      <vt:lpstr>Fond umělecké činností </vt:lpstr>
      <vt:lpstr>Interní indikátory a parametry</vt:lpstr>
      <vt:lpstr>Interní indikátory a parametry</vt:lpstr>
      <vt:lpstr>Interní indikátory a parametry</vt:lpstr>
      <vt:lpstr>Interní indikátory a parametry</vt:lpstr>
      <vt:lpstr>Indikátor PUBLIKACE Počet publikací ve zdroji WoS Jimp</vt:lpstr>
      <vt:lpstr>Indikátor PUBLIKACE  Počet publikací ve zdroji Scopus JSc</vt:lpstr>
      <vt:lpstr>Indikátor PUBLIKACE </vt:lpstr>
      <vt:lpstr>Indikátor VaV (výhradně pro výpočet ukazatele K)</vt:lpstr>
      <vt:lpstr>Institucionální financování – výkonová část </vt:lpstr>
      <vt:lpstr>Institucionální financování – výkonová část </vt:lpstr>
      <vt:lpstr>Institucionální financování – výkonová část</vt:lpstr>
      <vt:lpstr>Institucionální podpora na DKRVO </vt:lpstr>
      <vt:lpstr>Institucionální podpora na DKRVO </vt:lpstr>
      <vt:lpstr>Interní rozdělení prostředků DKRVO </vt:lpstr>
      <vt:lpstr>Indikátor CITACE </vt:lpstr>
      <vt:lpstr>Indikátor VÝSLEDKY M1 </vt:lpstr>
      <vt:lpstr>Indikátor Výsledky projektů</vt:lpstr>
      <vt:lpstr>Indikátor motivační DKRVO </vt:lpstr>
      <vt:lpstr>Interní rozdělení DKRVO pro 2023 (odhad) </vt:lpstr>
      <vt:lpstr>Interní rozdělení podpory DKRVO na rok 2023</vt:lpstr>
      <vt:lpstr>Interní užití prostředků DKRVO </vt:lpstr>
      <vt:lpstr>Interní užití prostředků DKRVO </vt:lpstr>
      <vt:lpstr>Interní užití prostředků DKRVO </vt:lpstr>
      <vt:lpstr>Definice: Interní parametry - SVV</vt:lpstr>
      <vt:lpstr>Definice: Interní parametry - SVV</vt:lpstr>
      <vt:lpstr>Definice: Interní parametry - SVV</vt:lpstr>
      <vt:lpstr>Prostředky na specifický vysokoškolský výzkum </vt:lpstr>
      <vt:lpstr>Parametry pro specifický vysokoškolský výzkum</vt:lpstr>
      <vt:lpstr>Prostředky na specifický vysokoškolský výzkum </vt:lpstr>
      <vt:lpstr>Indikátor SVV  nákladoví studenti/ absolventi pro rok 2023</vt:lpstr>
      <vt:lpstr>Podpora na SVV v roce 2023 modelový výpočet prostředků</vt:lpstr>
      <vt:lpstr>Prostředky na specifický vysokoškolský výzkum</vt:lpstr>
      <vt:lpstr>Celouniverzitní aktivity</vt:lpstr>
      <vt:lpstr>Financování celouniverzitních aktivit</vt:lpstr>
      <vt:lpstr>Financování celouniverzitních aktivit</vt:lpstr>
      <vt:lpstr>Financování celouniverzitních aktivit</vt:lpstr>
      <vt:lpstr>Výše odvodu na celouniverzitní aktivity</vt:lpstr>
      <vt:lpstr>Výše odvodu na celouniverzitní aktivity</vt:lpstr>
      <vt:lpstr>Výše odvodu na celouniverzitní aktivity</vt:lpstr>
      <vt:lpstr>Kategorizace výnosů</vt:lpstr>
      <vt:lpstr>Kategorizace výnosů</vt:lpstr>
      <vt:lpstr>Kategorizace výnosů</vt:lpstr>
      <vt:lpstr>Kategorizace výnosů</vt:lpstr>
      <vt:lpstr>Kategorizace výnosů</vt:lpstr>
      <vt:lpstr>   Kategorizace výnosů</vt:lpstr>
      <vt:lpstr>Časové stanovení výnosů</vt:lpstr>
      <vt:lpstr>Časové stanovení výnosů</vt:lpstr>
      <vt:lpstr>Časové stanovení výnosů</vt:lpstr>
      <vt:lpstr>Časové stanovení výnosů</vt:lpstr>
      <vt:lpstr>Časové stanovení výnosů</vt:lpstr>
      <vt:lpstr>Časové stanovení výnosů</vt:lpstr>
      <vt:lpstr>Algoritmus stanovení výše odvodů organizačních jednotek</vt:lpstr>
      <vt:lpstr>Algoritmus stanovení výše odvodů organizačních jednotek</vt:lpstr>
      <vt:lpstr>Čerpání finančních prostředků</vt:lpstr>
      <vt:lpstr>Čerpání finančních prostředků </vt:lpstr>
      <vt:lpstr>Celouniverzitní prostředky</vt:lpstr>
      <vt:lpstr>Celouniverzitní prostředky</vt:lpstr>
      <vt:lpstr>Projekty financované z ESIF</vt:lpstr>
      <vt:lpstr>Strategické cíle v infrastruktuře</vt:lpstr>
      <vt:lpstr>Financování akcí plánu Stavební komise</vt:lpstr>
      <vt:lpstr>Financování strategických akcí</vt:lpstr>
      <vt:lpstr>Zajištění financování akce Novostavba objektu U1 </vt:lpstr>
      <vt:lpstr>Zajištění financování akce Novostavba objektu U1 </vt:lpstr>
      <vt:lpstr>Zajištění financování akce Novostavba objektu U1 </vt:lpstr>
      <vt:lpstr>Regulační opatření</vt:lpstr>
      <vt:lpstr>Regulační opatření</vt:lpstr>
      <vt:lpstr>Prezentace aplikace PowerPoint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Pravidel 2023</dc:title>
  <dc:creator>kvestor</dc:creator>
  <cp:lastModifiedBy>Alexander Černý</cp:lastModifiedBy>
  <cp:revision>2103</cp:revision>
  <cp:lastPrinted>2022-11-09T10:11:22Z</cp:lastPrinted>
  <dcterms:created xsi:type="dcterms:W3CDTF">2004-10-24T13:27:26Z</dcterms:created>
  <dcterms:modified xsi:type="dcterms:W3CDTF">2022-12-10T14:52:09Z</dcterms:modified>
</cp:coreProperties>
</file>