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95" r:id="rId5"/>
    <p:sldId id="408" r:id="rId6"/>
    <p:sldId id="404" r:id="rId7"/>
    <p:sldId id="409" r:id="rId8"/>
    <p:sldId id="378" r:id="rId9"/>
  </p:sldIdLst>
  <p:sldSz cx="9144000" cy="6858000" type="screen4x3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ápková Adriana" initials="KA" lastIdx="1" clrIdx="0">
    <p:extLst>
      <p:ext uri="{19B8F6BF-5375-455C-9EA6-DF929625EA0E}">
        <p15:presenceInfo xmlns:p15="http://schemas.microsoft.com/office/powerpoint/2012/main" userId="S-1-5-21-770070720-3945125243-2690725130-187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1"/>
    <a:srgbClr val="993300"/>
    <a:srgbClr val="FF6600"/>
    <a:srgbClr val="FF1A0A"/>
    <a:srgbClr val="D0D0CE"/>
    <a:srgbClr val="58A8EA"/>
    <a:srgbClr val="7CCE7C"/>
    <a:srgbClr val="79B395"/>
    <a:srgbClr val="FFC58B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2" autoAdjust="0"/>
    <p:restoredTop sz="87870" autoAdjust="0"/>
  </p:normalViewPr>
  <p:slideViewPr>
    <p:cSldViewPr>
      <p:cViewPr varScale="1">
        <p:scale>
          <a:sx n="101" d="100"/>
          <a:sy n="101" d="100"/>
        </p:scale>
        <p:origin x="22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Počet uchazečů k 23.4.2019</c:v>
                </c:pt>
              </c:strCache>
            </c:strRef>
          </c:tx>
          <c:spPr>
            <a:effectLst>
              <a:softEdge rad="25400"/>
            </a:effectLst>
            <a:scene3d>
              <a:camera prst="orthographicFront"/>
              <a:lightRig rig="threePt" dir="t"/>
            </a:scene3d>
            <a:sp3d prstMaterial="plastic">
              <a:bevelT w="38100"/>
            </a:sp3d>
          </c:spPr>
          <c:dPt>
            <c:idx val="0"/>
            <c:bubble3D val="0"/>
            <c:spPr>
              <a:solidFill>
                <a:srgbClr val="00B0F0"/>
              </a:solidFill>
              <a:ln>
                <a:solidFill>
                  <a:schemeClr val="accent1"/>
                </a:solidFill>
              </a:ln>
              <a:effectLst>
                <a:softEdge rad="25400"/>
              </a:effectLst>
              <a:scene3d>
                <a:camera prst="orthographicFront"/>
                <a:lightRig rig="threePt" dir="t"/>
              </a:scene3d>
              <a:sp3d prstMaterial="plastic">
                <a:bevelT w="38100"/>
              </a:sp3d>
            </c:spPr>
            <c:extLst>
              <c:ext xmlns:c16="http://schemas.microsoft.com/office/drawing/2014/chart" uri="{C3380CC4-5D6E-409C-BE32-E72D297353CC}">
                <c16:uniqueId val="{00000001-3468-43C1-8293-A9A12A2BB86E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softEdge rad="25400"/>
              </a:effectLst>
              <a:scene3d>
                <a:camera prst="orthographicFront"/>
                <a:lightRig rig="threePt" dir="t"/>
              </a:scene3d>
              <a:sp3d prstMaterial="plastic">
                <a:bevelT w="38100"/>
              </a:sp3d>
            </c:spPr>
            <c:extLst>
              <c:ext xmlns:c16="http://schemas.microsoft.com/office/drawing/2014/chart" uri="{C3380CC4-5D6E-409C-BE32-E72D297353CC}">
                <c16:uniqueId val="{00000003-3468-43C1-8293-A9A12A2BB86E}"/>
              </c:ext>
            </c:extLst>
          </c:dPt>
          <c:dPt>
            <c:idx val="2"/>
            <c:bubble3D val="0"/>
            <c:spPr>
              <a:solidFill>
                <a:srgbClr val="993300"/>
              </a:solidFill>
              <a:ln>
                <a:noFill/>
              </a:ln>
              <a:effectLst>
                <a:softEdge rad="25400"/>
              </a:effectLst>
              <a:scene3d>
                <a:camera prst="orthographicFront"/>
                <a:lightRig rig="threePt" dir="t"/>
              </a:scene3d>
              <a:sp3d prstMaterial="plastic">
                <a:bevelT w="38100"/>
              </a:sp3d>
            </c:spPr>
            <c:extLst>
              <c:ext xmlns:c16="http://schemas.microsoft.com/office/drawing/2014/chart" uri="{C3380CC4-5D6E-409C-BE32-E72D297353CC}">
                <c16:uniqueId val="{00000005-3468-43C1-8293-A9A12A2BB86E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noFill/>
              </a:ln>
              <a:effectLst>
                <a:softEdge rad="25400"/>
              </a:effectLst>
              <a:scene3d>
                <a:camera prst="orthographicFront"/>
                <a:lightRig rig="threePt" dir="t"/>
              </a:scene3d>
              <a:sp3d prstMaterial="plastic">
                <a:bevelT w="38100"/>
              </a:sp3d>
            </c:spPr>
            <c:extLst>
              <c:ext xmlns:c16="http://schemas.microsoft.com/office/drawing/2014/chart" uri="{C3380CC4-5D6E-409C-BE32-E72D297353CC}">
                <c16:uniqueId val="{00000007-3468-43C1-8293-A9A12A2BB86E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softEdge rad="25400"/>
              </a:effectLst>
              <a:scene3d>
                <a:camera prst="orthographicFront"/>
                <a:lightRig rig="threePt" dir="t"/>
              </a:scene3d>
              <a:sp3d prstMaterial="plastic">
                <a:bevelT w="38100"/>
              </a:sp3d>
            </c:spPr>
            <c:extLst>
              <c:ext xmlns:c16="http://schemas.microsoft.com/office/drawing/2014/chart" uri="{C3380CC4-5D6E-409C-BE32-E72D297353CC}">
                <c16:uniqueId val="{00000009-3468-43C1-8293-A9A12A2BB86E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>
                <a:noFill/>
              </a:ln>
              <a:effectLst>
                <a:softEdge rad="25400"/>
              </a:effectLst>
              <a:scene3d>
                <a:camera prst="orthographicFront"/>
                <a:lightRig rig="threePt" dir="t"/>
              </a:scene3d>
              <a:sp3d prstMaterial="plastic">
                <a:bevelT w="38100"/>
              </a:sp3d>
            </c:spPr>
            <c:extLst>
              <c:ext xmlns:c16="http://schemas.microsoft.com/office/drawing/2014/chart" uri="{C3380CC4-5D6E-409C-BE32-E72D297353CC}">
                <c16:uniqueId val="{0000000B-3468-43C1-8293-A9A12A2BB86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List1!$A$2:$A$7</c:f>
              <c:strCache>
                <c:ptCount val="6"/>
                <c:pt idx="0">
                  <c:v>FaME</c:v>
                </c:pt>
                <c:pt idx="1">
                  <c:v>FMK</c:v>
                </c:pt>
                <c:pt idx="2">
                  <c:v>FHS</c:v>
                </c:pt>
                <c:pt idx="3">
                  <c:v>FAI</c:v>
                </c:pt>
                <c:pt idx="4">
                  <c:v>FT</c:v>
                </c:pt>
                <c:pt idx="5">
                  <c:v>FLKŘ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1000</c:v>
                </c:pt>
                <c:pt idx="1">
                  <c:v>454</c:v>
                </c:pt>
                <c:pt idx="2">
                  <c:v>875</c:v>
                </c:pt>
                <c:pt idx="3">
                  <c:v>776</c:v>
                </c:pt>
                <c:pt idx="4">
                  <c:v>830</c:v>
                </c:pt>
                <c:pt idx="5">
                  <c:v>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468-43C1-8293-A9A12A2BB86E}"/>
            </c:ext>
          </c:extLst>
        </c:ser>
        <c:dLbls>
          <c:dLblPos val="ctr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4614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911" y="0"/>
            <a:ext cx="294614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28166"/>
            <a:ext cx="294614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911" y="9428166"/>
            <a:ext cx="2946144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C5BAE0F-7636-4A3F-ACB8-A732AD7B1B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027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4614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911" y="0"/>
            <a:ext cx="294614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54" y="4714878"/>
            <a:ext cx="543716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428166"/>
            <a:ext cx="294614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911" y="9428166"/>
            <a:ext cx="2946144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482279A-8A31-4208-ABE0-0842D455326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85566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2279A-8A31-4208-ABE0-0842D4553261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2852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2279A-8A31-4208-ABE0-0842D4553261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2428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82279A-8A31-4208-ABE0-0842D4553261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8304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144000" cy="2565400"/>
          </a:xfrm>
          <a:prstGeom prst="rect">
            <a:avLst/>
          </a:prstGeom>
          <a:solidFill>
            <a:srgbClr val="FF800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0" y="2565400"/>
            <a:ext cx="3276600" cy="576263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5867400" y="2565400"/>
            <a:ext cx="3276600" cy="576263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pic>
        <p:nvPicPr>
          <p:cNvPr id="8" name="Picture 13" descr="utb_logo_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565400"/>
            <a:ext cx="2590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470025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>
            <a:lvl1pPr algn="ctr">
              <a:defRPr sz="40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Tx/>
              <a:buNone/>
              <a:defRPr sz="2800" b="1"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245225"/>
            <a:ext cx="9144000" cy="476250"/>
          </a:xfrm>
        </p:spPr>
        <p:txBody>
          <a:bodyPr/>
          <a:lstStyle>
            <a:lvl1pPr algn="ctr">
              <a:defRPr sz="1800"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836613"/>
            <a:ext cx="4279900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836613"/>
            <a:ext cx="4281487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6588125" cy="62071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179388" y="836613"/>
            <a:ext cx="4279900" cy="5545137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836613"/>
            <a:ext cx="4281487" cy="5545137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6588125" cy="62071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79388" y="836613"/>
            <a:ext cx="8713787" cy="5545137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0"/>
            <a:ext cx="6588125" cy="620713"/>
          </a:xfrm>
          <a:prstGeom prst="rect">
            <a:avLst/>
          </a:prstGeom>
          <a:solidFill>
            <a:srgbClr val="FF800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028" name="Rectangle 10"/>
          <p:cNvSpPr>
            <a:spLocks noChangeArrowheads="1"/>
          </p:cNvSpPr>
          <p:nvPr/>
        </p:nvSpPr>
        <p:spPr bwMode="auto">
          <a:xfrm>
            <a:off x="0" y="620713"/>
            <a:ext cx="9144000" cy="71437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pic>
        <p:nvPicPr>
          <p:cNvPr id="1029" name="Picture 11" descr="utb_logo_cz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588125" y="0"/>
            <a:ext cx="2555875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588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836613"/>
            <a:ext cx="8713787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</p:txBody>
      </p:sp>
      <p:pic>
        <p:nvPicPr>
          <p:cNvPr id="1032" name="Picture 12" descr="UTB-knizka_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534150"/>
            <a:ext cx="352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</p:sldLayoutIdLst>
  <p:txStyles>
    <p:titleStyle>
      <a:lvl1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+mj-lt"/>
          <a:ea typeface="+mj-ea"/>
          <a:cs typeface="+mj-cs"/>
        </a:defRPr>
      </a:lvl1pPr>
      <a:lvl2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2pPr>
      <a:lvl3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3pPr>
      <a:lvl4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4pPr>
      <a:lvl5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3213100"/>
            <a:ext cx="8064896" cy="2808288"/>
          </a:xfrm>
        </p:spPr>
        <p:txBody>
          <a:bodyPr/>
          <a:lstStyle/>
          <a:p>
            <a:pPr marL="609600" indent="-609600" eaLnBrk="1" hangingPunct="1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cs-CZ" sz="4000" dirty="0" smtClean="0"/>
              <a:t>Počty </a:t>
            </a:r>
            <a:r>
              <a:rPr lang="cs-CZ" sz="4000" dirty="0" smtClean="0"/>
              <a:t>zapsaných studentů v akademickém roce </a:t>
            </a:r>
            <a:r>
              <a:rPr lang="cs-CZ" sz="4000" dirty="0" smtClean="0"/>
              <a:t>2019/2020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915816" y="6092825"/>
            <a:ext cx="35283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s-CZ" b="1" dirty="0" smtClean="0">
                <a:latin typeface="Arial Narrow" pitchFamily="34" charset="0"/>
              </a:rPr>
              <a:t>Lubomír Beníček</a:t>
            </a:r>
            <a:endParaRPr lang="cs-CZ" b="1" dirty="0">
              <a:latin typeface="Arial Narrow" pitchFamily="34" charset="0"/>
            </a:endParaRPr>
          </a:p>
          <a:p>
            <a:pPr algn="ctr"/>
            <a:r>
              <a:rPr lang="cs-CZ" b="1" dirty="0" smtClean="0">
                <a:latin typeface="Arial Narrow" pitchFamily="34" charset="0"/>
              </a:rPr>
              <a:t>24. </a:t>
            </a:r>
            <a:r>
              <a:rPr lang="cs-CZ" b="1" dirty="0">
                <a:latin typeface="Arial Narrow" pitchFamily="34" charset="0"/>
              </a:rPr>
              <a:t>z</a:t>
            </a:r>
            <a:r>
              <a:rPr lang="cs-CZ" b="1" dirty="0" smtClean="0">
                <a:latin typeface="Arial Narrow" pitchFamily="34" charset="0"/>
              </a:rPr>
              <a:t>áří </a:t>
            </a:r>
            <a:r>
              <a:rPr lang="cs-CZ" b="1" dirty="0" smtClean="0">
                <a:latin typeface="Arial Narrow" pitchFamily="34" charset="0"/>
              </a:rPr>
              <a:t>2019</a:t>
            </a:r>
            <a:endParaRPr lang="cs-CZ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2400" dirty="0" smtClean="0"/>
              <a:t>Počet zapsaných studentů po 2. kolech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79512" y="908720"/>
            <a:ext cx="8720137" cy="471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lvl="1" defTabSz="449263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cs-CZ" sz="2000" dirty="0" smtClean="0">
              <a:latin typeface="+mn-lt"/>
            </a:endParaRPr>
          </a:p>
        </p:txBody>
      </p:sp>
      <p:graphicFrame>
        <p:nvGraphicFramePr>
          <p:cNvPr id="10" name="Graf 9"/>
          <p:cNvGraphicFramePr/>
          <p:nvPr>
            <p:extLst>
              <p:ext uri="{D42A27DB-BD31-4B8C-83A1-F6EECF244321}">
                <p14:modId xmlns:p14="http://schemas.microsoft.com/office/powerpoint/2010/main" val="230573608"/>
              </p:ext>
            </p:extLst>
          </p:nvPr>
        </p:nvGraphicFramePr>
        <p:xfrm>
          <a:off x="251520" y="908720"/>
          <a:ext cx="327585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5580608" y="6578386"/>
            <a:ext cx="34067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100" dirty="0" smtClean="0">
                <a:solidFill>
                  <a:srgbClr val="46505A"/>
                </a:solidFill>
              </a:rPr>
              <a:t>Pozn.: data za rok 2019 platná ke dni 23. září 2019.</a:t>
            </a:r>
            <a:endParaRPr lang="cs-CZ" sz="1100" dirty="0">
              <a:solidFill>
                <a:srgbClr val="46505A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401972"/>
              </p:ext>
            </p:extLst>
          </p:nvPr>
        </p:nvGraphicFramePr>
        <p:xfrm>
          <a:off x="4139952" y="2796555"/>
          <a:ext cx="4354285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262">
                  <a:extLst>
                    <a:ext uri="{9D8B030D-6E8A-4147-A177-3AD203B41FA5}">
                      <a16:colId xmlns:a16="http://schemas.microsoft.com/office/drawing/2014/main" val="3637290292"/>
                    </a:ext>
                  </a:extLst>
                </a:gridCol>
                <a:gridCol w="765452">
                  <a:extLst>
                    <a:ext uri="{9D8B030D-6E8A-4147-A177-3AD203B41FA5}">
                      <a16:colId xmlns:a16="http://schemas.microsoft.com/office/drawing/2014/main" val="3011138196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726645358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4079535907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230121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součást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Bc.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Mgr.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Ph.D.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Celkem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7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FAI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567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206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776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57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FAME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560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412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28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1 000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58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FHS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648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221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6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875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64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FLKŘ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502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170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-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672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8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FMK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257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180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17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454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39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FT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581*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219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830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61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UNI-CPS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-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-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7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4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CELKEM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3 115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1 408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91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4 614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371773"/>
                  </a:ext>
                </a:extLst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291108" y="4402534"/>
            <a:ext cx="4248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Podíl kombinované formy:</a:t>
            </a:r>
          </a:p>
          <a:p>
            <a:r>
              <a:rPr lang="cs-CZ" sz="1600" dirty="0" smtClean="0"/>
              <a:t>Bakalářské studium – 32 %</a:t>
            </a:r>
          </a:p>
          <a:p>
            <a:r>
              <a:rPr lang="cs-CZ" sz="1600" dirty="0" smtClean="0"/>
              <a:t>Magisterské studium – 50 %</a:t>
            </a:r>
          </a:p>
          <a:p>
            <a:r>
              <a:rPr lang="cs-CZ" sz="1600" dirty="0" smtClean="0"/>
              <a:t>Doktorské studium – 13 %</a:t>
            </a:r>
          </a:p>
          <a:p>
            <a:endParaRPr lang="cs-CZ" sz="1600" dirty="0"/>
          </a:p>
          <a:p>
            <a:r>
              <a:rPr lang="cs-CZ" sz="1600" dirty="0" smtClean="0"/>
              <a:t>44 % </a:t>
            </a:r>
            <a:r>
              <a:rPr lang="cs-CZ" sz="1600" dirty="0" smtClean="0"/>
              <a:t>studentů </a:t>
            </a:r>
            <a:r>
              <a:rPr lang="cs-CZ" sz="1600" dirty="0" smtClean="0"/>
              <a:t>ze ZL-kraje</a:t>
            </a:r>
          </a:p>
          <a:p>
            <a:r>
              <a:rPr lang="cs-CZ" sz="1600" dirty="0" smtClean="0"/>
              <a:t>6 % </a:t>
            </a:r>
            <a:r>
              <a:rPr lang="cs-CZ" sz="1600" dirty="0" smtClean="0"/>
              <a:t>studentů </a:t>
            </a:r>
            <a:r>
              <a:rPr lang="cs-CZ" sz="1600" dirty="0" smtClean="0"/>
              <a:t>ze Slovenska</a:t>
            </a:r>
            <a:endParaRPr lang="cs-CZ" sz="1600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078210"/>
              </p:ext>
            </p:extLst>
          </p:nvPr>
        </p:nvGraphicFramePr>
        <p:xfrm>
          <a:off x="3347863" y="801961"/>
          <a:ext cx="5337744" cy="880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356">
                  <a:extLst>
                    <a:ext uri="{9D8B030D-6E8A-4147-A177-3AD203B41FA5}">
                      <a16:colId xmlns:a16="http://schemas.microsoft.com/office/drawing/2014/main" val="4048327811"/>
                    </a:ext>
                  </a:extLst>
                </a:gridCol>
                <a:gridCol w="1071097">
                  <a:extLst>
                    <a:ext uri="{9D8B030D-6E8A-4147-A177-3AD203B41FA5}">
                      <a16:colId xmlns:a16="http://schemas.microsoft.com/office/drawing/2014/main" val="1292565380"/>
                    </a:ext>
                  </a:extLst>
                </a:gridCol>
                <a:gridCol w="1071097">
                  <a:extLst>
                    <a:ext uri="{9D8B030D-6E8A-4147-A177-3AD203B41FA5}">
                      <a16:colId xmlns:a16="http://schemas.microsoft.com/office/drawing/2014/main" val="2644232474"/>
                    </a:ext>
                  </a:extLst>
                </a:gridCol>
                <a:gridCol w="1071097">
                  <a:extLst>
                    <a:ext uri="{9D8B030D-6E8A-4147-A177-3AD203B41FA5}">
                      <a16:colId xmlns:a16="http://schemas.microsoft.com/office/drawing/2014/main" val="559688768"/>
                    </a:ext>
                  </a:extLst>
                </a:gridCol>
                <a:gridCol w="1071097">
                  <a:extLst>
                    <a:ext uri="{9D8B030D-6E8A-4147-A177-3AD203B41FA5}">
                      <a16:colId xmlns:a16="http://schemas.microsoft.com/office/drawing/2014/main" val="4240098255"/>
                    </a:ext>
                  </a:extLst>
                </a:gridCol>
              </a:tblGrid>
              <a:tr h="584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Přihlášky 2019/2020</a:t>
                      </a:r>
                      <a:endParaRPr lang="cs-CZ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Zapsaní 2019/2020</a:t>
                      </a:r>
                      <a:endParaRPr lang="cs-CZ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Přihlášky 2018/2019</a:t>
                      </a:r>
                      <a:endParaRPr lang="cs-CZ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Zapsaní 2018/2019</a:t>
                      </a:r>
                      <a:endParaRPr lang="cs-CZ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200" b="1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Fyzic</a:t>
                      </a:r>
                      <a:r>
                        <a:rPr lang="cs-CZ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./</a:t>
                      </a:r>
                      <a:r>
                        <a:rPr lang="cs-CZ" sz="1200" b="1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přep</a:t>
                      </a:r>
                      <a:r>
                        <a:rPr lang="cs-CZ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31.10.2018</a:t>
                      </a:r>
                      <a:endParaRPr lang="cs-CZ" sz="12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3592876"/>
                  </a:ext>
                </a:extLst>
              </a:tr>
              <a:tr h="2960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10 806</a:t>
                      </a:r>
                      <a:endParaRPr lang="cs-CZ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rgbClr val="1F497D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4 614</a:t>
                      </a:r>
                      <a:endParaRPr lang="cs-CZ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7 302</a:t>
                      </a:r>
                      <a:endParaRPr lang="cs-CZ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4 280</a:t>
                      </a:r>
                      <a:endParaRPr lang="cs-CZ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4 105 / 3 959</a:t>
                      </a:r>
                      <a:endParaRPr lang="cs-CZ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73653"/>
                  </a:ext>
                </a:extLst>
              </a:tr>
            </a:tbl>
          </a:graphicData>
        </a:graphic>
      </p:graphicFrame>
      <p:sp>
        <p:nvSpPr>
          <p:cNvPr id="11" name="TextovéPole 10"/>
          <p:cNvSpPr txBox="1"/>
          <p:nvPr/>
        </p:nvSpPr>
        <p:spPr>
          <a:xfrm>
            <a:off x="3975077" y="1830407"/>
            <a:ext cx="501223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Meziroční nárůst přihlášek o 48 %</a:t>
            </a:r>
          </a:p>
          <a:p>
            <a:r>
              <a:rPr lang="cs-CZ" sz="1400" dirty="0" smtClean="0"/>
              <a:t>V prvním kole podáno 84 % všech přihlášek</a:t>
            </a:r>
            <a:endParaRPr lang="cs-CZ" sz="1400" dirty="0" smtClean="0"/>
          </a:p>
          <a:p>
            <a:r>
              <a:rPr lang="cs-CZ" sz="1400" dirty="0" smtClean="0"/>
              <a:t>Meziroční nárůst zapsaných studentů o 8 %</a:t>
            </a:r>
            <a:endParaRPr lang="cs-CZ" sz="1400" dirty="0"/>
          </a:p>
          <a:p>
            <a:endParaRPr lang="cs-CZ" sz="16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4788024" y="6186973"/>
            <a:ext cx="3994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Aktuálně studuje na UTB 9 497 studentů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47234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/>
              <a:t>Statistika </a:t>
            </a:r>
            <a:r>
              <a:rPr lang="cs-CZ" sz="2400" dirty="0" smtClean="0"/>
              <a:t>2019/2020</a:t>
            </a:r>
            <a:endParaRPr lang="cs-CZ" sz="2400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201474"/>
              </p:ext>
            </p:extLst>
          </p:nvPr>
        </p:nvGraphicFramePr>
        <p:xfrm>
          <a:off x="179512" y="1268760"/>
          <a:ext cx="8713792" cy="3119336"/>
        </p:xfrm>
        <a:graphic>
          <a:graphicData uri="http://schemas.openxmlformats.org/drawingml/2006/table">
            <a:tbl>
              <a:tblPr firstRow="1" bandRow="1"/>
              <a:tblGrid>
                <a:gridCol w="717034">
                  <a:extLst>
                    <a:ext uri="{9D8B030D-6E8A-4147-A177-3AD203B41FA5}">
                      <a16:colId xmlns:a16="http://schemas.microsoft.com/office/drawing/2014/main" val="3398774219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1288801783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133041759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1746484418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2235643933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1309814335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3933667070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2388231047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2839672748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3758719583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2472800975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101750164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3848468249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3170864931"/>
                    </a:ext>
                  </a:extLst>
                </a:gridCol>
                <a:gridCol w="571197">
                  <a:extLst>
                    <a:ext uri="{9D8B030D-6E8A-4147-A177-3AD203B41FA5}">
                      <a16:colId xmlns:a16="http://schemas.microsoft.com/office/drawing/2014/main" val="4221533930"/>
                    </a:ext>
                  </a:extLst>
                </a:gridCol>
              </a:tblGrid>
              <a:tr h="35504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115" marR="9115" marT="91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cs-CZ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FT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cs-CZ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FaME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cs-CZ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FMK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cs-CZ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cs-CZ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FHS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cs-CZ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FLKŘ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cs-CZ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UTB - REK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407471"/>
                  </a:ext>
                </a:extLst>
              </a:tr>
              <a:tr h="43271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Přihlášky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Zapsáno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Přihlášky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Zapsáno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Přihlášky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Zapsáno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Přihlášky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Zapsáno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Přihlášky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Zapsáno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Přihlášky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Zapsáno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Přihlášky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Zapsáno 2019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585747"/>
                  </a:ext>
                </a:extLst>
              </a:tr>
              <a:tr h="466315"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Bakalářské studium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1416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581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1481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1415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257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1091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567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1740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648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915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502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90878"/>
                  </a:ext>
                </a:extLst>
              </a:tr>
              <a:tr h="466315"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Magisterské studium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553093"/>
                  </a:ext>
                </a:extLst>
              </a:tr>
              <a:tr h="46631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Navazující Magisterské studium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378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219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412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332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284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206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286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141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233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375148"/>
                  </a:ext>
                </a:extLst>
              </a:tr>
              <a:tr h="466315"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Doktorské studium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141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315182"/>
                  </a:ext>
                </a:extLst>
              </a:tr>
              <a:tr h="46631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830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2 372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1 000</a:t>
                      </a:r>
                      <a:endParaRPr lang="cs-CZ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1 772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454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1 390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776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2 256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875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672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115" marR="9115" marT="91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4159070"/>
                  </a:ext>
                </a:extLst>
              </a:tr>
            </a:tbl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251520" y="4725144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 prvního kola se zapsalo do Bc. </a:t>
            </a:r>
            <a:r>
              <a:rPr lang="cs-CZ" sz="1400" dirty="0"/>
              <a:t>3</a:t>
            </a:r>
            <a:r>
              <a:rPr lang="cs-CZ" sz="1400" dirty="0" smtClean="0"/>
              <a:t>7</a:t>
            </a:r>
            <a:r>
              <a:rPr lang="cs-CZ" sz="1400" dirty="0" smtClean="0"/>
              <a:t> </a:t>
            </a:r>
            <a:r>
              <a:rPr lang="cs-CZ" sz="1400" dirty="0" smtClean="0"/>
              <a:t>% </a:t>
            </a:r>
            <a:r>
              <a:rPr lang="cs-CZ" sz="1400" dirty="0" smtClean="0"/>
              <a:t>přihlášených, z </a:t>
            </a:r>
            <a:r>
              <a:rPr lang="cs-CZ" sz="1400" dirty="0" smtClean="0"/>
              <a:t>druhého kola 47 % </a:t>
            </a:r>
            <a:r>
              <a:rPr lang="cs-CZ" sz="1400" dirty="0" smtClean="0"/>
              <a:t>přihlášených studentů.</a:t>
            </a:r>
            <a:endParaRPr lang="cs-CZ" sz="1400" dirty="0" smtClean="0"/>
          </a:p>
          <a:p>
            <a:r>
              <a:rPr lang="cs-CZ" sz="1400" dirty="0"/>
              <a:t>Z prvního kola se zapsalo do </a:t>
            </a:r>
            <a:r>
              <a:rPr lang="cs-CZ" sz="1400" dirty="0" smtClean="0"/>
              <a:t>Mgr. </a:t>
            </a:r>
            <a:r>
              <a:rPr lang="cs-CZ" sz="1400" dirty="0" smtClean="0"/>
              <a:t>53 </a:t>
            </a:r>
            <a:r>
              <a:rPr lang="cs-CZ" sz="1400" dirty="0"/>
              <a:t>% </a:t>
            </a:r>
            <a:r>
              <a:rPr lang="cs-CZ" sz="1400" dirty="0" smtClean="0"/>
              <a:t>přihlášených, </a:t>
            </a:r>
            <a:r>
              <a:rPr lang="cs-CZ" sz="1400" dirty="0" smtClean="0"/>
              <a:t>z </a:t>
            </a:r>
            <a:r>
              <a:rPr lang="cs-CZ" sz="1400" dirty="0"/>
              <a:t>druhého kola </a:t>
            </a:r>
            <a:r>
              <a:rPr lang="cs-CZ" sz="1400" dirty="0" smtClean="0"/>
              <a:t>70 </a:t>
            </a:r>
            <a:r>
              <a:rPr lang="cs-CZ" sz="1400" dirty="0"/>
              <a:t>% </a:t>
            </a:r>
            <a:r>
              <a:rPr lang="cs-CZ" sz="1400" dirty="0" smtClean="0"/>
              <a:t>přihlášených studentů.</a:t>
            </a:r>
            <a:endParaRPr lang="cs-CZ" sz="1400" dirty="0"/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48720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/>
              <a:t>Kurz češtiny pro cizince</a:t>
            </a:r>
            <a:endParaRPr lang="cs-CZ" sz="24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609091"/>
              </p:ext>
            </p:extLst>
          </p:nvPr>
        </p:nvGraphicFramePr>
        <p:xfrm>
          <a:off x="683568" y="1196752"/>
          <a:ext cx="4392612" cy="18542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12292">
                  <a:extLst>
                    <a:ext uri="{9D8B030D-6E8A-4147-A177-3AD203B41FA5}">
                      <a16:colId xmlns:a16="http://schemas.microsoft.com/office/drawing/2014/main" val="166187037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246641427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052093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počet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2019/2020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2018/2019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36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Plateb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23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4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Vratek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13+?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13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13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Studujících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8+?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10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60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Čeká na víza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38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35924"/>
                  </a:ext>
                </a:extLst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651223" y="3288437"/>
            <a:ext cx="676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 smtClean="0"/>
              <a:t>Čekající na víza: 14-Syřanů, 8-Marokánců, 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3639191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3400" dirty="0" smtClean="0"/>
              <a:t>  Závěr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95536" y="3212976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 smtClean="0">
                <a:latin typeface="+mn-lt"/>
              </a:rPr>
              <a:t>Děkuji za pozornost</a:t>
            </a:r>
            <a:r>
              <a:rPr lang="cs-CZ" sz="3200" dirty="0" smtClean="0">
                <a:latin typeface="+mn-lt"/>
              </a:rPr>
              <a:t>. </a:t>
            </a:r>
          </a:p>
          <a:p>
            <a:endParaRPr lang="cs-CZ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Z - Personalní">
  <a:themeElements>
    <a:clrScheme name="VZ - Personalní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Z - Personalní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Z - Personalní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Z - Personalní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Z - Personalní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FD8CAAD38E3C46A2C1D1C152B486E6" ma:contentTypeVersion="11" ma:contentTypeDescription="Vytvoří nový dokument" ma:contentTypeScope="" ma:versionID="8a3dc155f2d5257a7bea6d337ef3abd9">
  <xsd:schema xmlns:xsd="http://www.w3.org/2001/XMLSchema" xmlns:xs="http://www.w3.org/2001/XMLSchema" xmlns:p="http://schemas.microsoft.com/office/2006/metadata/properties" xmlns:ns3="b8e1fae8-c9da-4f2e-9a78-1df90a178af4" xmlns:ns4="fc4b360f-9c6e-4c32-a22a-07301f39663c" targetNamespace="http://schemas.microsoft.com/office/2006/metadata/properties" ma:root="true" ma:fieldsID="70a4bc147b6ab1f0345d2bf7cc1719fe" ns3:_="" ns4:_="">
    <xsd:import namespace="b8e1fae8-c9da-4f2e-9a78-1df90a178af4"/>
    <xsd:import namespace="fc4b360f-9c6e-4c32-a22a-07301f3966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e1fae8-c9da-4f2e-9a78-1df90a178a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4b360f-9c6e-4c32-a22a-07301f39663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9FBD8B-A5D3-4193-9E9D-D87571B2F3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e1fae8-c9da-4f2e-9a78-1df90a178af4"/>
    <ds:schemaRef ds:uri="fc4b360f-9c6e-4c32-a22a-07301f3966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B370F6-ACD7-4E81-87B2-91573B34A6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335239-DC7F-4F5E-9A0B-AC6C1EA0A31F}">
  <ds:schemaRefs>
    <ds:schemaRef ds:uri="http://schemas.openxmlformats.org/package/2006/metadata/core-properties"/>
    <ds:schemaRef ds:uri="b8e1fae8-c9da-4f2e-9a78-1df90a178af4"/>
    <ds:schemaRef ds:uri="http://www.w3.org/XML/1998/namespace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fc4b360f-9c6e-4c32-a22a-07301f39663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VZ - Personalní</Template>
  <TotalTime>18837</TotalTime>
  <Words>375</Words>
  <Application>Microsoft Office PowerPoint</Application>
  <PresentationFormat>Předvádění na obrazovce (4:3)</PresentationFormat>
  <Paragraphs>192</Paragraphs>
  <Slides>5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Arial Narrow</vt:lpstr>
      <vt:lpstr>Calibri</vt:lpstr>
      <vt:lpstr>VZ - Personalní</vt:lpstr>
      <vt:lpstr>Prezentace aplikace PowerPoint</vt:lpstr>
      <vt:lpstr>Počet zapsaných studentů po 2. kolech</vt:lpstr>
      <vt:lpstr>Statistika 2019/2020</vt:lpstr>
      <vt:lpstr>Kurz češtiny pro cizince</vt:lpstr>
      <vt:lpstr>  Závěr</vt:lpstr>
    </vt:vector>
  </TitlesOfParts>
  <Company>Univerzita Tomáše Bati ve Zlíně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Výjezdní zasedání UTB ve Zlíně 18. – 19. ledna 2011</dc:title>
  <dc:creator>Petr Ticháček</dc:creator>
  <cp:lastModifiedBy>Lubomír Beníček</cp:lastModifiedBy>
  <cp:revision>516</cp:revision>
  <cp:lastPrinted>2019-04-23T09:34:41Z</cp:lastPrinted>
  <dcterms:created xsi:type="dcterms:W3CDTF">2011-01-17T07:56:05Z</dcterms:created>
  <dcterms:modified xsi:type="dcterms:W3CDTF">2019-09-24T10:40:35Z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0x0101007EFD8CAAD38E3C46A2C1D1C152B486E6</vt:lpwstr>
  </property>
</Properties>
</file>