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415" r:id="rId5"/>
    <p:sldId id="427" r:id="rId6"/>
    <p:sldId id="411" r:id="rId7"/>
    <p:sldId id="412" r:id="rId8"/>
    <p:sldId id="414" r:id="rId9"/>
    <p:sldId id="416" r:id="rId10"/>
    <p:sldId id="421" r:id="rId11"/>
    <p:sldId id="422" r:id="rId12"/>
    <p:sldId id="426" r:id="rId13"/>
  </p:sldIdLst>
  <p:sldSz cx="9144000" cy="6858000" type="screen4x3"/>
  <p:notesSz cx="6662738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ápková Adriana" initials="KA" lastIdx="1" clrIdx="0">
    <p:extLst>
      <p:ext uri="{19B8F6BF-5375-455C-9EA6-DF929625EA0E}">
        <p15:presenceInfo xmlns:p15="http://schemas.microsoft.com/office/powerpoint/2012/main" userId="S-1-5-21-770070720-3945125243-2690725130-187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A0A"/>
    <a:srgbClr val="2D2D8A"/>
    <a:srgbClr val="FF8001"/>
    <a:srgbClr val="58A8EA"/>
    <a:srgbClr val="993300"/>
    <a:srgbClr val="FF6600"/>
    <a:srgbClr val="D0D0CE"/>
    <a:srgbClr val="7CCE7C"/>
    <a:srgbClr val="79B395"/>
    <a:srgbClr val="FFC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E3FDE45-AF77-4B5C-9715-49D594BDF05E}" styleName="Světlý styl 1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87870" autoAdjust="0"/>
  </p:normalViewPr>
  <p:slideViewPr>
    <p:cSldViewPr>
      <p:cViewPr varScale="1">
        <p:scale>
          <a:sx n="101" d="100"/>
          <a:sy n="101" d="100"/>
        </p:scale>
        <p:origin x="22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FLKŘ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2020/2021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List1!$B$2:$D$2</c:f>
              <c:numCache>
                <c:formatCode>General</c:formatCode>
                <c:ptCount val="3"/>
                <c:pt idx="0">
                  <c:v>30</c:v>
                </c:pt>
                <c:pt idx="1">
                  <c:v>21</c:v>
                </c:pt>
                <c:pt idx="2">
                  <c:v>24.88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09-4F9D-90B6-9866A89A6217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FAI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2020/2021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List1!$B$3:$D$3</c:f>
              <c:numCache>
                <c:formatCode>General</c:formatCode>
                <c:ptCount val="3"/>
                <c:pt idx="0">
                  <c:v>44</c:v>
                </c:pt>
                <c:pt idx="1">
                  <c:v>39.979999999999997</c:v>
                </c:pt>
                <c:pt idx="2">
                  <c:v>28.29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09-4F9D-90B6-9866A89A6217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FAME</c:v>
                </c:pt>
              </c:strCache>
            </c:strRef>
          </c:tx>
          <c:spPr>
            <a:ln w="28575" cap="rnd">
              <a:solidFill>
                <a:srgbClr val="58A8E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58A8EA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2020/2021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List1!$B$4:$D$4</c:f>
              <c:numCache>
                <c:formatCode>General</c:formatCode>
                <c:ptCount val="3"/>
                <c:pt idx="0">
                  <c:v>24</c:v>
                </c:pt>
                <c:pt idx="1">
                  <c:v>28.61</c:v>
                </c:pt>
                <c:pt idx="2">
                  <c:v>26.72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09-4F9D-90B6-9866A89A6217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FHS</c:v>
                </c:pt>
              </c:strCache>
            </c:strRef>
          </c:tx>
          <c:spPr>
            <a:ln w="28575" cap="rnd">
              <a:solidFill>
                <a:srgbClr val="9933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93300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2020/2021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List1!$B$5:$D$5</c:f>
              <c:numCache>
                <c:formatCode>General</c:formatCode>
                <c:ptCount val="3"/>
                <c:pt idx="0">
                  <c:v>31</c:v>
                </c:pt>
                <c:pt idx="1">
                  <c:v>29.14</c:v>
                </c:pt>
                <c:pt idx="2">
                  <c:v>26.35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09-4F9D-90B6-9866A89A6217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FT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2020/2021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List1!$B$6:$D$6</c:f>
              <c:numCache>
                <c:formatCode>General</c:formatCode>
                <c:ptCount val="3"/>
                <c:pt idx="0">
                  <c:v>28</c:v>
                </c:pt>
                <c:pt idx="1">
                  <c:v>36.020000000000003</c:v>
                </c:pt>
                <c:pt idx="2">
                  <c:v>23.25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09-4F9D-90B6-9866A89A6217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FMK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2020/2021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List1!$B$7:$D$7</c:f>
              <c:numCache>
                <c:formatCode>General</c:formatCode>
                <c:ptCount val="3"/>
                <c:pt idx="0">
                  <c:v>63</c:v>
                </c:pt>
                <c:pt idx="1">
                  <c:v>38.869999999999997</c:v>
                </c:pt>
                <c:pt idx="2">
                  <c:v>29.47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09-4F9D-90B6-9866A89A6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2818656"/>
        <c:axId val="1842824064"/>
      </c:lineChart>
      <c:catAx>
        <c:axId val="184281865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2824064"/>
        <c:crosses val="autoZero"/>
        <c:auto val="1"/>
        <c:lblAlgn val="ctr"/>
        <c:lblOffset val="100"/>
        <c:noMultiLvlLbl val="0"/>
      </c:catAx>
      <c:valAx>
        <c:axId val="1842824064"/>
        <c:scaling>
          <c:orientation val="minMax"/>
          <c:max val="65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2818656"/>
        <c:crosses val="max"/>
        <c:crossBetween val="between"/>
      </c:valAx>
      <c:spPr>
        <a:noFill/>
        <a:ln>
          <a:noFill/>
        </a:ln>
        <a:effectLst/>
      </c:spPr>
    </c:plotArea>
    <c:legend>
      <c:legendPos val="l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FLKŘ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2019/2020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List1!$B$2:$D$2</c:f>
              <c:numCache>
                <c:formatCode>General</c:formatCode>
                <c:ptCount val="3"/>
                <c:pt idx="0">
                  <c:v>347</c:v>
                </c:pt>
                <c:pt idx="1">
                  <c:v>185</c:v>
                </c:pt>
                <c:pt idx="2">
                  <c:v>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09-4F9D-90B6-9866A89A6217}"/>
            </c:ext>
          </c:extLst>
        </c:ser>
        <c:ser>
          <c:idx val="1"/>
          <c:order val="1"/>
          <c:tx>
            <c:strRef>
              <c:f>List1!$A$3</c:f>
              <c:strCache>
                <c:ptCount val="1"/>
                <c:pt idx="0">
                  <c:v>FAI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2019/2020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List1!$B$3:$D$3</c:f>
              <c:numCache>
                <c:formatCode>General</c:formatCode>
                <c:ptCount val="3"/>
                <c:pt idx="0">
                  <c:v>804</c:v>
                </c:pt>
                <c:pt idx="1">
                  <c:v>897</c:v>
                </c:pt>
                <c:pt idx="2">
                  <c:v>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09-4F9D-90B6-9866A89A6217}"/>
            </c:ext>
          </c:extLst>
        </c:ser>
        <c:ser>
          <c:idx val="2"/>
          <c:order val="2"/>
          <c:tx>
            <c:strRef>
              <c:f>List1!$A$4</c:f>
              <c:strCache>
                <c:ptCount val="1"/>
                <c:pt idx="0">
                  <c:v>FAME</c:v>
                </c:pt>
              </c:strCache>
            </c:strRef>
          </c:tx>
          <c:spPr>
            <a:ln w="28575" cap="rnd">
              <a:solidFill>
                <a:srgbClr val="58A8E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58A8EA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2019/2020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List1!$B$4:$D$4</c:f>
              <c:numCache>
                <c:formatCode>General</c:formatCode>
                <c:ptCount val="3"/>
                <c:pt idx="0">
                  <c:v>451</c:v>
                </c:pt>
                <c:pt idx="1">
                  <c:v>462</c:v>
                </c:pt>
                <c:pt idx="2">
                  <c:v>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09-4F9D-90B6-9866A89A6217}"/>
            </c:ext>
          </c:extLst>
        </c:ser>
        <c:ser>
          <c:idx val="3"/>
          <c:order val="3"/>
          <c:tx>
            <c:strRef>
              <c:f>List1!$A$5</c:f>
              <c:strCache>
                <c:ptCount val="1"/>
                <c:pt idx="0">
                  <c:v>FHS</c:v>
                </c:pt>
              </c:strCache>
            </c:strRef>
          </c:tx>
          <c:spPr>
            <a:ln w="28575" cap="rnd">
              <a:solidFill>
                <a:srgbClr val="9933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93300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2019/2020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List1!$B$5:$D$5</c:f>
              <c:numCache>
                <c:formatCode>General</c:formatCode>
                <c:ptCount val="3"/>
                <c:pt idx="0">
                  <c:v>505</c:v>
                </c:pt>
                <c:pt idx="1">
                  <c:v>412</c:v>
                </c:pt>
                <c:pt idx="2">
                  <c:v>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09-4F9D-90B6-9866A89A6217}"/>
            </c:ext>
          </c:extLst>
        </c:ser>
        <c:ser>
          <c:idx val="4"/>
          <c:order val="4"/>
          <c:tx>
            <c:strRef>
              <c:f>List1!$A$6</c:f>
              <c:strCache>
                <c:ptCount val="1"/>
                <c:pt idx="0">
                  <c:v>FT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2019/2020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List1!$B$6:$D$6</c:f>
              <c:numCache>
                <c:formatCode>General</c:formatCode>
                <c:ptCount val="3"/>
                <c:pt idx="0">
                  <c:v>595</c:v>
                </c:pt>
                <c:pt idx="1">
                  <c:v>1020</c:v>
                </c:pt>
                <c:pt idx="2">
                  <c:v>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09-4F9D-90B6-9866A89A6217}"/>
            </c:ext>
          </c:extLst>
        </c:ser>
        <c:ser>
          <c:idx val="5"/>
          <c:order val="5"/>
          <c:tx>
            <c:strRef>
              <c:f>List1!$A$7</c:f>
              <c:strCache>
                <c:ptCount val="1"/>
                <c:pt idx="0">
                  <c:v>FMK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List1!$B$1:$D$1</c:f>
              <c:strCache>
                <c:ptCount val="3"/>
                <c:pt idx="0">
                  <c:v>ZS 2019/2020</c:v>
                </c:pt>
                <c:pt idx="1">
                  <c:v>ZS 2019/20202</c:v>
                </c:pt>
                <c:pt idx="2">
                  <c:v>ZS 2018/2019</c:v>
                </c:pt>
              </c:strCache>
            </c:strRef>
          </c:cat>
          <c:val>
            <c:numRef>
              <c:f>List1!$B$7:$D$7</c:f>
              <c:numCache>
                <c:formatCode>General</c:formatCode>
                <c:ptCount val="3"/>
                <c:pt idx="0">
                  <c:v>1961</c:v>
                </c:pt>
                <c:pt idx="1">
                  <c:v>833</c:v>
                </c:pt>
                <c:pt idx="2">
                  <c:v>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09-4F9D-90B6-9866A89A6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2818656"/>
        <c:axId val="1842824064"/>
      </c:lineChart>
      <c:catAx>
        <c:axId val="184281865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2824064"/>
        <c:crosses val="autoZero"/>
        <c:auto val="1"/>
        <c:lblAlgn val="ctr"/>
        <c:lblOffset val="100"/>
        <c:noMultiLvlLbl val="0"/>
      </c:catAx>
      <c:valAx>
        <c:axId val="1842824064"/>
        <c:scaling>
          <c:orientation val="minMax"/>
          <c:max val="2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42818656"/>
        <c:crosses val="max"/>
        <c:crossBetween val="between"/>
      </c:valAx>
      <c:spPr>
        <a:noFill/>
        <a:ln>
          <a:noFill/>
        </a:ln>
        <a:effectLst/>
      </c:spPr>
    </c:plotArea>
    <c:legend>
      <c:legendPos val="l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1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1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28167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428167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C5BAE0F-7636-4A3F-ACB8-A732AD7B1B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027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1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1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9313" y="742950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80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9428167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7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82279A-8A31-4208-ABE0-0842D455326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8556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1063+1799+1098+1904+1364+1316= 8544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0227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5997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Fame</a:t>
            </a:r>
            <a:r>
              <a:rPr lang="cs-CZ" dirty="0" smtClean="0"/>
              <a:t> 31.10.19 – 1989 studentů</a:t>
            </a:r>
          </a:p>
          <a:p>
            <a:r>
              <a:rPr lang="cs-CZ" dirty="0" smtClean="0"/>
              <a:t>1827 k 12.1.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1051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pic>
        <p:nvPicPr>
          <p:cNvPr id="8" name="Picture 13" descr="utb_logo_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2800" b="1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245225"/>
            <a:ext cx="9144000" cy="476250"/>
          </a:xfrm>
        </p:spPr>
        <p:txBody>
          <a:bodyPr/>
          <a:lstStyle>
            <a:lvl1pPr algn="ctr">
              <a:defRPr sz="1800"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836613"/>
            <a:ext cx="8713787" cy="5545137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6588125" cy="620713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028" name="Rectangle 10"/>
          <p:cNvSpPr>
            <a:spLocks noChangeArrowheads="1"/>
          </p:cNvSpPr>
          <p:nvPr/>
        </p:nvSpPr>
        <p:spPr bwMode="auto">
          <a:xfrm>
            <a:off x="0" y="620713"/>
            <a:ext cx="9144000" cy="71437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pic>
        <p:nvPicPr>
          <p:cNvPr id="1029" name="Picture 11" descr="utb_logo_cz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588125" y="0"/>
            <a:ext cx="2555875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588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836613"/>
            <a:ext cx="8713787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</p:txBody>
      </p:sp>
      <p:pic>
        <p:nvPicPr>
          <p:cNvPr id="1032" name="Picture 12" descr="UTB-knizka_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53415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</p:sldLayoutIdLst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+mj-lt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vufind.katalog.k.utb.cz/Content/list-of-databas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Hodnocení kvality výuky </a:t>
            </a:r>
            <a:br>
              <a:rPr lang="cs-CZ" dirty="0" smtClean="0"/>
            </a:br>
            <a:r>
              <a:rPr lang="cs-CZ" dirty="0" smtClean="0"/>
              <a:t>ZS 2020/2021</a:t>
            </a:r>
            <a:endParaRPr lang="cs-CZ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Lubomír Beníček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48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 do hodnocení kvality výuky ZS </a:t>
            </a:r>
            <a:r>
              <a:rPr lang="cs-CZ" dirty="0" smtClean="0"/>
              <a:t>2020/2021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1800" dirty="0" smtClean="0"/>
              <a:t>Byl/a </a:t>
            </a:r>
            <a:r>
              <a:rPr lang="cs-CZ" sz="1800" dirty="0"/>
              <a:t>vyučující na výuku připraven/a?</a:t>
            </a:r>
          </a:p>
          <a:p>
            <a:pPr lvl="0"/>
            <a:r>
              <a:rPr lang="cs-CZ" sz="1800" dirty="0"/>
              <a:t>Vysvětloval/a vyučující učivo jasně a srozumitelně?</a:t>
            </a:r>
          </a:p>
          <a:p>
            <a:pPr lvl="0"/>
            <a:r>
              <a:rPr lang="cs-CZ" sz="1800" dirty="0"/>
              <a:t>Byly vyučujícím zpřístupněny materiály nutné pro samostudium?</a:t>
            </a:r>
          </a:p>
          <a:p>
            <a:pPr lvl="0"/>
            <a:r>
              <a:rPr lang="cs-CZ" sz="1800" dirty="0"/>
              <a:t>Byly studijní materiály a pomůcky nabízené prostřednictvím distanční/online výuky kvalitní? </a:t>
            </a:r>
          </a:p>
          <a:p>
            <a:pPr lvl="0"/>
            <a:r>
              <a:rPr lang="cs-CZ" sz="1800" dirty="0"/>
              <a:t>Působil/a vyučující jako odborník na vyučovanou problematiku?</a:t>
            </a:r>
          </a:p>
          <a:p>
            <a:pPr lvl="0"/>
            <a:r>
              <a:rPr lang="cs-CZ" sz="1800" dirty="0"/>
              <a:t>Vyvolával/a vyučující u studentů zájem o učivo a o samotný předmět?</a:t>
            </a:r>
          </a:p>
          <a:p>
            <a:pPr lvl="0"/>
            <a:r>
              <a:rPr lang="cs-CZ" sz="1800" dirty="0"/>
              <a:t>Umožňoval/a vyučující studentům vyjadřovat jejich názory a diskutovat?</a:t>
            </a:r>
          </a:p>
          <a:p>
            <a:pPr lvl="0"/>
            <a:r>
              <a:rPr lang="cs-CZ" sz="1800" dirty="0"/>
              <a:t>Doporučil/a (poskytl/a) vyučující studentům vhodné studijní materiály?</a:t>
            </a:r>
          </a:p>
          <a:p>
            <a:pPr lvl="0"/>
            <a:r>
              <a:rPr lang="cs-CZ" sz="1800" dirty="0"/>
              <a:t>Měl předmět jasnou a ucelenou koncepci?</a:t>
            </a:r>
          </a:p>
          <a:p>
            <a:pPr lvl="0"/>
            <a:r>
              <a:rPr lang="cs-CZ" sz="1800" dirty="0"/>
              <a:t>Byly jasně definovány požadavky pro úspěšné zakončení předmětu?</a:t>
            </a:r>
          </a:p>
          <a:p>
            <a:pPr lvl="0"/>
            <a:r>
              <a:rPr lang="cs-CZ" sz="1800" dirty="0"/>
              <a:t>Obohatil Vás předmět o nové znalosti, dovednosti, postoje?</a:t>
            </a:r>
          </a:p>
          <a:p>
            <a:pPr lvl="0"/>
            <a:r>
              <a:rPr lang="cs-CZ" sz="1800" dirty="0"/>
              <a:t>Obsah zkoušené látky odpovídá kartě předmětu a studijním materiálům a literatuře?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79388" y="4941168"/>
            <a:ext cx="87540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  <a:t>rozsah hodnocení 1-5 odpovídá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odpovědím: </a:t>
            </a: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  <a:t>1-naprosto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nesouhlasím, 2-spíše nesouhlasím, 3-ani nesouhlasím ani souhlasím, </a:t>
            </a: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  <a:t>4-spíše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souhlasím, 5-naprosto </a:t>
            </a: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</a:rPr>
              <a:t>souhlasím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50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Hodnocení kvality výuky ZS 2020/2021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712497"/>
              </p:ext>
            </p:extLst>
          </p:nvPr>
        </p:nvGraphicFramePr>
        <p:xfrm>
          <a:off x="179512" y="1196752"/>
          <a:ext cx="8784976" cy="3418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57674">
                  <a:extLst>
                    <a:ext uri="{9D8B030D-6E8A-4147-A177-3AD203B41FA5}">
                      <a16:colId xmlns:a16="http://schemas.microsoft.com/office/drawing/2014/main" val="3043618642"/>
                    </a:ext>
                  </a:extLst>
                </a:gridCol>
                <a:gridCol w="856955">
                  <a:extLst>
                    <a:ext uri="{9D8B030D-6E8A-4147-A177-3AD203B41FA5}">
                      <a16:colId xmlns:a16="http://schemas.microsoft.com/office/drawing/2014/main" val="1808233139"/>
                    </a:ext>
                  </a:extLst>
                </a:gridCol>
                <a:gridCol w="1093683">
                  <a:extLst>
                    <a:ext uri="{9D8B030D-6E8A-4147-A177-3AD203B41FA5}">
                      <a16:colId xmlns:a16="http://schemas.microsoft.com/office/drawing/2014/main" val="373335026"/>
                    </a:ext>
                  </a:extLst>
                </a:gridCol>
                <a:gridCol w="1977074">
                  <a:extLst>
                    <a:ext uri="{9D8B030D-6E8A-4147-A177-3AD203B41FA5}">
                      <a16:colId xmlns:a16="http://schemas.microsoft.com/office/drawing/2014/main" val="3821327194"/>
                    </a:ext>
                  </a:extLst>
                </a:gridCol>
                <a:gridCol w="1071194">
                  <a:extLst>
                    <a:ext uri="{9D8B030D-6E8A-4147-A177-3AD203B41FA5}">
                      <a16:colId xmlns:a16="http://schemas.microsoft.com/office/drawing/2014/main" val="3376354793"/>
                    </a:ext>
                  </a:extLst>
                </a:gridCol>
                <a:gridCol w="1571085">
                  <a:extLst>
                    <a:ext uri="{9D8B030D-6E8A-4147-A177-3AD203B41FA5}">
                      <a16:colId xmlns:a16="http://schemas.microsoft.com/office/drawing/2014/main" val="4229909561"/>
                    </a:ext>
                  </a:extLst>
                </a:gridCol>
                <a:gridCol w="1357311">
                  <a:extLst>
                    <a:ext uri="{9D8B030D-6E8A-4147-A177-3AD203B41FA5}">
                      <a16:colId xmlns:a16="http://schemas.microsoft.com/office/drawing/2014/main" val="3992598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Fakulta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%</a:t>
                      </a:r>
                      <a:r>
                        <a:rPr lang="cs-CZ" sz="1600" baseline="0" dirty="0" smtClean="0"/>
                        <a:t> účast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Počet hodnotitelů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Počet připomínek</a:t>
                      </a:r>
                      <a:br>
                        <a:rPr lang="cs-CZ" sz="1600" dirty="0" smtClean="0"/>
                      </a:br>
                      <a:r>
                        <a:rPr lang="cs-CZ" sz="1600" dirty="0" err="1" smtClean="0"/>
                        <a:t>anonymní+podepsané</a:t>
                      </a:r>
                      <a:r>
                        <a:rPr lang="cs-CZ" sz="1600" dirty="0" smtClean="0"/>
                        <a:t> 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Průměrné hodnocení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Průměrný počet připomínek na studenta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Připomínky k semestru + technické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49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FLKŘ</a:t>
                      </a:r>
                      <a:endParaRPr lang="cs-CZ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327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287+60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4,47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44+19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23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FAI</a:t>
                      </a:r>
                      <a:endParaRPr lang="cs-CZ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702+102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4,41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107+76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853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FAME</a:t>
                      </a:r>
                      <a:endParaRPr lang="cs-CZ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379+73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4,51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41+14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26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FHS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550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402+103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0,9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48+22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985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FT</a:t>
                      </a:r>
                      <a:endParaRPr lang="cs-CZ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379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529+66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4,48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1,6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59+34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965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smtClean="0"/>
                        <a:t>FMK</a:t>
                      </a:r>
                      <a:endParaRPr lang="cs-CZ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668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1708+253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4,46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2,9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213+154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953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b="0" dirty="0" smtClean="0">
                          <a:solidFill>
                            <a:schemeClr val="tx1"/>
                          </a:solidFill>
                        </a:rPr>
                        <a:t>UTB</a:t>
                      </a:r>
                      <a:endParaRPr lang="cs-CZ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34,5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2948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4007+657=4664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4,47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1,6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27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Zhodnocení % účasti v hodnocení v časové řadě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0395183"/>
              </p:ext>
            </p:extLst>
          </p:nvPr>
        </p:nvGraphicFramePr>
        <p:xfrm>
          <a:off x="179388" y="836613"/>
          <a:ext cx="8713788" cy="2865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36228">
                  <a:extLst>
                    <a:ext uri="{9D8B030D-6E8A-4147-A177-3AD203B41FA5}">
                      <a16:colId xmlns:a16="http://schemas.microsoft.com/office/drawing/2014/main" val="3043618642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1808233139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3821327194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2765392253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3376354793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4229909561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4249196367"/>
                    </a:ext>
                  </a:extLst>
                </a:gridCol>
                <a:gridCol w="1111080">
                  <a:extLst>
                    <a:ext uri="{9D8B030D-6E8A-4147-A177-3AD203B41FA5}">
                      <a16:colId xmlns:a16="http://schemas.microsoft.com/office/drawing/2014/main" val="130162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Fakulta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2017/2018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LS</a:t>
                      </a:r>
                      <a:r>
                        <a:rPr lang="cs-CZ" baseline="0" dirty="0" smtClean="0"/>
                        <a:t> 2017/2018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2018/2019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LS</a:t>
                      </a:r>
                      <a:r>
                        <a:rPr lang="cs-CZ" baseline="0" dirty="0" smtClean="0"/>
                        <a:t> 2018/2019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2019/2020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LS</a:t>
                      </a:r>
                      <a:r>
                        <a:rPr lang="cs-CZ" baseline="0" dirty="0" smtClean="0"/>
                        <a:t> 2019/2020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2020/2021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49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FLKŘ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23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853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FAME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26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985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965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FMK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9530003"/>
                  </a:ext>
                </a:extLst>
              </a:tr>
            </a:tbl>
          </a:graphicData>
        </a:graphic>
      </p:graphicFrame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480625227"/>
              </p:ext>
            </p:extLst>
          </p:nvPr>
        </p:nvGraphicFramePr>
        <p:xfrm>
          <a:off x="179388" y="3701733"/>
          <a:ext cx="8713788" cy="2751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474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Vývoj počtu připomínek v ZS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4692327"/>
              </p:ext>
            </p:extLst>
          </p:nvPr>
        </p:nvGraphicFramePr>
        <p:xfrm>
          <a:off x="2051658" y="837412"/>
          <a:ext cx="4968552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304361864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0823313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76539225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4229909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Fakulta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2018/2019</a:t>
                      </a:r>
                      <a:endParaRPr lang="cs-CZ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2019/2020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ZS</a:t>
                      </a:r>
                      <a:r>
                        <a:rPr lang="cs-CZ" baseline="0" dirty="0" smtClean="0"/>
                        <a:t> 2020/2021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49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FLKŘ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149+13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147+38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287+60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23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406+51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780+117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702+102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853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FAME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230+34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407+55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379+73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426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415+91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378+34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402+103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985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381+45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908+112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529+66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965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FMK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638+40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758+75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1708+253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9530003"/>
                  </a:ext>
                </a:extLst>
              </a:tr>
            </a:tbl>
          </a:graphicData>
        </a:graphic>
      </p:graphicFrame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1338744758"/>
              </p:ext>
            </p:extLst>
          </p:nvPr>
        </p:nvGraphicFramePr>
        <p:xfrm>
          <a:off x="251520" y="3433293"/>
          <a:ext cx="8640960" cy="302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474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Hodnocení kvality výuky ZS 2019/2020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b="1" dirty="0" smtClean="0"/>
              <a:t>% účast v hodnocení dle typů a forem studia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466415"/>
              </p:ext>
            </p:extLst>
          </p:nvPr>
        </p:nvGraphicFramePr>
        <p:xfrm>
          <a:off x="395536" y="1397000"/>
          <a:ext cx="8280920" cy="433127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19488">
                  <a:extLst>
                    <a:ext uri="{9D8B030D-6E8A-4147-A177-3AD203B41FA5}">
                      <a16:colId xmlns:a16="http://schemas.microsoft.com/office/drawing/2014/main" val="704869662"/>
                    </a:ext>
                  </a:extLst>
                </a:gridCol>
                <a:gridCol w="1000991">
                  <a:extLst>
                    <a:ext uri="{9D8B030D-6E8A-4147-A177-3AD203B41FA5}">
                      <a16:colId xmlns:a16="http://schemas.microsoft.com/office/drawing/2014/main" val="1610917761"/>
                    </a:ext>
                  </a:extLst>
                </a:gridCol>
                <a:gridCol w="900495">
                  <a:extLst>
                    <a:ext uri="{9D8B030D-6E8A-4147-A177-3AD203B41FA5}">
                      <a16:colId xmlns:a16="http://schemas.microsoft.com/office/drawing/2014/main" val="623306798"/>
                    </a:ext>
                  </a:extLst>
                </a:gridCol>
                <a:gridCol w="963799">
                  <a:extLst>
                    <a:ext uri="{9D8B030D-6E8A-4147-A177-3AD203B41FA5}">
                      <a16:colId xmlns:a16="http://schemas.microsoft.com/office/drawing/2014/main" val="245289708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135689360"/>
                    </a:ext>
                  </a:extLst>
                </a:gridCol>
                <a:gridCol w="1204749">
                  <a:extLst>
                    <a:ext uri="{9D8B030D-6E8A-4147-A177-3AD203B41FA5}">
                      <a16:colId xmlns:a16="http://schemas.microsoft.com/office/drawing/2014/main" val="446366556"/>
                    </a:ext>
                  </a:extLst>
                </a:gridCol>
                <a:gridCol w="883483">
                  <a:extLst>
                    <a:ext uri="{9D8B030D-6E8A-4147-A177-3AD203B41FA5}">
                      <a16:colId xmlns:a16="http://schemas.microsoft.com/office/drawing/2014/main" val="2498778174"/>
                    </a:ext>
                  </a:extLst>
                </a:gridCol>
                <a:gridCol w="963799">
                  <a:extLst>
                    <a:ext uri="{9D8B030D-6E8A-4147-A177-3AD203B41FA5}">
                      <a16:colId xmlns:a16="http://schemas.microsoft.com/office/drawing/2014/main" val="3365092839"/>
                    </a:ext>
                  </a:extLst>
                </a:gridCol>
              </a:tblGrid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Fakulta</a:t>
                      </a:r>
                      <a:endParaRPr lang="cs-CZ" sz="2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Bc.</a:t>
                      </a:r>
                      <a:endParaRPr lang="cs-CZ" sz="2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Bc.</a:t>
                      </a:r>
                      <a:br>
                        <a:rPr lang="cs-CZ" sz="2000" dirty="0" smtClean="0"/>
                      </a:br>
                      <a:r>
                        <a:rPr lang="cs-CZ" sz="2000" dirty="0" err="1" smtClean="0"/>
                        <a:t>prez</a:t>
                      </a:r>
                      <a:r>
                        <a:rPr lang="cs-CZ" sz="2000" dirty="0" smtClean="0"/>
                        <a:t>. / komb.</a:t>
                      </a:r>
                      <a:endParaRPr lang="cs-CZ" sz="20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Mgr.</a:t>
                      </a:r>
                      <a:endParaRPr lang="cs-CZ" sz="2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Nav.</a:t>
                      </a:r>
                      <a:endParaRPr lang="cs-CZ" sz="24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2000" dirty="0" smtClean="0"/>
                        <a:t>Nav.</a:t>
                      </a:r>
                      <a:br>
                        <a:rPr lang="cs-CZ" sz="2000" dirty="0" smtClean="0"/>
                      </a:br>
                      <a:r>
                        <a:rPr lang="cs-CZ" sz="2000" dirty="0" err="1" smtClean="0"/>
                        <a:t>prez</a:t>
                      </a:r>
                      <a:r>
                        <a:rPr lang="cs-CZ" sz="2000" dirty="0" smtClean="0"/>
                        <a:t>. / komb.</a:t>
                      </a:r>
                      <a:endParaRPr lang="cs-CZ" sz="20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876668"/>
                  </a:ext>
                </a:extLst>
              </a:tr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 smtClean="0"/>
                        <a:t>FLKŘ</a:t>
                      </a:r>
                      <a:endParaRPr lang="cs-CZ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37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4807568"/>
                  </a:ext>
                </a:extLst>
              </a:tr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 smtClean="0"/>
                        <a:t>FAI</a:t>
                      </a:r>
                      <a:endParaRPr lang="cs-CZ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46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29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8477922"/>
                  </a:ext>
                </a:extLst>
              </a:tr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 smtClean="0"/>
                        <a:t>FAME</a:t>
                      </a:r>
                      <a:endParaRPr lang="cs-CZ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19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3018850"/>
                  </a:ext>
                </a:extLst>
              </a:tr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 smtClean="0"/>
                        <a:t>FHS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29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32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31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882357"/>
                  </a:ext>
                </a:extLst>
              </a:tr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 smtClean="0"/>
                        <a:t>FT</a:t>
                      </a:r>
                      <a:endParaRPr lang="cs-CZ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236000"/>
                  </a:ext>
                </a:extLst>
              </a:tr>
              <a:tr h="605039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 smtClean="0"/>
                        <a:t>FMK</a:t>
                      </a:r>
                      <a:endParaRPr lang="cs-CZ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67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47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738906"/>
                  </a:ext>
                </a:extLst>
              </a:tr>
            </a:tbl>
          </a:graphicData>
        </a:graphic>
      </p:graphicFrame>
      <p:sp>
        <p:nvSpPr>
          <p:cNvPr id="4" name="Šipka nahoru 3"/>
          <p:cNvSpPr/>
          <p:nvPr/>
        </p:nvSpPr>
        <p:spPr>
          <a:xfrm>
            <a:off x="8784939" y="2204864"/>
            <a:ext cx="215329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Šipka dolů 5"/>
          <p:cNvSpPr/>
          <p:nvPr/>
        </p:nvSpPr>
        <p:spPr>
          <a:xfrm>
            <a:off x="8784939" y="3356992"/>
            <a:ext cx="215329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ů 6"/>
          <p:cNvSpPr/>
          <p:nvPr/>
        </p:nvSpPr>
        <p:spPr>
          <a:xfrm>
            <a:off x="8784939" y="4581128"/>
            <a:ext cx="215329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nahoru 7"/>
          <p:cNvSpPr/>
          <p:nvPr/>
        </p:nvSpPr>
        <p:spPr>
          <a:xfrm>
            <a:off x="8784938" y="5229200"/>
            <a:ext cx="215329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Hodnocení kvality výuky ZS 2019/2020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b="1" dirty="0" smtClean="0"/>
              <a:t>% účast v hodnocení dle ročníků a formy studia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79126"/>
              </p:ext>
            </p:extLst>
          </p:nvPr>
        </p:nvGraphicFramePr>
        <p:xfrm>
          <a:off x="179383" y="1340768"/>
          <a:ext cx="8785105" cy="45177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64225">
                  <a:extLst>
                    <a:ext uri="{9D8B030D-6E8A-4147-A177-3AD203B41FA5}">
                      <a16:colId xmlns:a16="http://schemas.microsoft.com/office/drawing/2014/main" val="70486966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6119470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109177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3568936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4636655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49877817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6509283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57866769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08664159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04021921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042814969"/>
                    </a:ext>
                  </a:extLst>
                </a:gridCol>
              </a:tblGrid>
              <a:tr h="606230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Fakulta</a:t>
                      </a:r>
                      <a:endParaRPr lang="cs-CZ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cs-CZ" sz="1800" baseline="0" dirty="0" smtClean="0"/>
                        <a:t>1. ročník Bc.</a:t>
                      </a:r>
                      <a:endParaRPr lang="cs-CZ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2. ročník</a:t>
                      </a:r>
                      <a:r>
                        <a:rPr lang="cs-CZ" sz="1800" baseline="0" dirty="0" smtClean="0"/>
                        <a:t> Bc.</a:t>
                      </a:r>
                      <a:endParaRPr lang="cs-CZ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3. ročník</a:t>
                      </a:r>
                      <a:r>
                        <a:rPr lang="cs-CZ" sz="1800" baseline="0" dirty="0" smtClean="0"/>
                        <a:t> Bc.</a:t>
                      </a:r>
                      <a:endParaRPr lang="cs-CZ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800" dirty="0" smtClean="0"/>
                        <a:t>1. ročník N.</a:t>
                      </a:r>
                      <a:endParaRPr lang="cs-CZ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 smtClean="0"/>
                        <a:t>2. ročník N.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876668"/>
                  </a:ext>
                </a:extLst>
              </a:tr>
              <a:tr h="606230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forma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D2D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K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K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K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K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K</a:t>
                      </a:r>
                      <a:endParaRPr lang="cs-CZ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067488"/>
                  </a:ext>
                </a:extLst>
              </a:tr>
              <a:tr h="606230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FLKŘ</a:t>
                      </a:r>
                      <a:endParaRPr lang="cs-C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4807568"/>
                  </a:ext>
                </a:extLst>
              </a:tr>
              <a:tr h="523212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FAI</a:t>
                      </a:r>
                      <a:endParaRPr lang="cs-C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72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8477922"/>
                  </a:ext>
                </a:extLst>
              </a:tr>
              <a:tr h="606230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FAME</a:t>
                      </a:r>
                      <a:endParaRPr lang="cs-C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3018850"/>
                  </a:ext>
                </a:extLst>
              </a:tr>
              <a:tr h="523212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FHS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41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882357"/>
                  </a:ext>
                </a:extLst>
              </a:tr>
              <a:tr h="523212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FT</a:t>
                      </a:r>
                      <a:endParaRPr lang="cs-C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32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38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236000"/>
                  </a:ext>
                </a:extLst>
              </a:tr>
              <a:tr h="523212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 smtClean="0"/>
                        <a:t>FMK</a:t>
                      </a:r>
                      <a:endParaRPr lang="cs-CZ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75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63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61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64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56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49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47</a:t>
                      </a:r>
                      <a:endParaRPr lang="cs-CZ" sz="20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54738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50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Zhodnocení účasti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388" y="908720"/>
            <a:ext cx="8713787" cy="5473030"/>
          </a:xfrm>
        </p:spPr>
        <p:txBody>
          <a:bodyPr/>
          <a:lstStyle/>
          <a:p>
            <a:r>
              <a:rPr lang="cs-CZ" dirty="0" smtClean="0"/>
              <a:t>Motivovat studenty k hodnocení jako FMK a FAI – </a:t>
            </a:r>
            <a:r>
              <a:rPr lang="cs-CZ" dirty="0" err="1" smtClean="0"/>
              <a:t>předzápisy</a:t>
            </a:r>
            <a:r>
              <a:rPr lang="cs-CZ" dirty="0" smtClean="0"/>
              <a:t>, ceny atd.</a:t>
            </a:r>
          </a:p>
          <a:p>
            <a:r>
              <a:rPr lang="cs-CZ" dirty="0" smtClean="0"/>
              <a:t>Potkat se se studenty a seznámit je s výsledky hodnocení</a:t>
            </a:r>
          </a:p>
          <a:p>
            <a:r>
              <a:rPr lang="cs-CZ" dirty="0" smtClean="0"/>
              <a:t>Výrazně zvýšit informovanost studentů ze strany vyučujících o způsobu výuky, změnách a zkoušení. </a:t>
            </a:r>
          </a:p>
          <a:p>
            <a:endParaRPr lang="cs-CZ" dirty="0" smtClean="0"/>
          </a:p>
          <a:p>
            <a:pPr lvl="2"/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69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000" dirty="0" err="1"/>
              <a:t>Turnitin</a:t>
            </a:r>
            <a:r>
              <a:rPr lang="cs-CZ" sz="2000" dirty="0"/>
              <a:t> Feedback Studio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Turnitin</a:t>
            </a:r>
            <a:r>
              <a:rPr lang="cs-CZ" dirty="0" smtClean="0"/>
              <a:t> </a:t>
            </a:r>
            <a:r>
              <a:rPr lang="cs-CZ" dirty="0"/>
              <a:t>je nástroj pro detekci i prevenci plagiátorství a zvýšení kvality akademických prací.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Hlavním </a:t>
            </a:r>
            <a:r>
              <a:rPr lang="cs-CZ" dirty="0"/>
              <a:t>cílem systému je zvýšení kvality prací a detekce i prevence plagiátorství.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Školitel </a:t>
            </a:r>
            <a:r>
              <a:rPr lang="cs-CZ" dirty="0"/>
              <a:t>poskytuje studentům zpětnou vazbu vkládáním komentářů či poznámek přímo do textu práce.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Pro </a:t>
            </a:r>
            <a:r>
              <a:rPr lang="cs-CZ" dirty="0"/>
              <a:t>hodnocení prací lze také využít hodnotící formuláře či rubriky.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Seznam </a:t>
            </a:r>
            <a:r>
              <a:rPr lang="cs-CZ" dirty="0"/>
              <a:t>licencovaných databází dostupných na </a:t>
            </a:r>
            <a:r>
              <a:rPr lang="cs-CZ" dirty="0" smtClean="0"/>
              <a:t>UTB:</a:t>
            </a:r>
          </a:p>
          <a:p>
            <a:pPr marL="0" indent="0">
              <a:buNone/>
            </a:pPr>
            <a:r>
              <a:rPr lang="cs-CZ" dirty="0" err="1" smtClean="0"/>
              <a:t>Turnitin</a:t>
            </a:r>
            <a:r>
              <a:rPr lang="cs-CZ" dirty="0" smtClean="0"/>
              <a:t> </a:t>
            </a:r>
            <a:r>
              <a:rPr lang="cs-CZ" dirty="0"/>
              <a:t>Feedback Studio: </a:t>
            </a:r>
            <a:r>
              <a:rPr lang="cs-CZ" u="sng" dirty="0">
                <a:hlinkClick r:id="rId2"/>
              </a:rPr>
              <a:t>https://vufind.katalog.k.utb.cz/</a:t>
            </a:r>
            <a:r>
              <a:rPr lang="cs-CZ" u="sng" dirty="0" err="1">
                <a:hlinkClick r:id="rId2"/>
              </a:rPr>
              <a:t>Content</a:t>
            </a:r>
            <a:r>
              <a:rPr lang="cs-CZ" u="sng" dirty="0">
                <a:hlinkClick r:id="rId2"/>
              </a:rPr>
              <a:t>/</a:t>
            </a:r>
            <a:r>
              <a:rPr lang="cs-CZ" u="sng" dirty="0" err="1">
                <a:hlinkClick r:id="rId2"/>
              </a:rPr>
              <a:t>list-of-databases#T</a:t>
            </a:r>
            <a:r>
              <a:rPr lang="cs-CZ" dirty="0"/>
              <a:t>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K</a:t>
            </a:r>
            <a:r>
              <a:rPr lang="cs-CZ" dirty="0"/>
              <a:t> dispozici je v tuto chvíli 1000 licencí, přednostně pro studenty DSP.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54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Z - Personalní">
  <a:themeElements>
    <a:clrScheme name="VZ - Personaln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Z - Personalní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Z - Personaln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FD8CAAD38E3C46A2C1D1C152B486E6" ma:contentTypeVersion="13" ma:contentTypeDescription="Vytvoří nový dokument" ma:contentTypeScope="" ma:versionID="55c15fa6efdae6bfe4d70c2a8c93d53a">
  <xsd:schema xmlns:xsd="http://www.w3.org/2001/XMLSchema" xmlns:xs="http://www.w3.org/2001/XMLSchema" xmlns:p="http://schemas.microsoft.com/office/2006/metadata/properties" xmlns:ns3="b8e1fae8-c9da-4f2e-9a78-1df90a178af4" xmlns:ns4="fc4b360f-9c6e-4c32-a22a-07301f39663c" targetNamespace="http://schemas.microsoft.com/office/2006/metadata/properties" ma:root="true" ma:fieldsID="27713fb3ca553085f77d886b6af86e57" ns3:_="" ns4:_="">
    <xsd:import namespace="b8e1fae8-c9da-4f2e-9a78-1df90a178af4"/>
    <xsd:import namespace="fc4b360f-9c6e-4c32-a22a-07301f3966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e1fae8-c9da-4f2e-9a78-1df90a178a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4b360f-9c6e-4c32-a22a-07301f39663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335239-DC7F-4F5E-9A0B-AC6C1EA0A31F}">
  <ds:schemaRefs>
    <ds:schemaRef ds:uri="b8e1fae8-c9da-4f2e-9a78-1df90a178af4"/>
    <ds:schemaRef ds:uri="http://purl.org/dc/terms/"/>
    <ds:schemaRef ds:uri="http://schemas.openxmlformats.org/package/2006/metadata/core-properties"/>
    <ds:schemaRef ds:uri="http://schemas.microsoft.com/office/2006/metadata/properties"/>
    <ds:schemaRef ds:uri="fc4b360f-9c6e-4c32-a22a-07301f39663c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0B370F6-ACD7-4E81-87B2-91573B34A6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E555F8-1102-4403-902D-3A12C0BF6C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e1fae8-c9da-4f2e-9a78-1df90a178af4"/>
    <ds:schemaRef ds:uri="fc4b360f-9c6e-4c32-a22a-07301f3966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VZ - Personalní</Template>
  <TotalTime>27670</TotalTime>
  <Words>669</Words>
  <Application>Microsoft Office PowerPoint</Application>
  <PresentationFormat>Předvádění na obrazovce (4:3)</PresentationFormat>
  <Paragraphs>315</Paragraphs>
  <Slides>9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Arial Narrow</vt:lpstr>
      <vt:lpstr>Calibri</vt:lpstr>
      <vt:lpstr>VZ - Personalní</vt:lpstr>
      <vt:lpstr>Hodnocení kvality výuky  ZS 2020/2021</vt:lpstr>
      <vt:lpstr>Otázky do hodnocení kvality výuky ZS 2020/2021</vt:lpstr>
      <vt:lpstr>Hodnocení kvality výuky ZS 2020/2021</vt:lpstr>
      <vt:lpstr>Zhodnocení % účasti v hodnocení v časové řadě</vt:lpstr>
      <vt:lpstr>Vývoj počtu připomínek v ZS</vt:lpstr>
      <vt:lpstr>Hodnocení kvality výuky ZS 2019/2020</vt:lpstr>
      <vt:lpstr>Hodnocení kvality výuky ZS 2019/2020</vt:lpstr>
      <vt:lpstr>Zhodnocení účasti </vt:lpstr>
      <vt:lpstr>Turnitin Feedback Studio </vt:lpstr>
    </vt:vector>
  </TitlesOfParts>
  <Company>Univerzita Tomáše Bati ve Zlíně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Výjezdní zasedání UTB ve Zlíně 18. – 19. ledna 2011</dc:title>
  <dc:creator>Petr Ticháček</dc:creator>
  <cp:lastModifiedBy>Lubomír Beníček</cp:lastModifiedBy>
  <cp:revision>636</cp:revision>
  <cp:lastPrinted>2021-01-25T12:56:43Z</cp:lastPrinted>
  <dcterms:created xsi:type="dcterms:W3CDTF">2011-01-17T07:56:05Z</dcterms:created>
  <dcterms:modified xsi:type="dcterms:W3CDTF">2021-01-26T13:10:59Z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0x0101007EFD8CAAD38E3C46A2C1D1C152B486E6</vt:lpwstr>
  </property>
</Properties>
</file>