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2"/>
  </p:notesMasterIdLst>
  <p:handoutMasterIdLst>
    <p:handoutMasterId r:id="rId73"/>
  </p:handoutMasterIdLst>
  <p:sldIdLst>
    <p:sldId id="294" r:id="rId2"/>
    <p:sldId id="558" r:id="rId3"/>
    <p:sldId id="542" r:id="rId4"/>
    <p:sldId id="596" r:id="rId5"/>
    <p:sldId id="605" r:id="rId6"/>
    <p:sldId id="606" r:id="rId7"/>
    <p:sldId id="601" r:id="rId8"/>
    <p:sldId id="604" r:id="rId9"/>
    <p:sldId id="607" r:id="rId10"/>
    <p:sldId id="437" r:id="rId11"/>
    <p:sldId id="488" r:id="rId12"/>
    <p:sldId id="439" r:id="rId13"/>
    <p:sldId id="562" r:id="rId14"/>
    <p:sldId id="610" r:id="rId15"/>
    <p:sldId id="571" r:id="rId16"/>
    <p:sldId id="573" r:id="rId17"/>
    <p:sldId id="580" r:id="rId18"/>
    <p:sldId id="441" r:id="rId19"/>
    <p:sldId id="608" r:id="rId20"/>
    <p:sldId id="609" r:id="rId21"/>
    <p:sldId id="473" r:id="rId22"/>
    <p:sldId id="475" r:id="rId23"/>
    <p:sldId id="445" r:id="rId24"/>
    <p:sldId id="613" r:id="rId25"/>
    <p:sldId id="614" r:id="rId26"/>
    <p:sldId id="615" r:id="rId27"/>
    <p:sldId id="616" r:id="rId28"/>
    <p:sldId id="617" r:id="rId29"/>
    <p:sldId id="618" r:id="rId30"/>
    <p:sldId id="619" r:id="rId31"/>
    <p:sldId id="622" r:id="rId32"/>
    <p:sldId id="623" r:id="rId33"/>
    <p:sldId id="624" r:id="rId34"/>
    <p:sldId id="626" r:id="rId35"/>
    <p:sldId id="627" r:id="rId36"/>
    <p:sldId id="628" r:id="rId37"/>
    <p:sldId id="392" r:id="rId38"/>
    <p:sldId id="383" r:id="rId39"/>
    <p:sldId id="459" r:id="rId40"/>
    <p:sldId id="385" r:id="rId41"/>
    <p:sldId id="630" r:id="rId42"/>
    <p:sldId id="370" r:id="rId43"/>
    <p:sldId id="373" r:id="rId44"/>
    <p:sldId id="591" r:id="rId45"/>
    <p:sldId id="374" r:id="rId46"/>
    <p:sldId id="375" r:id="rId47"/>
    <p:sldId id="499" r:id="rId48"/>
    <p:sldId id="500" r:id="rId49"/>
    <p:sldId id="501" r:id="rId50"/>
    <p:sldId id="507" r:id="rId51"/>
    <p:sldId id="512" r:id="rId52"/>
    <p:sldId id="513" r:id="rId53"/>
    <p:sldId id="428" r:id="rId54"/>
    <p:sldId id="469" r:id="rId55"/>
    <p:sldId id="581" r:id="rId56"/>
    <p:sldId id="567" r:id="rId57"/>
    <p:sldId id="524" r:id="rId58"/>
    <p:sldId id="638" r:id="rId59"/>
    <p:sldId id="634" r:id="rId60"/>
    <p:sldId id="640" r:id="rId61"/>
    <p:sldId id="636" r:id="rId62"/>
    <p:sldId id="631" r:id="rId63"/>
    <p:sldId id="632" r:id="rId64"/>
    <p:sldId id="633" r:id="rId65"/>
    <p:sldId id="565" r:id="rId66"/>
    <p:sldId id="564" r:id="rId67"/>
    <p:sldId id="593" r:id="rId68"/>
    <p:sldId id="639" r:id="rId69"/>
    <p:sldId id="637" r:id="rId70"/>
    <p:sldId id="435" r:id="rId71"/>
  </p:sldIdLst>
  <p:sldSz cx="9144000" cy="6858000" type="screen4x3"/>
  <p:notesSz cx="6808788" cy="9940925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3429"/>
    <a:srgbClr val="F3F9FA"/>
    <a:srgbClr val="FF1A0A"/>
    <a:srgbClr val="0000FF"/>
    <a:srgbClr val="E7F3F4"/>
    <a:srgbClr val="FF6600"/>
    <a:srgbClr val="FF8001"/>
    <a:srgbClr val="D0D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5400" autoAdjust="0"/>
  </p:normalViewPr>
  <p:slideViewPr>
    <p:cSldViewPr>
      <p:cViewPr varScale="1">
        <p:scale>
          <a:sx n="81" d="100"/>
          <a:sy n="81" d="100"/>
        </p:scale>
        <p:origin x="1651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3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2148" y="54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t" anchorCtr="0" compatLnSpc="1">
            <a:prstTxWarp prst="textNoShape">
              <a:avLst/>
            </a:prstTxWarp>
          </a:bodyPr>
          <a:lstStyle>
            <a:lvl1pPr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t" anchorCtr="0" compatLnSpc="1">
            <a:prstTxWarp prst="textNoShape">
              <a:avLst/>
            </a:prstTxWarp>
          </a:bodyPr>
          <a:lstStyle>
            <a:lvl1pPr algn="r"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b" anchorCtr="0" compatLnSpc="1">
            <a:prstTxWarp prst="textNoShape">
              <a:avLst/>
            </a:prstTxWarp>
          </a:bodyPr>
          <a:lstStyle>
            <a:lvl1pPr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b" anchorCtr="0" compatLnSpc="1">
            <a:prstTxWarp prst="textNoShape">
              <a:avLst/>
            </a:prstTxWarp>
          </a:bodyPr>
          <a:lstStyle>
            <a:lvl1pPr algn="r" defTabSz="923722" eaLnBrk="1" hangingPunct="1">
              <a:buFontTx/>
              <a:buNone/>
              <a:defRPr sz="1200"/>
            </a:lvl1pPr>
          </a:lstStyle>
          <a:p>
            <a:pPr>
              <a:defRPr/>
            </a:pPr>
            <a:fld id="{1AFA145C-A900-4F13-9BF0-5DAF2749B13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99250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t" anchorCtr="0" compatLnSpc="1">
            <a:prstTxWarp prst="textNoShape">
              <a:avLst/>
            </a:prstTxWarp>
          </a:bodyPr>
          <a:lstStyle>
            <a:lvl1pPr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t" anchorCtr="0" compatLnSpc="1">
            <a:prstTxWarp prst="textNoShape">
              <a:avLst/>
            </a:prstTxWarp>
          </a:bodyPr>
          <a:lstStyle>
            <a:lvl1pPr algn="r"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70463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625" y="4721225"/>
            <a:ext cx="5443538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b" anchorCtr="0" compatLnSpc="1">
            <a:prstTxWarp prst="textNoShape">
              <a:avLst/>
            </a:prstTxWarp>
          </a:bodyPr>
          <a:lstStyle>
            <a:lvl1pPr defTabSz="923722" eaLnBrk="1" hangingPunct="1">
              <a:buFontTx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28" tIns="46164" rIns="92328" bIns="46164" numCol="1" anchor="b" anchorCtr="0" compatLnSpc="1">
            <a:prstTxWarp prst="textNoShape">
              <a:avLst/>
            </a:prstTxWarp>
          </a:bodyPr>
          <a:lstStyle>
            <a:lvl1pPr algn="r" defTabSz="923722" eaLnBrk="1" hangingPunct="1">
              <a:buFontTx/>
              <a:buNone/>
              <a:defRPr sz="1200"/>
            </a:lvl1pPr>
          </a:lstStyle>
          <a:p>
            <a:pPr>
              <a:defRPr/>
            </a:pPr>
            <a:fld id="{7B86BC19-6B07-4284-B0F4-1E6B94F3A58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07417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9B9EB2-011D-49E1-8787-91DE58408E4B}" type="slidenum">
              <a:rPr lang="cs-CZ" altLang="cs-CZ" smtClean="0"/>
              <a:pPr>
                <a:spcBef>
                  <a:spcPct val="0"/>
                </a:spcBef>
              </a:pPr>
              <a:t>1</a:t>
            </a:fld>
            <a:endParaRPr lang="cs-CZ" altLang="cs-CZ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058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819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12A45E-8395-48B6-BCC8-E742CD842172}" type="slidenum">
              <a:rPr lang="cs-CZ" altLang="cs-CZ" smtClean="0"/>
              <a:pPr>
                <a:spcBef>
                  <a:spcPct val="0"/>
                </a:spcBef>
              </a:pPr>
              <a:t>2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4004566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1024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D383AD-1661-4728-AF8D-B2A6E267C022}" type="slidenum">
              <a:rPr lang="cs-CZ" altLang="cs-CZ" smtClean="0"/>
              <a:pPr>
                <a:spcBef>
                  <a:spcPct val="0"/>
                </a:spcBef>
              </a:pPr>
              <a:t>3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659850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1536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CECA1AD-9C60-4CDE-B634-C5773697C1C0}" type="slidenum">
              <a:rPr lang="cs-CZ" altLang="cs-CZ" smtClean="0"/>
              <a:pPr>
                <a:spcBef>
                  <a:spcPct val="0"/>
                </a:spcBef>
              </a:pPr>
              <a:t>7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864565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1843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32BD56-B0F8-4B43-AEBC-9B08B55F24DF}" type="slidenum">
              <a:rPr lang="cs-CZ" altLang="cs-CZ" smtClean="0"/>
              <a:pPr>
                <a:spcBef>
                  <a:spcPct val="0"/>
                </a:spcBef>
              </a:pPr>
              <a:t>9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314102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20484" name="Zástupný symbol pro číslo snímku 3"/>
          <p:cNvSpPr txBox="1">
            <a:spLocks noGrp="1"/>
          </p:cNvSpPr>
          <p:nvPr/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28" tIns="46164" rIns="92328" bIns="46164" anchor="b"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B9E4422-9B4D-4718-8A00-4C5D8D55C160}" type="slidenum">
              <a:rPr lang="cs-CZ" altLang="cs-CZ"/>
              <a:pPr algn="r" eaLnBrk="1" hangingPunct="1">
                <a:spcBef>
                  <a:spcPct val="0"/>
                </a:spcBef>
              </a:pPr>
              <a:t>10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0589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2560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695AA7D-AC99-4879-9F5D-A9E17CC33481}" type="slidenum">
              <a:rPr lang="cs-CZ" altLang="cs-CZ" sz="1200" smtClean="0"/>
              <a:pPr/>
              <a:t>14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2053289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45060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7F3450-2B8C-4919-8D4B-A45709BC6CB6}" type="slidenum">
              <a:rPr lang="cs-CZ" altLang="cs-CZ" smtClean="0"/>
              <a:pPr>
                <a:spcBef>
                  <a:spcPct val="0"/>
                </a:spcBef>
              </a:pPr>
              <a:t>32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3083916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50180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5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7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8988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30B01F-C570-4C79-BDD2-739C2686D15E}" type="slidenum">
              <a:rPr lang="cs-CZ" altLang="cs-CZ" smtClean="0"/>
              <a:pPr>
                <a:spcBef>
                  <a:spcPct val="0"/>
                </a:spcBef>
              </a:pPr>
              <a:t>36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28633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52228" name="Zástupný symbol pro číslo snímku 3"/>
          <p:cNvSpPr txBox="1">
            <a:spLocks noGrp="1"/>
          </p:cNvSpPr>
          <p:nvPr/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28" tIns="46164" rIns="92328" bIns="46164" anchor="b"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DE97AB5-E505-45C6-AE99-F312CBFDB440}" type="slidenum">
              <a:rPr lang="cs-CZ" altLang="cs-CZ"/>
              <a:pPr algn="r" eaLnBrk="1" hangingPunct="1">
                <a:spcBef>
                  <a:spcPct val="0"/>
                </a:spcBef>
              </a:pPr>
              <a:t>37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82925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smtClean="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59396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45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17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9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69A454A-BD37-4B01-A5FC-2D8AF77576E5}" type="slidenum">
              <a:rPr lang="cs-CZ" altLang="cs-CZ" sz="1200" smtClean="0"/>
              <a:pPr/>
              <a:t>43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2695088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cs-CZ" altLang="cs-CZ" smtClean="0"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6144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45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17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9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3D76A78-36DD-4955-8C57-8564BAA98CA9}" type="slidenum">
              <a:rPr lang="cs-CZ" altLang="cs-CZ" sz="1200" smtClean="0"/>
              <a:pPr/>
              <a:t>44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12001184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63492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45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17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9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382F4F6-7AC5-4791-A7D4-B5A4F43A6796}" type="slidenum">
              <a:rPr lang="cs-CZ" altLang="cs-CZ" sz="1200" smtClean="0"/>
              <a:pPr/>
              <a:t>45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3493125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77828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45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17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9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F93D77F-44E5-4C1B-90C7-650BB1B0F5AF}" type="slidenum">
              <a:rPr lang="cs-CZ" altLang="cs-CZ" sz="1200" smtClean="0"/>
              <a:pPr/>
              <a:t>58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2230603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86020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45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17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8988" indent="-228600" defTabSz="922338"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61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33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305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7788" indent="-228600" defTabSz="92233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7BB1A9-26A3-4D79-98EA-D22B2EE89046}" type="slidenum">
              <a:rPr lang="cs-CZ" altLang="cs-CZ" sz="1200" smtClean="0"/>
              <a:pPr/>
              <a:t>65</a:t>
            </a:fld>
            <a:endParaRPr lang="cs-CZ" altLang="cs-CZ" sz="1200" smtClean="0"/>
          </a:p>
        </p:txBody>
      </p:sp>
    </p:spTree>
    <p:extLst>
      <p:ext uri="{BB962C8B-B14F-4D97-AF65-F5344CB8AC3E}">
        <p14:creationId xmlns:p14="http://schemas.microsoft.com/office/powerpoint/2010/main" val="21076166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altLang="cs-CZ" smtClean="0">
              <a:latin typeface="Arial" panose="020B0604020202020204" pitchFamily="34" charset="0"/>
            </a:endParaRPr>
          </a:p>
        </p:txBody>
      </p:sp>
      <p:sp>
        <p:nvSpPr>
          <p:cNvPr id="92164" name="Zástupný symbol pro číslo snímku 3"/>
          <p:cNvSpPr txBox="1">
            <a:spLocks noGrp="1"/>
          </p:cNvSpPr>
          <p:nvPr/>
        </p:nvSpPr>
        <p:spPr bwMode="auto">
          <a:xfrm>
            <a:off x="3856038" y="9442450"/>
            <a:ext cx="2951162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28" tIns="46164" rIns="92328" bIns="46164" anchor="b"/>
          <a:lstStyle>
            <a:lvl1pPr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23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A7D475A-4AC8-4FFC-BC1D-AD05566AE180}" type="slidenum">
              <a:rPr lang="cs-CZ" altLang="cs-CZ"/>
              <a:pPr algn="r" eaLnBrk="1" hangingPunct="1">
                <a:spcBef>
                  <a:spcPct val="0"/>
                </a:spcBef>
              </a:pPr>
              <a:t>70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87781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2565400"/>
          </a:xfrm>
          <a:prstGeom prst="rect">
            <a:avLst/>
          </a:prstGeom>
          <a:solidFill>
            <a:srgbClr val="FF80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cs-CZ" altLang="cs-CZ" sz="1800" smtClean="0">
              <a:latin typeface="Arial Narrow" pitchFamily="34" charset="0"/>
            </a:endParaRPr>
          </a:p>
        </p:txBody>
      </p:sp>
      <p:sp>
        <p:nvSpPr>
          <p:cNvPr id="5" name="Rectangle 10"/>
          <p:cNvSpPr>
            <a:spLocks noChangeArrowheads="1"/>
          </p:cNvSpPr>
          <p:nvPr userDrawn="1"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D0D0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cs-CZ" altLang="cs-CZ" sz="1800" b="1" dirty="0" smtClean="0"/>
          </a:p>
        </p:txBody>
      </p:sp>
      <p:sp>
        <p:nvSpPr>
          <p:cNvPr id="6" name="Rectangle 11"/>
          <p:cNvSpPr>
            <a:spLocks noChangeArrowheads="1"/>
          </p:cNvSpPr>
          <p:nvPr userDrawn="1"/>
        </p:nvSpPr>
        <p:spPr bwMode="auto">
          <a:xfrm>
            <a:off x="0" y="2565400"/>
            <a:ext cx="3276600" cy="576263"/>
          </a:xfrm>
          <a:prstGeom prst="rect">
            <a:avLst/>
          </a:prstGeom>
          <a:solidFill>
            <a:srgbClr val="D0D0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cs-CZ" altLang="cs-CZ" sz="1800" smtClean="0">
              <a:latin typeface="Arial Narrow" pitchFamily="34" charset="0"/>
            </a:endParaRPr>
          </a:p>
        </p:txBody>
      </p:sp>
      <p:sp>
        <p:nvSpPr>
          <p:cNvPr id="7" name="Rectangle 12"/>
          <p:cNvSpPr>
            <a:spLocks noChangeArrowheads="1"/>
          </p:cNvSpPr>
          <p:nvPr userDrawn="1"/>
        </p:nvSpPr>
        <p:spPr bwMode="auto">
          <a:xfrm>
            <a:off x="5867400" y="2565400"/>
            <a:ext cx="3276600" cy="576263"/>
          </a:xfrm>
          <a:prstGeom prst="rect">
            <a:avLst/>
          </a:prstGeom>
          <a:solidFill>
            <a:srgbClr val="D0D0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cs-CZ" altLang="cs-CZ" sz="1800" smtClean="0">
              <a:latin typeface="Arial Narrow" pitchFamily="34" charset="0"/>
            </a:endParaRPr>
          </a:p>
        </p:txBody>
      </p:sp>
      <p:pic>
        <p:nvPicPr>
          <p:cNvPr id="8" name="Picture 13" descr="utb_logo_cz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565400"/>
            <a:ext cx="25908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00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11188" y="549275"/>
            <a:ext cx="7772400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573463"/>
            <a:ext cx="6400800" cy="2087562"/>
          </a:xfrm>
        </p:spPr>
        <p:txBody>
          <a:bodyPr anchor="ctr"/>
          <a:lstStyle>
            <a:lvl1pPr marL="0" indent="0" algn="ctr">
              <a:buFontTx/>
              <a:buNone/>
              <a:defRPr sz="2800" b="1"/>
            </a:lvl1pPr>
          </a:lstStyle>
          <a:p>
            <a:r>
              <a:rPr lang="cs-CZ" dirty="0"/>
              <a:t>Klepnutím lze upravit styl předlohy podnadpisů.</a:t>
            </a:r>
          </a:p>
        </p:txBody>
      </p:sp>
    </p:spTree>
    <p:extLst>
      <p:ext uri="{BB962C8B-B14F-4D97-AF65-F5344CB8AC3E}">
        <p14:creationId xmlns:p14="http://schemas.microsoft.com/office/powerpoint/2010/main" val="2995524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9615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529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3052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836613"/>
            <a:ext cx="4279900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836613"/>
            <a:ext cx="4281487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0665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438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430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106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7089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104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763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70675" y="0"/>
            <a:ext cx="2222500" cy="63817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18275" cy="63817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783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6588125" cy="620713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179388" y="836613"/>
            <a:ext cx="8713787" cy="5545137"/>
          </a:xfrm>
        </p:spPr>
        <p:txBody>
          <a:bodyPr/>
          <a:lstStyle/>
          <a:p>
            <a:pPr lvl="0"/>
            <a:endParaRPr lang="cs-CZ" noProof="0" smtClean="0"/>
          </a:p>
        </p:txBody>
      </p:sp>
    </p:spTree>
    <p:extLst>
      <p:ext uri="{BB962C8B-B14F-4D97-AF65-F5344CB8AC3E}">
        <p14:creationId xmlns:p14="http://schemas.microsoft.com/office/powerpoint/2010/main" val="1490075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 userDrawn="1"/>
        </p:nvSpPr>
        <p:spPr bwMode="auto">
          <a:xfrm>
            <a:off x="0" y="0"/>
            <a:ext cx="6588125" cy="620713"/>
          </a:xfrm>
          <a:prstGeom prst="rect">
            <a:avLst/>
          </a:prstGeom>
          <a:solidFill>
            <a:srgbClr val="FF800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cs-CZ" altLang="cs-CZ" sz="1800" smtClean="0">
              <a:latin typeface="Arial Narrow" pitchFamily="34" charset="0"/>
            </a:endParaRPr>
          </a:p>
        </p:txBody>
      </p:sp>
      <p:sp>
        <p:nvSpPr>
          <p:cNvPr id="1027" name="Rectangle 9"/>
          <p:cNvSpPr>
            <a:spLocks noChangeArrowheads="1"/>
          </p:cNvSpPr>
          <p:nvPr userDrawn="1"/>
        </p:nvSpPr>
        <p:spPr bwMode="auto">
          <a:xfrm>
            <a:off x="36513" y="6524625"/>
            <a:ext cx="9144000" cy="333375"/>
          </a:xfrm>
          <a:prstGeom prst="rect">
            <a:avLst/>
          </a:prstGeom>
          <a:solidFill>
            <a:srgbClr val="D0D0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cs-CZ" altLang="cs-CZ" sz="1800" dirty="0" smtClean="0"/>
              <a:t>   </a:t>
            </a:r>
            <a:endParaRPr lang="cs-CZ" altLang="cs-CZ" sz="1400" b="1" dirty="0" smtClean="0"/>
          </a:p>
        </p:txBody>
      </p:sp>
      <p:sp>
        <p:nvSpPr>
          <p:cNvPr id="1028" name="Rectangle 10"/>
          <p:cNvSpPr>
            <a:spLocks noChangeArrowheads="1"/>
          </p:cNvSpPr>
          <p:nvPr userDrawn="1"/>
        </p:nvSpPr>
        <p:spPr bwMode="auto">
          <a:xfrm>
            <a:off x="0" y="620713"/>
            <a:ext cx="9144000" cy="71437"/>
          </a:xfrm>
          <a:prstGeom prst="rect">
            <a:avLst/>
          </a:prstGeom>
          <a:solidFill>
            <a:srgbClr val="D0D0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cs-CZ" altLang="cs-CZ" sz="1800" smtClean="0">
              <a:latin typeface="Arial Narrow" pitchFamily="34" charset="0"/>
            </a:endParaRPr>
          </a:p>
        </p:txBody>
      </p:sp>
      <p:pic>
        <p:nvPicPr>
          <p:cNvPr id="1029" name="Picture 11" descr="utb_logo_cz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0"/>
            <a:ext cx="2555875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5881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36613"/>
            <a:ext cx="8713788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</p:txBody>
      </p:sp>
      <p:pic>
        <p:nvPicPr>
          <p:cNvPr id="1032" name="Picture 12" descr="UTB-knizka_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5575"/>
            <a:ext cx="352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82" r:id="rId1"/>
    <p:sldLayoutId id="2147485270" r:id="rId2"/>
    <p:sldLayoutId id="2147485271" r:id="rId3"/>
    <p:sldLayoutId id="2147485272" r:id="rId4"/>
    <p:sldLayoutId id="2147485273" r:id="rId5"/>
    <p:sldLayoutId id="2147485274" r:id="rId6"/>
    <p:sldLayoutId id="2147485275" r:id="rId7"/>
    <p:sldLayoutId id="2147485276" r:id="rId8"/>
    <p:sldLayoutId id="2147485277" r:id="rId9"/>
    <p:sldLayoutId id="2147485278" r:id="rId10"/>
    <p:sldLayoutId id="2147485279" r:id="rId11"/>
    <p:sldLayoutId id="2147485280" r:id="rId12"/>
    <p:sldLayoutId id="2147485281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+mj-lt"/>
          <a:ea typeface="+mj-ea"/>
          <a:cs typeface="+mj-cs"/>
        </a:defRPr>
      </a:lvl1pPr>
      <a:lvl2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2pPr>
      <a:lvl3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3pPr>
      <a:lvl4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4pPr>
      <a:lvl5pPr marL="180975" indent="-180975" algn="l" rtl="0" eaLnBrk="0" fontAlgn="base" hangingPunct="0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5pPr>
      <a:lvl6pPr marL="6381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6pPr>
      <a:lvl7pPr marL="10953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7pPr>
      <a:lvl8pPr marL="15525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8pPr>
      <a:lvl9pPr marL="2009775" algn="l" rtl="0" fontAlgn="base">
        <a:spcBef>
          <a:spcPct val="0"/>
        </a:spcBef>
        <a:spcAft>
          <a:spcPct val="0"/>
        </a:spcAft>
        <a:defRPr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indent="0"/>
            <a:r>
              <a:rPr lang="cs-CZ" altLang="cs-CZ" smtClean="0"/>
              <a:t> </a:t>
            </a:r>
          </a:p>
        </p:txBody>
      </p:sp>
      <p:sp>
        <p:nvSpPr>
          <p:cNvPr id="5123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3573463"/>
            <a:ext cx="6545263" cy="2159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3200" dirty="0" smtClean="0">
                <a:latin typeface="+mj-lt"/>
              </a:rPr>
              <a:t>Rozpis rozpočtu UTB na rok 2020</a:t>
            </a:r>
          </a:p>
          <a:p>
            <a:pPr eaLnBrk="1" hangingPunct="1">
              <a:defRPr/>
            </a:pPr>
            <a:endParaRPr lang="cs-CZ" altLang="cs-CZ" sz="1800" dirty="0" smtClean="0">
              <a:latin typeface="+mj-lt"/>
            </a:endParaRPr>
          </a:p>
          <a:p>
            <a:pPr eaLnBrk="1" hangingPunct="1">
              <a:defRPr/>
            </a:pPr>
            <a:r>
              <a:rPr lang="cs-CZ" altLang="cs-CZ" sz="1800" dirty="0" smtClean="0">
                <a:latin typeface="+mj-lt"/>
              </a:rPr>
              <a:t>RNDr. Alexander Černý</a:t>
            </a:r>
          </a:p>
          <a:p>
            <a:pPr eaLnBrk="1" hangingPunct="1">
              <a:defRPr/>
            </a:pPr>
            <a:r>
              <a:rPr lang="cs-CZ" altLang="cs-CZ" sz="1800" dirty="0" smtClean="0">
                <a:latin typeface="+mj-lt"/>
              </a:rPr>
              <a:t>Verze:  4. února 2020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Výběr z Pravidel rozpočtu UTB pro rok 2020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764704"/>
            <a:ext cx="8605838" cy="5545137"/>
          </a:xfrm>
        </p:spPr>
        <p:txBody>
          <a:bodyPr/>
          <a:lstStyle/>
          <a:p>
            <a:pPr>
              <a:buFontTx/>
              <a:buNone/>
            </a:pPr>
            <a:r>
              <a:rPr lang="cs-CZ" alt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Stanovení metodiky, principů, algoritmů pro UTB: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metodika poskytování příspěvků a dotací VVŠ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priority interního financování na UTB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algoritmy interního rozdělení neinvestičních prostředků z příspěvků a dotací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algoritmy stanovení výše odvodů na financování společných servisních složek, informačních zdrojů a kapitálových univerzitních  zdrojů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mimořádný příspěvek do fondu stavební komise  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čerpání finančních prostředků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tvorba a rozdělení kapitálových univerzitních prostředků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projekty financované z evropských strukturálních a investičních fondů</a:t>
            </a:r>
          </a:p>
          <a:p>
            <a:pPr lvl="1" eaLnBrk="1" hangingPunct="1">
              <a:buFont typeface="Wingdings" panose="05000000000000000000" pitchFamily="2" charset="2"/>
              <a:buChar char="§"/>
            </a:pPr>
            <a:r>
              <a:rPr lang="cs-CZ" alt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regulační opatření a zásady hospodaření s finančními prostředky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Pravidla rozpočtu UTB pro rok 2020 byla schválena na zasedání AS UTB dne 14. 1.</a:t>
            </a:r>
            <a:r>
              <a:rPr lang="cs-CZ" altLang="cs-CZ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2020.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endParaRPr lang="cs-CZ" altLang="cs-CZ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Výběr z Pravidel rozpočtu UTB pro rok 2020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1520" y="764704"/>
            <a:ext cx="8713788" cy="568801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cs-CZ" altLang="cs-CZ" b="1" dirty="0" smtClean="0">
                <a:latin typeface="+mj-lt"/>
                <a:cs typeface="Arial" panose="020B0604020202020204" pitchFamily="34" charset="0"/>
              </a:rPr>
              <a:t>Priority interního financování UTB: 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  <a:cs typeface="Arial" panose="020B0604020202020204" pitchFamily="34" charset="0"/>
              </a:rPr>
              <a:t>Podpora činností směřující k významnému zlepšení hodnotících indikátorů  </a:t>
            </a:r>
            <a:r>
              <a:rPr lang="cs-CZ" altLang="cs-CZ" dirty="0" err="1" smtClean="0">
                <a:latin typeface="+mj-lt"/>
                <a:cs typeface="Arial" panose="020B0604020202020204" pitchFamily="34" charset="0"/>
              </a:rPr>
              <a:t>VaV</a:t>
            </a:r>
            <a:r>
              <a:rPr lang="cs-CZ" altLang="cs-CZ" dirty="0" smtClean="0">
                <a:latin typeface="+mj-lt"/>
                <a:cs typeface="Arial" panose="020B0604020202020204" pitchFamily="34" charset="0"/>
              </a:rPr>
              <a:t> v rámci Metodiky 17+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  <a:cs typeface="Arial" panose="020B0604020202020204" pitchFamily="34" charset="0"/>
              </a:rPr>
              <a:t>Stabilní, transparentní a efektivní financování všech součástí 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  <a:cs typeface="Arial" panose="020B0604020202020204" pitchFamily="34" charset="0"/>
              </a:rPr>
              <a:t>Realizace úkolů Plánu realizace Strategického záměru vzdělávací a tvůrčí činnosti UTB 2020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  <a:cs typeface="Arial" panose="020B0604020202020204" pitchFamily="34" charset="0"/>
              </a:rPr>
              <a:t>Podpora všech činností vedoucích ke zvýšení kvalitativních parametrů realizované výuky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  <a:cs typeface="Arial" panose="020B0604020202020204" pitchFamily="34" charset="0"/>
              </a:rPr>
              <a:t>Financování spoluúčasti u vybraných projektů hrazených z ESIF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  <a:cs typeface="Arial" panose="020B0604020202020204" pitchFamily="34" charset="0"/>
              </a:rPr>
              <a:t>Podpora kvalitativního zlepšení parametrů ubytování studentů a vědeckých pracovníků (</a:t>
            </a:r>
            <a:r>
              <a:rPr lang="cs-CZ" altLang="cs-CZ" dirty="0" err="1" smtClean="0">
                <a:latin typeface="+mj-lt"/>
                <a:cs typeface="Arial" panose="020B0604020202020204" pitchFamily="34" charset="0"/>
              </a:rPr>
              <a:t>postdoktorandů</a:t>
            </a:r>
            <a:r>
              <a:rPr lang="cs-CZ" altLang="cs-CZ" dirty="0" smtClean="0">
                <a:latin typeface="+mj-lt"/>
                <a:cs typeface="Arial" panose="020B0604020202020204" pitchFamily="34" charset="0"/>
              </a:rPr>
              <a:t>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  <a:cs typeface="Arial" panose="020B0604020202020204" pitchFamily="34" charset="0"/>
              </a:rPr>
              <a:t>Financování celouniverzitních aktivit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Metodika a principy MŠMT pro rok 2020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Kombinace „objemového principu“ v rozdělení příspěvku na institucionální financování je shodná jako v létech předchozích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Fixní a výkonová část finančně stanovena pro každou VVŠ přímo MŠMT, na UTB je pracováno s těmito konkrétními hodnotami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Nastaveny podíly VVŠ ve fixní části institucionálního financování:        </a:t>
            </a:r>
            <a:r>
              <a:rPr lang="cs-CZ" altLang="cs-CZ" b="1" smtClean="0">
                <a:solidFill>
                  <a:srgbClr val="C00000"/>
                </a:solidFill>
              </a:rPr>
              <a:t>UTB </a:t>
            </a:r>
            <a:r>
              <a:rPr lang="cs-CZ" altLang="cs-CZ" sz="2800" b="1" smtClean="0">
                <a:solidFill>
                  <a:srgbClr val="C00000"/>
                </a:solidFill>
              </a:rPr>
              <a:t>3,1625 %</a:t>
            </a:r>
            <a:r>
              <a:rPr lang="cs-CZ" altLang="cs-CZ" b="1" smtClean="0">
                <a:solidFill>
                  <a:srgbClr val="C00000"/>
                </a:solidFill>
              </a:rPr>
              <a:t> </a:t>
            </a:r>
            <a:r>
              <a:rPr lang="cs-CZ" altLang="cs-CZ" smtClean="0"/>
              <a:t>celkového objemu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Výkonová část institucionálního financování kvantifikuje výkony vysokých škol se zaměřením na výsledky ve vzdělávací a tvůrčí činnosti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Poskytnutí příspěvku je vázáno na splnění dalších podmínek: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400" smtClean="0"/>
              <a:t>UTB studenti: 4 097 (2017)    3 959 (2018)       </a:t>
            </a:r>
            <a:r>
              <a:rPr lang="cs-CZ" altLang="cs-CZ" sz="2400" b="1" smtClean="0">
                <a:solidFill>
                  <a:srgbClr val="C00000"/>
                </a:solidFill>
              </a:rPr>
              <a:t>4 497 </a:t>
            </a:r>
            <a:r>
              <a:rPr lang="cs-CZ" altLang="cs-CZ" sz="2400" smtClean="0"/>
              <a:t>(2019)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sz="2400" smtClean="0"/>
              <a:t>UTB KEN:        1,77 (2017)      1,79 (2018)      </a:t>
            </a:r>
            <a:r>
              <a:rPr lang="cs-CZ" altLang="cs-CZ" sz="2400" b="1" smtClean="0">
                <a:solidFill>
                  <a:srgbClr val="C00000"/>
                </a:solidFill>
              </a:rPr>
              <a:t>1,7871</a:t>
            </a:r>
            <a:r>
              <a:rPr lang="cs-CZ" altLang="cs-CZ" sz="2400" smtClean="0"/>
              <a:t> (2019)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Podmínky UTB splnila 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smtClean="0"/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-1588" y="14288"/>
            <a:ext cx="6588126" cy="620712"/>
          </a:xfrm>
        </p:spPr>
        <p:txBody>
          <a:bodyPr/>
          <a:lstStyle/>
          <a:p>
            <a:pPr indent="0"/>
            <a:r>
              <a:rPr lang="cs-CZ" altLang="cs-CZ" sz="2000" smtClean="0"/>
              <a:t>Počet studentů UTB pro 2020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268413"/>
            <a:ext cx="8713787" cy="144462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900" smtClean="0"/>
          </a:p>
          <a:p>
            <a:pPr marL="0" indent="0">
              <a:lnSpc>
                <a:spcPct val="80000"/>
              </a:lnSpc>
              <a:buFontTx/>
              <a:buNone/>
            </a:pPr>
            <a:endParaRPr lang="cs-CZ" altLang="cs-CZ" sz="800" smtClean="0">
              <a:latin typeface="Arial" panose="020B0604020202020204" pitchFamily="34" charset="0"/>
            </a:endParaRPr>
          </a:p>
        </p:txBody>
      </p:sp>
      <p:graphicFrame>
        <p:nvGraphicFramePr>
          <p:cNvPr id="7237" name="Group 69"/>
          <p:cNvGraphicFramePr>
            <a:graphicFrameLocks noGrp="1"/>
          </p:cNvGraphicFramePr>
          <p:nvPr/>
        </p:nvGraphicFramePr>
        <p:xfrm>
          <a:off x="900113" y="1125538"/>
          <a:ext cx="5688012" cy="4535489"/>
        </p:xfrm>
        <a:graphic>
          <a:graphicData uri="http://schemas.openxmlformats.org/drawingml/2006/table">
            <a:tbl>
              <a:tblPr/>
              <a:tblGrid>
                <a:gridCol w="17276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1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81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88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Kategorie studentů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Fyzický počet studentů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31. 10. 2019 </a:t>
                      </a:r>
                      <a:b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Přepočtený počet studentů dle SIMS </a:t>
                      </a:r>
                      <a:b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30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B1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3 164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3 065,50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586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M1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75,00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586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N1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1 308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1 273,00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86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P1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88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83,50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586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SP2+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4 448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4 015,00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742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UTB celkem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9 083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8 512,00</a:t>
                      </a:r>
                    </a:p>
                  </a:txBody>
                  <a:tcPr marL="91437" marR="9143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Příspěvky a dotace pro UTB na rok 2020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A </a:t>
            </a:r>
            <a:r>
              <a:rPr lang="cs-CZ" altLang="cs-CZ" dirty="0" smtClean="0"/>
              <a:t>institucionální financování      </a:t>
            </a:r>
            <a:r>
              <a:rPr lang="cs-CZ" altLang="cs-CZ" b="1" dirty="0" smtClean="0">
                <a:solidFill>
                  <a:srgbClr val="C00000"/>
                </a:solidFill>
              </a:rPr>
              <a:t>531 146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K </a:t>
            </a:r>
            <a:r>
              <a:rPr lang="cs-CZ" altLang="cs-CZ" dirty="0" smtClean="0"/>
              <a:t>institucionálního financování    </a:t>
            </a:r>
            <a:r>
              <a:rPr lang="cs-CZ" altLang="cs-CZ" b="1" dirty="0" smtClean="0">
                <a:solidFill>
                  <a:srgbClr val="C00000"/>
                </a:solidFill>
              </a:rPr>
              <a:t>87 933 tis. Kč  </a:t>
            </a:r>
            <a:r>
              <a:rPr lang="cs-CZ" altLang="cs-CZ" b="1" dirty="0" smtClean="0"/>
              <a:t>jen</a:t>
            </a:r>
            <a:r>
              <a:rPr lang="cs-CZ" altLang="cs-CZ" b="1" dirty="0" smtClean="0">
                <a:solidFill>
                  <a:srgbClr val="C00000"/>
                </a:solidFill>
              </a:rPr>
              <a:t> </a:t>
            </a:r>
            <a:r>
              <a:rPr lang="cs-CZ" altLang="cs-CZ" b="1" dirty="0" smtClean="0"/>
              <a:t>2,5292 %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P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podpora pedagogických studijních programů </a:t>
            </a:r>
            <a:r>
              <a:rPr lang="cs-CZ" altLang="cs-CZ" b="1" dirty="0" smtClean="0">
                <a:solidFill>
                  <a:srgbClr val="C00000"/>
                </a:solidFill>
              </a:rPr>
              <a:t>3 792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Podpora </a:t>
            </a:r>
            <a:r>
              <a:rPr lang="cs-CZ" altLang="cs-CZ" dirty="0" smtClean="0"/>
              <a:t>z Fondu umělecké činnosti  </a:t>
            </a:r>
            <a:r>
              <a:rPr lang="cs-CZ" altLang="cs-CZ" b="1" dirty="0" smtClean="0">
                <a:solidFill>
                  <a:srgbClr val="C00000"/>
                </a:solidFill>
              </a:rPr>
              <a:t>6 901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C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stipendium pro doktorandy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b="1" dirty="0" smtClean="0">
                <a:solidFill>
                  <a:srgbClr val="C00000"/>
                </a:solidFill>
              </a:rPr>
              <a:t>19 170 tis. Kč </a:t>
            </a:r>
            <a:r>
              <a:rPr lang="cs-CZ" altLang="cs-CZ" dirty="0" smtClean="0"/>
              <a:t>(započteno pouze 142 studentů DSP)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D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podpora mezinárodní spolupráce    </a:t>
            </a:r>
            <a:r>
              <a:rPr lang="cs-CZ" altLang="cs-CZ" b="1" dirty="0" smtClean="0">
                <a:solidFill>
                  <a:srgbClr val="C00000"/>
                </a:solidFill>
              </a:rPr>
              <a:t>4 206 tis. Kč</a:t>
            </a:r>
            <a:r>
              <a:rPr lang="cs-CZ" altLang="cs-CZ" b="1" dirty="0" smtClean="0">
                <a:solidFill>
                  <a:srgbClr val="FF0000"/>
                </a:solidFill>
              </a:rPr>
              <a:t>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F</a:t>
            </a:r>
            <a:r>
              <a:rPr lang="cs-CZ" altLang="cs-CZ" dirty="0" smtClean="0"/>
              <a:t> podpora U3V      </a:t>
            </a:r>
            <a:r>
              <a:rPr lang="cs-CZ" altLang="cs-CZ" b="1" dirty="0" smtClean="0">
                <a:solidFill>
                  <a:srgbClr val="C00000"/>
                </a:solidFill>
              </a:rPr>
              <a:t>560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F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podpora SSP   </a:t>
            </a:r>
            <a:r>
              <a:rPr lang="cs-CZ" altLang="cs-CZ" b="1" dirty="0" smtClean="0">
                <a:solidFill>
                  <a:srgbClr val="C00000"/>
                </a:solidFill>
              </a:rPr>
              <a:t>2 928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I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institucionální (rozvojový) plán   </a:t>
            </a:r>
            <a:r>
              <a:rPr lang="cs-CZ" altLang="cs-CZ" b="1" dirty="0" smtClean="0">
                <a:solidFill>
                  <a:srgbClr val="C00000"/>
                </a:solidFill>
              </a:rPr>
              <a:t>29 943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J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dotace na ubytování a stravování studentů   </a:t>
            </a:r>
            <a:r>
              <a:rPr lang="cs-CZ" altLang="cs-CZ" b="1" dirty="0" smtClean="0">
                <a:solidFill>
                  <a:srgbClr val="C63429"/>
                </a:solidFill>
              </a:rPr>
              <a:t>2 795 </a:t>
            </a:r>
            <a:r>
              <a:rPr lang="cs-CZ" altLang="cs-CZ" b="1" dirty="0" smtClean="0">
                <a:solidFill>
                  <a:srgbClr val="C00000"/>
                </a:solidFill>
              </a:rPr>
              <a:t>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b="1" dirty="0" smtClean="0">
                <a:solidFill>
                  <a:srgbClr val="C00000"/>
                </a:solidFill>
              </a:rPr>
              <a:t>Ukazatel U</a:t>
            </a:r>
            <a:r>
              <a:rPr lang="cs-CZ" altLang="cs-CZ" b="1" dirty="0" smtClean="0">
                <a:solidFill>
                  <a:srgbClr val="FF0000"/>
                </a:solidFill>
              </a:rPr>
              <a:t> </a:t>
            </a:r>
            <a:r>
              <a:rPr lang="cs-CZ" altLang="cs-CZ" dirty="0" smtClean="0"/>
              <a:t>ubytovací stipendium</a:t>
            </a:r>
            <a:r>
              <a:rPr lang="cs-CZ" altLang="cs-CZ" b="1" dirty="0" smtClean="0">
                <a:solidFill>
                  <a:srgbClr val="FF0000"/>
                </a:solidFill>
              </a:rPr>
              <a:t>   </a:t>
            </a:r>
            <a:r>
              <a:rPr lang="cs-CZ" altLang="cs-CZ" b="1" dirty="0" smtClean="0">
                <a:solidFill>
                  <a:srgbClr val="C00000"/>
                </a:solidFill>
              </a:rPr>
              <a:t>19 024 tis. Kč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1400" smtClean="0">
                <a:latin typeface="Arial" panose="020B0604020202020204" pitchFamily="34" charset="0"/>
              </a:rPr>
              <a:t> </a:t>
            </a:r>
            <a:r>
              <a:rPr lang="cs-CZ" altLang="cs-CZ" smtClean="0">
                <a:latin typeface="Arial" panose="020B0604020202020204" pitchFamily="34" charset="0"/>
              </a:rPr>
              <a:t> </a:t>
            </a:r>
            <a:br>
              <a:rPr lang="cs-CZ" altLang="cs-CZ" smtClean="0">
                <a:latin typeface="Arial" panose="020B0604020202020204" pitchFamily="34" charset="0"/>
              </a:rPr>
            </a:br>
            <a:r>
              <a:rPr lang="cs-CZ" altLang="cs-CZ" sz="2000" smtClean="0"/>
              <a:t>Příspěvky a dotace pro UTB na rok 2020</a:t>
            </a:r>
            <a:br>
              <a:rPr lang="cs-CZ" altLang="cs-CZ" sz="2000" smtClean="0"/>
            </a:br>
            <a:endParaRPr lang="cs-CZ" altLang="cs-CZ" sz="2000" smtClean="0"/>
          </a:p>
        </p:txBody>
      </p:sp>
      <p:graphicFrame>
        <p:nvGraphicFramePr>
          <p:cNvPr id="8317" name="Group 125"/>
          <p:cNvGraphicFramePr>
            <a:graphicFrameLocks noGrp="1"/>
          </p:cNvGraphicFramePr>
          <p:nvPr/>
        </p:nvGraphicFramePr>
        <p:xfrm>
          <a:off x="179388" y="933450"/>
          <a:ext cx="8785225" cy="5191128"/>
        </p:xfrm>
        <a:graphic>
          <a:graphicData uri="http://schemas.openxmlformats.org/drawingml/2006/table">
            <a:tbl>
              <a:tblPr/>
              <a:tblGrid>
                <a:gridCol w="936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04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162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22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78366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Ukazatel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Popis příspěvku nebo dotace </a:t>
                      </a:r>
                      <a:endParaRPr kumimoji="0" 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Souhrnný  příspěvek nebo dotace roku 2019 v tis. Kč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Souhrnný  příspěvek nebo dotace roku 2020 v tis. Kč 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Institucionální financování RO I. celkem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595 048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629 772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Fixní část financování studií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508 011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531 146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Výkonová část financování studií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87 037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87 933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Podpora pedagogických studijních programů 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3 792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Fond umělecké činnosti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6 901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Stipendia pro studenty doktorských studijních programů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16 605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19 170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</a:t>
                      </a:r>
                      <a:endParaRPr kumimoji="0" lang="cs-CZ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Podpora mezinárodní spolupráce  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5 144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4 206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Vzdělávací projekty (U3V)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575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560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Podpora financování zvýšených nákladů SSP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2 469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2 928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Institucionální (rozvojový) plán 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29 943  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29 943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099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Účelová podpora na specifický vysokoškolský výzkum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23 765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21 285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Národní program udržitelnosti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32 766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13 615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580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Institucionální podpora na DKRVO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129 677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127 678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J  </a:t>
                      </a:r>
                      <a:endParaRPr kumimoji="0" lang="cs-CZ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Dotace na ubytování a stravování studentů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3 021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2 795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U1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Příspěvek na ubytovací stipendia</a:t>
                      </a: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17 604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19 024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433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Celkem 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856 617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870 976</a:t>
                      </a:r>
                    </a:p>
                  </a:txBody>
                  <a:tcPr marL="91442" marR="91442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Finanční rezervy UTB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altLang="cs-CZ" b="1" dirty="0" smtClean="0"/>
              <a:t>Finanční rezervy UTB: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Rezervní fond UTB (možno čerpat jen je-li organizace ve ztrátě)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b="1" i="1" dirty="0" smtClean="0">
                <a:solidFill>
                  <a:srgbClr val="C00000"/>
                </a:solidFill>
              </a:rPr>
              <a:t>vytvořen v objemu 1 908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Fond finanční rezervy: určen výhradně pro řešení finančních anomálií. Finanční rezerva zejména na financování: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Zcela neočekávaných opatření MŠMT nebo vlády ČR - legislativní změny, změna  metodiky uplatňování odpočtu DPH u VVŠ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Mimořádných potřeb financování akcí zásadního významu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b="1" i="1" dirty="0" smtClean="0">
                <a:solidFill>
                  <a:srgbClr val="C00000"/>
                </a:solidFill>
              </a:rPr>
              <a:t>vytvořen v objemu 37 758 tis. Kč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dirty="0" smtClean="0"/>
              <a:t>Dědictví po Tomáši Baťovi jr.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altLang="cs-CZ" b="1" i="1" dirty="0" smtClean="0">
                <a:solidFill>
                  <a:srgbClr val="C00000"/>
                </a:solidFill>
              </a:rPr>
              <a:t>objem 10 mil. Kč</a:t>
            </a:r>
          </a:p>
          <a:p>
            <a:pPr>
              <a:buFontTx/>
              <a:buNone/>
            </a:pPr>
            <a:endParaRPr lang="cs-CZ" altLang="cs-CZ" dirty="0" smtClean="0"/>
          </a:p>
          <a:p>
            <a:pPr eaLnBrk="1" hangingPunct="1">
              <a:buFontTx/>
              <a:buNone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Východiska rozpočtu UTB 2020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713788" cy="5472608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cs-CZ" altLang="cs-CZ" b="1" dirty="0" smtClean="0">
                <a:latin typeface="+mj-lt"/>
              </a:rPr>
              <a:t>Počáteční nastavení financí ve fondech: 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Počáteční stav roku 2020 ve finančních fondech UTB je dán stavem fondů dle účetní závěrky ke dni 31. 12. 2019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Jednotlivé součásti mají podle analytického výkaznictví </a:t>
            </a:r>
            <a:br>
              <a:rPr lang="cs-CZ" altLang="cs-CZ" dirty="0" smtClean="0">
                <a:latin typeface="+mj-lt"/>
              </a:rPr>
            </a:br>
            <a:r>
              <a:rPr lang="cs-CZ" altLang="cs-CZ" dirty="0" smtClean="0">
                <a:latin typeface="+mj-lt"/>
              </a:rPr>
              <a:t>k 1. 1. 2020 k dispozici zůstatky v dalších fondech UTB (fond odměn, stipendijní fond, fond reprodukce investičního majetku, fond provozních prostředků, fond sociální, fond účelově určených prostředků)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Hospodářské výsledky součásti budou navrženy (po finančním vypořádání se státním rozpočtem za rok 2019 a odsouhlasení výsledků hospodaření na MŠMT) k převodu do FRIM, pokud nebude součást požadovat jinak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solidFill>
                  <a:srgbClr val="C00000"/>
                </a:solidFill>
                <a:latin typeface="+mj-lt"/>
              </a:rPr>
              <a:t>Konkrétní hodnoty jednotlivých fondů pro organizační jednotky budou doplněny po provedení účetní závěrky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Institucionální financování interní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6613"/>
            <a:ext cx="8713788" cy="5545137"/>
          </a:xfrm>
        </p:spPr>
        <p:txBody>
          <a:bodyPr/>
          <a:lstStyle/>
          <a:p>
            <a:pPr>
              <a:buFontTx/>
              <a:buNone/>
            </a:pPr>
            <a:r>
              <a:rPr lang="cs-CZ" altLang="cs-CZ" sz="2000" b="1" dirty="0" smtClean="0">
                <a:cs typeface="Arial" panose="020B0604020202020204" pitchFamily="34" charset="0"/>
              </a:rPr>
              <a:t>Struktura interního normativního financování: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oddělení prostředků z fixní části institucionálního financování do Dispozičního fondu                   </a:t>
            </a:r>
            <a:r>
              <a:rPr lang="cs-CZ" altLang="cs-CZ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6 965 tis. Kč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oddělení prostředků z fixní části institucionálního financování do </a:t>
            </a:r>
            <a:br>
              <a:rPr lang="cs-CZ" altLang="cs-CZ" sz="2000" dirty="0" smtClean="0">
                <a:cs typeface="Arial" panose="020B0604020202020204" pitchFamily="34" charset="0"/>
              </a:rPr>
            </a:br>
            <a:r>
              <a:rPr lang="cs-CZ" altLang="cs-CZ" sz="2000" dirty="0" smtClean="0">
                <a:cs typeface="Arial" panose="020B0604020202020204" pitchFamily="34" charset="0"/>
              </a:rPr>
              <a:t>Fondu strategického rozvoje   </a:t>
            </a:r>
            <a:r>
              <a:rPr lang="cs-CZ" altLang="cs-CZ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10 000 tis. Kč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stanovení základny pro interní rozdělení prostředků z fixní části FA´ na organizační jednotky UTB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rozdělení prostředků FA´ za fixní část (podle přepočteného počtu studentů evidovaného v SIMS k 31. 10. 2019)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rozdělení prostředků FK za výkonovou část (kvalita a výkon)</a:t>
            </a:r>
          </a:p>
          <a:p>
            <a:pPr algn="just">
              <a:spcAft>
                <a:spcPct val="20000"/>
              </a:spcAft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stanovení odvodů na společné servisní složky, informační zdroje a kapitálové univerzitní zdroje </a:t>
            </a:r>
          </a:p>
          <a:p>
            <a:pPr>
              <a:spcAft>
                <a:spcPct val="20000"/>
              </a:spcAft>
            </a:pPr>
            <a:endParaRPr lang="cs-CZ" altLang="cs-CZ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Základna pro rozdělení institucionálních prostředků</a:t>
            </a:r>
          </a:p>
        </p:txBody>
      </p:sp>
      <p:graphicFrame>
        <p:nvGraphicFramePr>
          <p:cNvPr id="27684" name="Group 36"/>
          <p:cNvGraphicFramePr>
            <a:graphicFrameLocks noGrp="1"/>
          </p:cNvGraphicFramePr>
          <p:nvPr/>
        </p:nvGraphicFramePr>
        <p:xfrm>
          <a:off x="250825" y="1844675"/>
          <a:ext cx="8569327" cy="3163888"/>
        </p:xfrm>
        <a:graphic>
          <a:graphicData uri="http://schemas.openxmlformats.org/drawingml/2006/table">
            <a:tbl>
              <a:tblPr/>
              <a:tblGrid>
                <a:gridCol w="13680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2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24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286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97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4022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7923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Proměnná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Finanční příspěvek pro rok 2020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 tis. Kč) 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Oddělení prostředků  Dispoziční fond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 tis. Kč) 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Oddělení prostředků Fond strategického rozvoje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 tis. Kč)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Základna pro rozdělení prostředků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(v tis. Kč)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49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531 146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6 965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FA´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514 181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17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FK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87 933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FK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87 933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47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619 079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6 965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602 114</a:t>
                      </a:r>
                    </a:p>
                  </a:txBody>
                  <a:tcPr marL="91435" marR="91435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Interní rozdělení prostředků fixní části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ástupný symbol pro obsah 1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836713"/>
                <a:ext cx="8713788" cy="5328592"/>
              </a:xfrm>
            </p:spPr>
            <p:txBody>
              <a:bodyPr wrap="square"/>
              <a:lstStyle/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sz="2200" dirty="0" smtClean="0"/>
                  <a:t>Koeficienty ekonomické náročnosti studijních programů jsou shodné jako v materiálech MŠMT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sz="2200" dirty="0" smtClean="0"/>
                  <a:t>Interní hodnota základního normativu NUTB je shodná pro všechny druhy i formy studijních programů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sz="2200" dirty="0" smtClean="0"/>
                  <a:t>Celkový počet přepočtených studentů v programu (i) na organizační jednotce (k):</a:t>
                </a:r>
              </a:p>
              <a:p>
                <a:pPr marL="358775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FPR</m:t>
                      </m:r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k</m:t>
                          </m:r>
                        </m:e>
                      </m:d>
                      <m:r>
                        <m:rPr>
                          <m:nor/>
                        </m:rPr>
                        <a:rPr lang="cs-CZ" b="1" i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PRB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k</m:t>
                          </m:r>
                        </m:e>
                      </m:d>
                      <m:r>
                        <m:rPr>
                          <m:nor/>
                        </m:rPr>
                        <a:rPr lang="cs-CZ" b="1" i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+ 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PRN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k</m:t>
                          </m:r>
                        </m:e>
                      </m:d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PRM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k</m:t>
                          </m:r>
                        </m:e>
                      </m:d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</m:oMath>
                  </m:oMathPara>
                </a14:m>
                <a:endParaRPr lang="cs-CZ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58775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PRP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k</m:t>
                          </m:r>
                        </m:e>
                      </m:d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PRB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k</m:t>
                          </m:r>
                        </m:e>
                      </m:d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PRN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k</m:t>
                          </m:r>
                        </m:e>
                      </m:d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PRM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r>
                            <m:rPr>
                              <m:nor/>
                            </m:rPr>
                            <a:rPr lang="cs-CZ" b="1" i="1" smtClean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k</m:t>
                          </m:r>
                        </m:e>
                      </m:d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cs-CZ" b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</m:oMath>
                  </m:oMathPara>
                </a14:m>
                <a:endParaRPr lang="cs-CZ" b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58775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PRP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2(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i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k</m:t>
                      </m:r>
                      <m:r>
                        <m:rPr>
                          <m:nor/>
                        </m:rPr>
                        <a:rPr lang="cs-CZ" b="1" i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cs-CZ" b="1" i="1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sz="2200" dirty="0" smtClean="0"/>
                  <a:t>Interní hodnota základního normativu NUTB bude shodná pro všechny druhy i formy studijních programů: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𝑵𝑼𝑻𝑩</m:t>
                      </m:r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b="1" i="1" smtClean="0">
                              <a:latin typeface="Cambria Math" panose="02040503050406030204" pitchFamily="18" charset="0"/>
                            </a:rPr>
                            <m:t>𝑭𝑨</m:t>
                          </m:r>
                          <m:r>
                            <a:rPr lang="cs-CZ" b="1" i="1" smtClean="0">
                              <a:latin typeface="Cambria Math" panose="02040503050406030204" pitchFamily="18" charset="0"/>
                            </a:rPr>
                            <m:t>´</m:t>
                          </m:r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cs-CZ" b="1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9"/>
                                </m:rPr>
                                <a:rPr lang="cs-CZ" b="1" i="1" smtClean="0"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limLoc m:val="subSup"/>
                                  <m:supHide m:val="on"/>
                                  <m:ctrlPr>
                                    <a:rPr lang="cs-CZ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9"/>
                                    </m:rPr>
                                    <a:rPr lang="cs-CZ" b="1" i="1" smtClean="0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/>
                                <m:e>
                                  <m:d>
                                    <m:dPr>
                                      <m:ctrlPr>
                                        <a:rPr lang="cs-CZ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cs-CZ" b="1" i="1">
                                          <a:latin typeface="Cambria Math" panose="02040503050406030204" pitchFamily="18" charset="0"/>
                                        </a:rPr>
                                        <m:t>𝑭𝑷𝑹</m:t>
                                      </m:r>
                                      <m:d>
                                        <m:dPr>
                                          <m:ctrlPr>
                                            <a:rPr lang="cs-CZ" b="1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cs-CZ" b="1" i="1"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  <m:r>
                                            <a:rPr lang="cs-CZ" b="1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cs-CZ" b="1" i="1">
                                              <a:latin typeface="Cambria Math" panose="02040503050406030204" pitchFamily="18" charset="0"/>
                                            </a:rPr>
                                            <m:t>𝒌</m:t>
                                          </m:r>
                                        </m:e>
                                      </m:d>
                                      <m:r>
                                        <a:rPr lang="cs-CZ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×</m:t>
                                      </m:r>
                                      <m:r>
                                        <a:rPr lang="cs-CZ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𝑲𝑬𝑵𝑷</m:t>
                                      </m:r>
                                      <m:d>
                                        <m:dPr>
                                          <m:ctrlPr>
                                            <a:rPr lang="cs-CZ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cs-CZ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nary>
                            </m:e>
                          </m:nary>
                        </m:den>
                      </m:f>
                    </m:oMath>
                  </m:oMathPara>
                </a14:m>
                <a:endParaRPr lang="cs-CZ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sz="2200" b="1" dirty="0" smtClean="0"/>
                  <a:t>Interní hodnota základního normativu UTB:     </a:t>
                </a:r>
                <a:r>
                  <a:rPr lang="cs-CZ" sz="2200" b="1" dirty="0" smtClean="0">
                    <a:solidFill>
                      <a:srgbClr val="FF0000"/>
                    </a:solidFill>
                  </a:rPr>
                  <a:t>34 185,58 Kč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sz="2200" dirty="0" smtClean="0"/>
                  <a:t>V roce 2019:    33 335,711 Kč</a:t>
                </a:r>
              </a:p>
              <a:p>
                <a:endParaRPr lang="cs-CZ" dirty="0"/>
              </a:p>
            </p:txBody>
          </p:sp>
        </mc:Choice>
        <mc:Fallback xmlns="">
          <p:sp>
            <p:nvSpPr>
              <p:cNvPr id="2" name="Zástupný symbol pro obsah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836713"/>
                <a:ext cx="8713788" cy="5328592"/>
              </a:xfrm>
              <a:blipFill rotWithShape="0">
                <a:blip r:embed="rId2"/>
                <a:stretch>
                  <a:fillRect l="-769" t="-572" r="-839" b="-3089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Směrování příspěvku (institucionální financování)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ástupný symbol pro obsah 1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836712"/>
                <a:ext cx="8713788" cy="554513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cs-CZ" sz="2200" b="1" dirty="0" smtClean="0"/>
                  <a:t>Prostředky na vzdělávací a tvůrčí činnost jsou rozděleny na organizační jednotky: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sz="2200" dirty="0"/>
                  <a:t>f</a:t>
                </a:r>
                <a:r>
                  <a:rPr lang="cs-CZ" sz="2200" dirty="0" smtClean="0"/>
                  <a:t>akulta nebo součást UTB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sz="2200" dirty="0" smtClean="0"/>
                  <a:t>výzkumné centrum z OP </a:t>
                </a:r>
                <a:r>
                  <a:rPr lang="cs-CZ" sz="2200" dirty="0" err="1" smtClean="0"/>
                  <a:t>VaVpI</a:t>
                </a:r>
                <a:endParaRPr lang="cs-CZ" sz="2200" dirty="0" smtClean="0"/>
              </a:p>
              <a:p>
                <a:pPr marL="0" indent="0">
                  <a:buNone/>
                </a:pPr>
                <a:r>
                  <a:rPr lang="cs-CZ" sz="2200" dirty="0" smtClean="0"/>
                  <a:t>Algoritmus rozdělení fixní části, příspěvek pro program (i) na organizační     jednotce (k):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𝑽</m:t>
                      </m:r>
                      <m:sSub>
                        <m:sSub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cs-CZ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cs-CZ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cs-CZ" b="1" i="1" smtClean="0">
                          <a:latin typeface="Cambria Math" panose="02040503050406030204" pitchFamily="18" charset="0"/>
                        </a:rPr>
                        <m:t>𝑭𝑷𝑹</m:t>
                      </m:r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cs-CZ" b="1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cs-CZ" b="1" i="1" smtClean="0"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cs-CZ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cs-CZ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𝑲𝑬𝑵𝑷</m:t>
                      </m:r>
                      <m:d>
                        <m:dPr>
                          <m:ctrlPr>
                            <a:rPr lang="cs-CZ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e>
                      </m:d>
                      <m:r>
                        <a:rPr lang="cs-CZ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cs-CZ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𝑵𝑼𝑻𝑩</m:t>
                      </m:r>
                    </m:oMath>
                  </m:oMathPara>
                </a14:m>
                <a:endParaRPr lang="cs-CZ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cs-CZ" sz="1000" dirty="0" smtClean="0"/>
              </a:p>
              <a:p>
                <a:pPr marL="0" indent="0">
                  <a:buNone/>
                </a:pPr>
                <a:r>
                  <a:rPr lang="cs-CZ" sz="2200" dirty="0" smtClean="0"/>
                  <a:t>Současný příspěvek VF</a:t>
                </a:r>
                <a:r>
                  <a:rPr lang="cs-CZ" sz="2200" baseline="-25000" dirty="0" smtClean="0"/>
                  <a:t>(k)</a:t>
                </a:r>
                <a:r>
                  <a:rPr lang="cs-CZ" sz="2200" dirty="0" smtClean="0"/>
                  <a:t> pro organizační jednotku (k):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cs-CZ" sz="2200" b="1" i="1" smtClean="0">
                        <a:latin typeface="Cambria Math" panose="02040503050406030204" pitchFamily="18" charset="0"/>
                      </a:rPr>
                      <m:t>𝑽𝑭</m:t>
                    </m:r>
                    <m:d>
                      <m:dPr>
                        <m:ctrlPr>
                          <a:rPr lang="cs-CZ" sz="22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cs-CZ" sz="2200" b="1" i="1" smtClean="0"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cs-CZ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cs-CZ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cs-CZ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  <m:sup/>
                      <m:e>
                        <m:r>
                          <a:rPr lang="cs-CZ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  <m:sSub>
                          <m:sSubPr>
                            <m:ctrlPr>
                              <a:rPr lang="cs-CZ" sz="2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cs-CZ" sz="2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𝑷</m:t>
                            </m:r>
                          </m:e>
                          <m:sub>
                            <m:r>
                              <a:rPr lang="cs-CZ" sz="2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  <m:d>
                          <m:dPr>
                            <m:ctrlPr>
                              <a:rPr lang="cs-CZ" sz="2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cs-CZ" sz="2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cs-CZ" sz="2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cs-CZ" sz="2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𝒌</m:t>
                            </m:r>
                          </m:e>
                        </m:d>
                      </m:e>
                    </m:nary>
                  </m:oMath>
                </a14:m>
                <a:r>
                  <a:rPr lang="cs-CZ" sz="2200" b="1" i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cs-CZ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cs-CZ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cs-CZ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</m:t>
                    </m:r>
                    <m:sSub>
                      <m:sSubPr>
                        <m:ctrlPr>
                          <a:rPr lang="cs-CZ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cs-CZ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cs-CZ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𝒌</m:t>
                        </m:r>
                      </m:sub>
                    </m:sSub>
                    <m:r>
                      <a:rPr lang="cs-CZ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cs-CZ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𝒌</m:t>
                    </m:r>
                    <m:r>
                      <a:rPr lang="cs-CZ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cs-CZ" sz="22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cs-CZ" sz="1000" dirty="0" smtClean="0"/>
              </a:p>
              <a:p>
                <a:pPr marL="0" indent="0">
                  <a:buNone/>
                </a:pPr>
                <a:r>
                  <a:rPr lang="cs-CZ" sz="2200" dirty="0" smtClean="0"/>
                  <a:t>Příspěvek institucionálního financování:</a:t>
                </a:r>
                <a:endParaRPr lang="cs-CZ" sz="2200" dirty="0"/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sz="2200" dirty="0" smtClean="0"/>
                  <a:t>Fixní část je přiřazena ke každému studijnímu programu podle organizačního začlenění realizace programu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cs-CZ" sz="2200" dirty="0" smtClean="0"/>
                  <a:t>Výkonová část je přiřazena výhradně organizační jednotce jako celku</a:t>
                </a:r>
                <a:endParaRPr lang="cs-CZ" sz="2200" dirty="0"/>
              </a:p>
            </p:txBody>
          </p:sp>
        </mc:Choice>
        <mc:Fallback xmlns="">
          <p:sp>
            <p:nvSpPr>
              <p:cNvPr id="2" name="Zástupný symbol pro obsah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836712"/>
                <a:ext cx="8713788" cy="5545137"/>
              </a:xfrm>
              <a:blipFill>
                <a:blip r:embed="rId2"/>
                <a:stretch>
                  <a:fillRect l="-909" t="-659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Rozdělení ukazatele A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2003633"/>
              </p:ext>
            </p:extLst>
          </p:nvPr>
        </p:nvGraphicFramePr>
        <p:xfrm>
          <a:off x="179388" y="908050"/>
          <a:ext cx="6192837" cy="4800602"/>
        </p:xfrm>
        <a:graphic>
          <a:graphicData uri="http://schemas.openxmlformats.org/drawingml/2006/table">
            <a:tbl>
              <a:tblPr/>
              <a:tblGrid>
                <a:gridCol w="13682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281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809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Příspěvek FA´ podle dat 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tis. Kč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Rozpočet FA´ pro rok 2019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tis. Kč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data 2020 – rozpočet 2019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128 466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134 257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-5 791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62 921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51 184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11 737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61 472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56 703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4 769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93 637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89 005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4 632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68 969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67 780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1 189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86 927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84 482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2 445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3 740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4 049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-309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8 049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5 851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2 198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0 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8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514 181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493 311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20 870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Institucionální financování – výkonová část 2020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cs-CZ" altLang="cs-CZ" b="1" dirty="0" smtClean="0"/>
              <a:t>Rozdělení VVŠ do segmentů</a:t>
            </a:r>
          </a:p>
          <a:p>
            <a:pPr marL="0" indent="0" algn="just">
              <a:buFontTx/>
              <a:buNone/>
              <a:defRPr/>
            </a:pPr>
            <a:r>
              <a:rPr lang="cs-CZ" sz="2000" dirty="0" smtClean="0"/>
              <a:t>Pro porovnání úspěšnosti v indikátorech výkonu a kvality jsou VVŠ rozděleny do 4 segmentů:</a:t>
            </a:r>
            <a:endParaRPr lang="cs-CZ" sz="2000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1: AMU, AVU, VŠUP, JAMU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2: VŠPJ, VŠTE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3: </a:t>
            </a:r>
            <a:r>
              <a:rPr lang="cs-CZ" sz="2000" b="1" dirty="0" smtClean="0">
                <a:solidFill>
                  <a:srgbClr val="FF0000"/>
                </a:solidFill>
              </a:rPr>
              <a:t>vysoké školy </a:t>
            </a:r>
            <a:r>
              <a:rPr lang="cs-CZ" sz="2000" dirty="0" smtClean="0"/>
              <a:t>(neuvedené v segmentech 1, 2 a 4) </a:t>
            </a:r>
          </a:p>
          <a:p>
            <a:pPr marL="0" indent="0" algn="just">
              <a:buFontTx/>
              <a:buNone/>
              <a:defRPr/>
            </a:pPr>
            <a:r>
              <a:rPr lang="cs-CZ" b="1" dirty="0" smtClean="0">
                <a:solidFill>
                  <a:srgbClr val="FF1A0A"/>
                </a:solidFill>
              </a:rPr>
              <a:t>     </a:t>
            </a:r>
            <a:r>
              <a:rPr lang="cs-CZ" sz="2000" dirty="0" smtClean="0"/>
              <a:t>celkem 15 VVŠ </a:t>
            </a:r>
            <a:r>
              <a:rPr lang="cs-CZ" b="1" dirty="0" smtClean="0">
                <a:solidFill>
                  <a:srgbClr val="FF1A0A"/>
                </a:solidFill>
              </a:rPr>
              <a:t>zde UTB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4: UK, MU, UPOL, ČVUT, VUT</a:t>
            </a:r>
          </a:p>
          <a:p>
            <a:pPr marL="0" indent="0" algn="just">
              <a:buFontTx/>
              <a:buNone/>
              <a:defRPr/>
            </a:pPr>
            <a:endParaRPr lang="cs-CZ" b="1" dirty="0" smtClean="0"/>
          </a:p>
          <a:p>
            <a:pPr marL="0" indent="0" algn="just">
              <a:buFontTx/>
              <a:buNone/>
              <a:defRPr/>
            </a:pPr>
            <a:r>
              <a:rPr lang="cs-CZ" b="1" dirty="0" smtClean="0"/>
              <a:t>Váha segmentu výkonové části 2020</a:t>
            </a:r>
            <a:r>
              <a:rPr lang="cs-CZ" dirty="0" smtClean="0"/>
              <a:t>:</a:t>
            </a:r>
            <a:endParaRPr lang="cs-CZ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1:                 3,212 %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2:                 1,349 %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b="1" dirty="0" err="1" smtClean="0">
                <a:solidFill>
                  <a:srgbClr val="FF0000"/>
                </a:solidFill>
              </a:rPr>
              <a:t>seg</a:t>
            </a:r>
            <a:r>
              <a:rPr lang="cs-CZ" b="1" dirty="0" smtClean="0">
                <a:solidFill>
                  <a:srgbClr val="FF0000"/>
                </a:solidFill>
              </a:rPr>
              <a:t>. 3:         39,654 %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sz="2000" dirty="0" err="1" smtClean="0"/>
              <a:t>seg</a:t>
            </a:r>
            <a:r>
              <a:rPr lang="cs-CZ" sz="2000" dirty="0" smtClean="0"/>
              <a:t>. 4:               55,785 %  </a:t>
            </a:r>
          </a:p>
          <a:p>
            <a:pPr marL="838200" lvl="1" indent="-381000" eaLnBrk="1" hangingPunct="1">
              <a:buFont typeface="Wingdings" pitchFamily="2" charset="2"/>
              <a:buNone/>
              <a:defRPr/>
            </a:pPr>
            <a:endParaRPr lang="cs-CZ" altLang="cs-CZ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0"/>
            <a:ext cx="6769101" cy="620713"/>
          </a:xfrm>
        </p:spPr>
        <p:txBody>
          <a:bodyPr/>
          <a:lstStyle/>
          <a:p>
            <a:pPr indent="0"/>
            <a:r>
              <a:rPr lang="cs-CZ" altLang="cs-CZ" sz="2000" smtClean="0"/>
              <a:t>Výkonová část – úspěšnost UTB mezi VVŠ 3. segmentu </a:t>
            </a:r>
          </a:p>
        </p:txBody>
      </p:sp>
      <p:graphicFrame>
        <p:nvGraphicFramePr>
          <p:cNvPr id="33866" name="Group 74"/>
          <p:cNvGraphicFramePr>
            <a:graphicFrameLocks noGrp="1"/>
          </p:cNvGraphicFramePr>
          <p:nvPr>
            <p:ph idx="1"/>
          </p:nvPr>
        </p:nvGraphicFramePr>
        <p:xfrm>
          <a:off x="611188" y="836613"/>
          <a:ext cx="8064500" cy="5616575"/>
        </p:xfrm>
        <a:graphic>
          <a:graphicData uri="http://schemas.openxmlformats.org/drawingml/2006/table">
            <a:tbl>
              <a:tblPr/>
              <a:tblGrid>
                <a:gridCol w="26955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88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160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440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1887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Indikátory výkonové části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indikátoru v %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Úspěšnost UTB v % mezi VVŠ   3. segment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2020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Úspěšnost UTB v roce 2019 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06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Graduation</a:t>
                      </a: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rate</a:t>
                      </a:r>
                      <a:endParaRPr kumimoji="0" lang="cs-CZ" alt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7,6413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7,778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4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Mezinárodní mobility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5,5718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5,482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00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Zaměstnanost absolventů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7,8094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7,155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2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Hodnocení </a:t>
                      </a:r>
                      <a:r>
                        <a:rPr kumimoji="0" lang="cs-CZ" alt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VaV</a:t>
                      </a: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4,7144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5,229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2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RUV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16,1704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15,940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582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Externí příjmy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6,5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3,4987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2,952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25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Studia v cizím jazyce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2,6200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4008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Cizinci – akademičtí a vědečtí pracovníci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10,0678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9,639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20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Celkem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6,3783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6,394</a:t>
                      </a:r>
                    </a:p>
                  </a:txBody>
                  <a:tcPr marL="91448" marR="91448" marT="45715" marB="4571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Výkonová část 2020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6613"/>
            <a:ext cx="8713788" cy="55451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 dirty="0" smtClean="0"/>
              <a:t>Zcela nekvalitní plnění indikátoru: 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 smtClean="0"/>
              <a:t>Externí příjmy </a:t>
            </a:r>
            <a:r>
              <a:rPr lang="cs-CZ" altLang="cs-CZ" sz="2000" dirty="0" smtClean="0"/>
              <a:t>(váha indikátoru 6,5 %)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příjmy z celoživotního vzdělávání (mimo kurzy univerzit třetího věku)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výnosy z transferu znalostí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b="1" dirty="0" smtClean="0"/>
              <a:t>Studia v cizím jazyce </a:t>
            </a:r>
            <a:r>
              <a:rPr lang="cs-CZ" altLang="cs-CZ" sz="2000" dirty="0" smtClean="0"/>
              <a:t>(váha indikátoru 3,5 %)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příjmy z poplatků za studia v cizím jazyce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počet studentů, studujících SP v cizím jazyce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endParaRPr lang="cs-CZ" altLang="cs-CZ" sz="1800" dirty="0"/>
          </a:p>
          <a:p>
            <a:pPr marL="0" indent="0" algn="just" eaLnBrk="1" hangingPunct="1">
              <a:buFontTx/>
              <a:buNone/>
              <a:defRPr/>
            </a:pPr>
            <a:r>
              <a:rPr lang="cs-CZ" altLang="cs-CZ" sz="2000" b="1" dirty="0" smtClean="0"/>
              <a:t>Podprůměrný </a:t>
            </a:r>
            <a:r>
              <a:rPr lang="cs-CZ" altLang="cs-CZ" sz="2000" b="1" dirty="0"/>
              <a:t>výsledek: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Indikátor </a:t>
            </a:r>
            <a:r>
              <a:rPr lang="cs-CZ" altLang="cs-CZ" sz="2000" b="1" dirty="0" err="1" smtClean="0"/>
              <a:t>VaV</a:t>
            </a:r>
            <a:r>
              <a:rPr lang="cs-CZ" altLang="cs-CZ" sz="2000" b="1" dirty="0" smtClean="0"/>
              <a:t> </a:t>
            </a:r>
            <a:r>
              <a:rPr lang="cs-CZ" altLang="cs-CZ" sz="2000" dirty="0" smtClean="0"/>
              <a:t>(váha indikátoru 30 %). </a:t>
            </a: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endParaRPr lang="cs-CZ" altLang="cs-CZ" sz="2000" dirty="0" smtClean="0"/>
          </a:p>
          <a:p>
            <a:pPr marL="0" indent="0" algn="just" eaLnBrk="1" hangingPunct="1">
              <a:buFontTx/>
              <a:buNone/>
              <a:defRPr/>
            </a:pPr>
            <a:r>
              <a:rPr lang="cs-CZ" altLang="cs-CZ" sz="2000" b="1" dirty="0" smtClean="0">
                <a:solidFill>
                  <a:srgbClr val="FF0000"/>
                </a:solidFill>
              </a:rPr>
              <a:t>Největší úspěch: RUV</a:t>
            </a:r>
            <a:endParaRPr lang="cs-CZ" altLang="cs-CZ" sz="2000" dirty="0" smtClean="0">
              <a:solidFill>
                <a:srgbClr val="FF00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dirty="0" smtClean="0">
                <a:solidFill>
                  <a:srgbClr val="FF0000"/>
                </a:solidFill>
              </a:rPr>
              <a:t>Výsledky v indikátoru RUV (váha indikátoru 3 %) jsou více než 3x úspěšnější </a:t>
            </a:r>
            <a:r>
              <a:rPr lang="cs-CZ" altLang="cs-CZ" sz="2000" smtClean="0">
                <a:solidFill>
                  <a:srgbClr val="FF0000"/>
                </a:solidFill>
              </a:rPr>
              <a:t>než     výsledky </a:t>
            </a:r>
            <a:r>
              <a:rPr lang="cs-CZ" altLang="cs-CZ" sz="2000" dirty="0" err="1" smtClean="0">
                <a:solidFill>
                  <a:srgbClr val="FF0000"/>
                </a:solidFill>
              </a:rPr>
              <a:t>VaV</a:t>
            </a:r>
            <a:r>
              <a:rPr lang="cs-CZ" altLang="cs-CZ" sz="2000" dirty="0" smtClean="0">
                <a:solidFill>
                  <a:srgbClr val="FF0000"/>
                </a:solidFill>
              </a:rPr>
              <a:t>.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dirty="0" smtClean="0">
                <a:solidFill>
                  <a:srgbClr val="FF0000"/>
                </a:solidFill>
              </a:rPr>
              <a:t>Multiplikativní účinek ještě ve Fondu umělecké činnosti.</a:t>
            </a:r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cs-CZ" altLang="cs-CZ" sz="18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Interní rozdělení prostředků výkonové části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36613"/>
            <a:ext cx="8713788" cy="55451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sz="2000" b="1" dirty="0" smtClean="0"/>
              <a:t>Algoritmus rozdělení prostředků FK výkonové části: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z="2000" b="1" dirty="0" smtClean="0"/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z="2000" b="1" dirty="0" smtClean="0">
                <a:solidFill>
                  <a:srgbClr val="FF0000"/>
                </a:solidFill>
              </a:rPr>
              <a:t>výkonový podíl UTB mezi všemi VVŠ je 2,5293 % (vloni  2,6267 %)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pro každý indikátor kvality a výkonu VVŠ je MŠMT určeno, jaký procentuální podíl UTB za tento indikátor obdržela v rámci všech VVŠ zařazených v segmentu 3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podle váhy stanovené tomuto indikátoru přiřadilo MŠMT finanční objem za indikátor pro UTB</a:t>
            </a:r>
          </a:p>
          <a:p>
            <a:pPr algn="just" eaLnBrk="1" hangingPunct="1">
              <a:buFont typeface="Wingdings" panose="05000000000000000000" pitchFamily="2" charset="2"/>
              <a:buChar char="§"/>
            </a:pPr>
            <a:r>
              <a:rPr lang="cs-CZ" altLang="cs-CZ" sz="2000" dirty="0" smtClean="0"/>
              <a:t>tento finanční objem je mezi organizační jednotky UTB rozdělen </a:t>
            </a:r>
            <a:br>
              <a:rPr lang="cs-CZ" altLang="cs-CZ" sz="2000" dirty="0" smtClean="0"/>
            </a:br>
            <a:r>
              <a:rPr lang="cs-CZ" altLang="cs-CZ" sz="2000" dirty="0" smtClean="0"/>
              <a:t>v poměru procentuální úspěšnosti dané jednotky k celkovému výkonu UTB v daném indikátoru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z="2000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cs-CZ" altLang="cs-CZ" sz="1800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Char char="Ø"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Indikátor publikace 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8785225" cy="4800602"/>
        </p:xfrm>
        <a:graphic>
          <a:graphicData uri="http://schemas.openxmlformats.org/drawingml/2006/table">
            <a:tbl>
              <a:tblPr/>
              <a:tblGrid>
                <a:gridCol w="12962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4028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0809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Publikace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kvartil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Váha: 3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Publikace </a:t>
                      </a: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kvartil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Váha: 2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Publikace </a:t>
                      </a: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kvartil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Váha: 1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Publikace </a:t>
                      </a: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kvartil</a:t>
                      </a: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Váha: 0,5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Publikace celkem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publikace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574,0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30,6378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22,5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1,2010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150,5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8,0331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83,5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4,4569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52,0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2,7756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42,5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2,2685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800,0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42,7008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142,5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7,6061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0,3203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8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328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1 873,5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Indikátor VaV (výhradně pro výpočet ukazatele K)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7272336" cy="4876812"/>
        </p:xfrm>
        <a:graphic>
          <a:graphicData uri="http://schemas.openxmlformats.org/drawingml/2006/table">
            <a:tbl>
              <a:tblPr/>
              <a:tblGrid>
                <a:gridCol w="12961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0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04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20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20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1582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Rozpočet DKRVO 2019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tis. Kč 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Hodnota  DKRVO(2019)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80 % 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publikace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20 %  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</a:t>
                      </a:r>
                      <a:r>
                        <a:rPr kumimoji="0" lang="cs-CZ" altLang="cs-CZ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VaV</a:t>
                      </a: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ukazateli K má váhu 30 % 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27 483 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21,1933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30,6378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23,0822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1 162 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0,8961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1,2010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0,9570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17 118 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13,2004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8,0331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12,1669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2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4 847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3,7377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2,9902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15 052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11,6072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4,4569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10,1771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7 170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5,5291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2,7756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4,9784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1 944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1,4991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2,2685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1,6530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36 052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27,8012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42,7008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30,7811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18 732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14,4450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7,6081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13,0772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2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0,0910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0,3203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0,1368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7" marR="444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7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129 678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Výkonová část institucionálního financování 2020</a:t>
            </a:r>
          </a:p>
        </p:txBody>
      </p:sp>
      <p:graphicFrame>
        <p:nvGraphicFramePr>
          <p:cNvPr id="32879" name="Group 111"/>
          <p:cNvGraphicFramePr>
            <a:graphicFrameLocks noGrp="1"/>
          </p:cNvGraphicFramePr>
          <p:nvPr>
            <p:ph idx="1"/>
          </p:nvPr>
        </p:nvGraphicFramePr>
        <p:xfrm>
          <a:off x="179388" y="1149350"/>
          <a:ext cx="8785224" cy="4606923"/>
        </p:xfrm>
        <a:graphic>
          <a:graphicData uri="http://schemas.openxmlformats.org/drawingml/2006/table">
            <a:tbl>
              <a:tblPr/>
              <a:tblGrid>
                <a:gridCol w="1584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4434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229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Graduation</a:t>
                      </a: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cs-CZ" altLang="cs-CZ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rate</a:t>
                      </a: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Mezinárodní mobility  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Zaměstnanost absolventů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Hodnocení </a:t>
                      </a:r>
                      <a:r>
                        <a:rPr kumimoji="0" lang="cs-CZ" altLang="cs-CZ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VaV</a:t>
                      </a:r>
                      <a:endParaRPr kumimoji="0" lang="cs-CZ" altLang="cs-CZ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1 649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1 593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2 608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4 500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1 681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1 261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2 029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2 694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1 059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2 372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2 722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5 360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2 096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583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3 617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4 731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1 276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1 984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4 104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1 975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2 466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971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322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176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6 002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183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2 550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183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7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15 802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16 900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10 766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19 498</a:t>
                      </a:r>
                    </a:p>
                  </a:txBody>
                  <a:tcPr marL="91444" marR="91444" marT="45699" marB="4569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Výkonová část institucionálního financování 2020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8785224" cy="4800602"/>
        </p:xfrm>
        <a:graphic>
          <a:graphicData uri="http://schemas.openxmlformats.org/drawingml/2006/table">
            <a:tbl>
              <a:tblPr/>
              <a:tblGrid>
                <a:gridCol w="1344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63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283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809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Výsledky umělecké činnosti (RUV)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Externí příjmy VŠ 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Studia v cizím jazyce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Cizinci – akademičtí a vědečtí pracovníci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(v tis. Kč) 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1 626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12 683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3 890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513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9 026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6 688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1 974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19 585</a:t>
                      </a:r>
                      <a:endParaRPr kumimoji="0" lang="cs-CZ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1 711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14 275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2 761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12 339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1 482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3 763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11 496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3 778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251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8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6 688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3 135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1 264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13 880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87 933</a:t>
                      </a:r>
                    </a:p>
                  </a:txBody>
                  <a:tcPr marL="91443" marR="91443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Institucionální financování organizačních jednotek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6613"/>
            <a:ext cx="8713788" cy="504825"/>
          </a:xfrm>
        </p:spPr>
        <p:txBody>
          <a:bodyPr/>
          <a:lstStyle/>
          <a:p>
            <a:pPr marL="174625" indent="0">
              <a:buFont typeface="Wingdings" panose="05000000000000000000" pitchFamily="2" charset="2"/>
              <a:buNone/>
            </a:pPr>
            <a:r>
              <a:rPr lang="cs-CZ" altLang="cs-CZ" smtClean="0"/>
              <a:t>  </a:t>
            </a:r>
          </a:p>
        </p:txBody>
      </p:sp>
      <p:graphicFrame>
        <p:nvGraphicFramePr>
          <p:cNvPr id="18766" name="Group 334"/>
          <p:cNvGraphicFramePr>
            <a:graphicFrameLocks noGrp="1"/>
          </p:cNvGraphicFramePr>
          <p:nvPr/>
        </p:nvGraphicFramePr>
        <p:xfrm>
          <a:off x="900113" y="981075"/>
          <a:ext cx="7127875" cy="4952998"/>
        </p:xfrm>
        <a:graphic>
          <a:graphicData uri="http://schemas.openxmlformats.org/drawingml/2006/table">
            <a:tbl>
              <a:tblPr/>
              <a:tblGrid>
                <a:gridCol w="15196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919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16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001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144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Součást/ organizační jednotka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Příspěvek ukazatel A  v tis. Kč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Příspěvek ukazatel K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 tis. Kč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Příspěvek celkem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 tis. Kč</a:t>
                      </a: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155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FT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128 466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12 683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141 149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6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FLKŘ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62 921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3 890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66 811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FAI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61 472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9 026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70 498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FMK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93 637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19 585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113 222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FaME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68 969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14 275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83 244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FHS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86 927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12 339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99 266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UNI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583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583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5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CPS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3 740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11 496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15 236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CEBIA-</a:t>
                      </a:r>
                      <a:r>
                        <a:rPr kumimoji="0" 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Tech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8 049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3 778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11 827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5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Knihovna</a:t>
                      </a: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278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278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Celkem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27" marR="91427" marT="45674" marB="4567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514 181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87 933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602 114</a:t>
                      </a:r>
                      <a:endParaRPr lang="cs-CZ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Interní rozdělení prostředků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5106" y="836712"/>
            <a:ext cx="8713788" cy="5545137"/>
          </a:xfrm>
        </p:spPr>
        <p:txBody>
          <a:bodyPr/>
          <a:lstStyle/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b="1" dirty="0" smtClean="0"/>
              <a:t>Interní rozdělení institucionální podpory na dlouhodobý koncepční rozvoj výzkumné organizace (DKRVO):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Až po vyčíslení (doplatku) přidělených souhrnných prostředků bude nejprve oddělena finanční částka RVOC na </a:t>
            </a:r>
            <a:r>
              <a:rPr lang="cs-CZ" altLang="cs-CZ" b="1" dirty="0" smtClean="0"/>
              <a:t>podporu udržitelnosti regionálních výzkumných center</a:t>
            </a:r>
            <a:r>
              <a:rPr lang="cs-CZ" altLang="cs-CZ" dirty="0" smtClean="0"/>
              <a:t> vybudovaných z OP </a:t>
            </a:r>
            <a:r>
              <a:rPr lang="cs-CZ" altLang="cs-CZ" dirty="0" err="1" smtClean="0"/>
              <a:t>VaVpI</a:t>
            </a:r>
            <a:r>
              <a:rPr lang="cs-CZ" altLang="cs-CZ" dirty="0" smtClean="0"/>
              <a:t>, dosud podporovaných z NPU</a:t>
            </a:r>
            <a:r>
              <a:rPr lang="cs-CZ" altLang="cs-CZ" dirty="0"/>
              <a:t>. Zůstatek neoddělených prostředků </a:t>
            </a:r>
            <a:r>
              <a:rPr lang="cs-CZ" altLang="cs-CZ" dirty="0" smtClean="0"/>
              <a:t>DKRVO </a:t>
            </a:r>
            <a:r>
              <a:rPr lang="cs-CZ" altLang="cs-CZ" dirty="0"/>
              <a:t>bude rozdělen podle interního algoritmu </a:t>
            </a:r>
            <a:r>
              <a:rPr lang="cs-CZ" altLang="cs-CZ" dirty="0" smtClean="0"/>
              <a:t>na </a:t>
            </a:r>
            <a:r>
              <a:rPr lang="cs-CZ" altLang="cs-CZ" dirty="0"/>
              <a:t>organizační </a:t>
            </a:r>
            <a:r>
              <a:rPr lang="cs-CZ" altLang="cs-CZ" dirty="0" smtClean="0"/>
              <a:t>jednotky.</a:t>
            </a:r>
            <a:r>
              <a:rPr lang="cs-CZ" altLang="cs-CZ" b="1" dirty="0" smtClean="0"/>
              <a:t> </a:t>
            </a:r>
            <a:endParaRPr lang="cs-CZ" altLang="cs-CZ" b="1" dirty="0"/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solidFill>
                  <a:srgbClr val="C00000"/>
                </a:solidFill>
              </a:rPr>
              <a:t>Částka RVOC bude rovna meziročnímu navýšení institucionální podpory DKRVO, nejvýše však 15 000 tis. Kč.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584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Interní rozdělení prostředků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5106" y="836712"/>
            <a:ext cx="8713788" cy="5545137"/>
          </a:xfrm>
        </p:spPr>
        <p:txBody>
          <a:bodyPr/>
          <a:lstStyle/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b="1" dirty="0" smtClean="0"/>
              <a:t>Rozdělení prostředků RVOC z institucionální podpory na DKRVO: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Částky vycházejí z výše podpory poskytované NPU za poslední celý rok podpory: CEBIA-</a:t>
            </a:r>
            <a:r>
              <a:rPr lang="cs-CZ" altLang="cs-CZ" dirty="0" err="1" smtClean="0"/>
              <a:t>Tech</a:t>
            </a:r>
            <a:r>
              <a:rPr lang="cs-CZ" altLang="cs-CZ" dirty="0" smtClean="0"/>
              <a:t> (2018) 7 555 tis. Kč a CPS (2019) 26 906 tis. Kč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V roce 2020 není pro CEBIA-</a:t>
            </a:r>
            <a:r>
              <a:rPr lang="cs-CZ" altLang="cs-CZ" dirty="0" err="1" smtClean="0"/>
              <a:t>Tech</a:t>
            </a:r>
            <a:r>
              <a:rPr lang="cs-CZ" altLang="cs-CZ" dirty="0" smtClean="0"/>
              <a:t> podpora NPU poskytována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Pro CPS je podpora poskytována pouze v prvním pololetí 2020, podpora z DKRVO bude tedy pouze na druhé pololetí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Prostředky RVOC budou mezi CPS a CEBIA-</a:t>
            </a:r>
            <a:r>
              <a:rPr lang="cs-CZ" altLang="cs-CZ" dirty="0" err="1" smtClean="0"/>
              <a:t>Tech</a:t>
            </a:r>
            <a:r>
              <a:rPr lang="cs-CZ" altLang="cs-CZ" dirty="0" smtClean="0"/>
              <a:t> rozděleny v poměru 13453 : 7 555 formou účelové podpory (projektově)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solidFill>
                  <a:srgbClr val="C00000"/>
                </a:solidFill>
              </a:rPr>
              <a:t>Zatím žádné rozdělení prostředků RVOC nebylo realizováno.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>
              <a:solidFill>
                <a:srgbClr val="C00000"/>
              </a:solidFill>
            </a:endParaRP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Interní rozdělení prostředků DKRVO 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5106" y="836712"/>
            <a:ext cx="8713788" cy="5545137"/>
          </a:xfrm>
        </p:spPr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cs-CZ" altLang="cs-CZ" dirty="0" smtClean="0"/>
              <a:t>Indikátor </a:t>
            </a:r>
            <a:r>
              <a:rPr lang="cs-CZ" altLang="cs-CZ" b="1" dirty="0" smtClean="0"/>
              <a:t>Výsledky projektů</a:t>
            </a:r>
            <a:r>
              <a:rPr lang="cs-CZ" altLang="cs-CZ" dirty="0" smtClean="0"/>
              <a:t>: podíl </a:t>
            </a:r>
            <a:r>
              <a:rPr lang="cs-CZ" altLang="cs-CZ" dirty="0"/>
              <a:t>organizační jednotky na výsledcích hodnocení UTB ve výzkumu, experimentálním vývoji a inovacích. Zahrnuje: neinvestiční účelové prostředky na grantové nebo programové projekty výzkumu a vývoje (včetně spoluřešitelských) vyjma NPU I. a II. za 3 poslední roky s vahami 5:3:2</a:t>
            </a:r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endParaRPr lang="cs-CZ" altLang="cs-CZ" b="1" dirty="0"/>
          </a:p>
          <a:p>
            <a:pPr marL="0" indent="0"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b="1" dirty="0" smtClean="0"/>
              <a:t>Interní algoritmus rozdělení prostředků DKRVO:</a:t>
            </a:r>
          </a:p>
          <a:p>
            <a:pPr marL="457200" indent="-457200" algn="just">
              <a:buFontTx/>
              <a:buAutoNum type="alphaLcParenBoth"/>
              <a:defRPr/>
            </a:pPr>
            <a:r>
              <a:rPr lang="cs-CZ" altLang="cs-CZ" dirty="0" smtClean="0"/>
              <a:t>Indikátor Hodnota DKRVO(2019) váha </a:t>
            </a:r>
            <a:r>
              <a:rPr lang="cs-CZ" altLang="cs-CZ" b="1" dirty="0" smtClean="0"/>
              <a:t>70 %</a:t>
            </a:r>
          </a:p>
          <a:p>
            <a:pPr marL="457200" indent="-457200" algn="just">
              <a:buFontTx/>
              <a:buAutoNum type="alphaLcParenBoth"/>
              <a:defRPr/>
            </a:pPr>
            <a:r>
              <a:rPr lang="cs-CZ" altLang="cs-CZ" dirty="0" smtClean="0"/>
              <a:t>Indikátor Publikace váha </a:t>
            </a:r>
            <a:r>
              <a:rPr lang="cs-CZ" altLang="cs-CZ" b="1" dirty="0" smtClean="0"/>
              <a:t>10 % </a:t>
            </a:r>
          </a:p>
          <a:p>
            <a:pPr marL="457200" indent="-457200" algn="just">
              <a:buFontTx/>
              <a:buAutoNum type="alphaLcParenBoth"/>
              <a:defRPr/>
            </a:pPr>
            <a:r>
              <a:rPr lang="cs-CZ" altLang="cs-CZ" dirty="0" smtClean="0"/>
              <a:t>Indikátor Citace váha </a:t>
            </a:r>
            <a:r>
              <a:rPr lang="cs-CZ" altLang="cs-CZ" b="1" dirty="0" smtClean="0"/>
              <a:t>10 %</a:t>
            </a:r>
          </a:p>
          <a:p>
            <a:pPr marL="457200" indent="-457200" algn="just">
              <a:buFontTx/>
              <a:buAutoNum type="alphaLcParenBoth"/>
              <a:defRPr/>
            </a:pPr>
            <a:r>
              <a:rPr lang="cs-CZ" altLang="cs-CZ" dirty="0" smtClean="0"/>
              <a:t>Indikátor Výsledky projektů váha </a:t>
            </a:r>
            <a:r>
              <a:rPr lang="cs-CZ" altLang="cs-CZ" b="1" dirty="0" smtClean="0"/>
              <a:t>10 %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Indikátor citace 2020 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4321175" cy="4800602"/>
        </p:xfrm>
        <a:graphic>
          <a:graphicData uri="http://schemas.openxmlformats.org/drawingml/2006/table">
            <a:tbl>
              <a:tblPr/>
              <a:tblGrid>
                <a:gridCol w="12964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3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23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809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Citace celkem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citace v %  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27,3678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1,3048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9,4488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0,3712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1046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11,7660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5,1969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0,7537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3173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35,6918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718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8,0765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0,0225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7" marR="444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8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8890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55" marR="91455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8" y="0"/>
            <a:ext cx="6588125" cy="620713"/>
          </a:xfrm>
        </p:spPr>
        <p:txBody>
          <a:bodyPr/>
          <a:lstStyle/>
          <a:p>
            <a:pPr indent="0"/>
            <a:r>
              <a:rPr lang="cs-CZ" altLang="cs-CZ" sz="2000" smtClean="0"/>
              <a:t>Indikátor výsledky projektů 2020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8137526" cy="4800602"/>
        </p:xfrm>
        <a:graphic>
          <a:graphicData uri="http://schemas.openxmlformats.org/drawingml/2006/table">
            <a:tbl>
              <a:tblPr/>
              <a:tblGrid>
                <a:gridCol w="12963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29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282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003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8427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809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Výnosy projektů 2016 v Kč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Výnosy projektů 2017 v Kč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Výnosy projektů 2018 v Kč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Výsledky projektů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4 233 387,41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7 366 848,00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6 329 172,48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10,4123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584 032,40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610 049,58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0,8037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6 470,93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805 290,01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0,6761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1 866 856,60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3 922 388,86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4 563 975,28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6,4136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378 000,00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963 207,85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1 116 792,15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1,5447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1 035 741,00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141 954,91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1 716 559,59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1,8544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28 034 920,19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36 836 636,52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42 306 104,29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63,2826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3 674 771,18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8 403 847,36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11 409 716,00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14,9976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33 266,15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7 733,85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0,0150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54" marR="444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8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39 263 413,46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58 226 649,75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68 857 659,38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49" marR="9144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Indikátor DKRVO (pro rozdělení prostředků DKRVO) pro 2020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8640762" cy="5091112"/>
        </p:xfrm>
        <a:graphic>
          <a:graphicData uri="http://schemas.openxmlformats.org/drawingml/2006/table">
            <a:tbl>
              <a:tblPr/>
              <a:tblGrid>
                <a:gridCol w="13682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81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01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2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2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4010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3717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Hodnota  DKRVO(2019)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70 % 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publikace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10 % 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citace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10 % 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 výsledky projektů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Váha 10 %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DKRVO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 rok 2020 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3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21,1933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30,6378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27,3678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10,4123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21,6771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3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0,8961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1,2010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1,3048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0,8037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0,9582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3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13,2004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8,0331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9,4488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10,9885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3,7377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0,0000</a:t>
                      </a: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0,3712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0,6761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2,7211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3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11,6072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4,4569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11,7660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6,4136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10,3887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3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5,5291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2,7756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5,1969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1,5447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4,8221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3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1,4991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2,2685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0,7537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1,8544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1,5370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3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27,8012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42,7008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35,6918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63,2826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33,6283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3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14,4450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7,6061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8,0765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14,9976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13,1795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0,0910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0,3203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0,0225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0,0150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0,0995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8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Podpora DKRVO pro zálohový objem roku 2020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8280400" cy="4876812"/>
        </p:xfrm>
        <a:graphic>
          <a:graphicData uri="http://schemas.openxmlformats.org/drawingml/2006/table">
            <a:tbl>
              <a:tblPr/>
              <a:tblGrid>
                <a:gridCol w="15121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0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00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05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5605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1582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DKRVO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 rok 2020  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Plán DKRVO 2019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Rozpočet podle indikátoru DKRVO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záloha 2020 – plán 2019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21,6771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27 483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27 677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0,9582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1 162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1 223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10,9885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17 118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14 030 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- 3 088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2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2,7211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4 847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3 474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- 1 373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10,3887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15 052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13 264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- 1 788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4,8221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7 170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6 157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- 1 013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1,5370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1 944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1 962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33,6283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36 052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42 937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6 885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2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13,1795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18 732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16 827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- 1 905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2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0,0995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8" marR="4444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70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129 678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127 678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- 2 000</a:t>
                      </a:r>
                    </a:p>
                  </a:txBody>
                  <a:tcPr marL="91436" marR="91436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Interní rozdělení prostředků DKRVO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15106" y="836712"/>
            <a:ext cx="8713788" cy="55451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b="1" smtClean="0"/>
              <a:t>Organizační opatření pro interní projekty (min. 40 % prostředků):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projekty vyhlašuje děkan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projekty mohou být víceleté (max. doba realizace 3 roky)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projekty schvaluje rektor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projekty evidovány na samostatných SPP prvcích. Ten se v IS SAP zřizuje až po projednání a schválení návrhu excelentního projektu rektorem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mtClean="0"/>
              <a:t>pokud součást nepředloží projekty v požadovaném objemu do 30. 6. 2020, budou přidělené prostředky převedeny do interního Fondu strategického rozvoje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mtClean="0"/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smtClean="0"/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cs-CZ" altLang="cs-CZ" smtClean="0"/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4301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Prostředky na specifický vysokoškolský výzkum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cs-CZ" altLang="cs-CZ" b="1" dirty="0" smtClean="0"/>
              <a:t>Interní rozdělení prostředků na specifický vysokoškolský výzkum (SVV):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Od přiděleného objemu prostředků na SVV bude nejprve odděleno     1,25 % (</a:t>
            </a:r>
            <a:r>
              <a:rPr lang="cs-CZ" altLang="cs-CZ" b="1" dirty="0" smtClean="0"/>
              <a:t>266 tis. Kč</a:t>
            </a:r>
            <a:r>
              <a:rPr lang="cs-CZ" altLang="cs-CZ" dirty="0" smtClean="0"/>
              <a:t>) na krytí nákladů spojených s administrací a centrální organizací Interní grantové agentury (IGA) v referátu prorektora pro tvůrčí činnost (a sníží se patřičně odvod na rektorát)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Dále se prostředky (</a:t>
            </a:r>
            <a:r>
              <a:rPr lang="cs-CZ" altLang="cs-CZ" b="1" dirty="0" smtClean="0"/>
              <a:t>21 019 tis. Kč</a:t>
            </a:r>
            <a:r>
              <a:rPr lang="cs-CZ" altLang="cs-CZ" dirty="0" smtClean="0"/>
              <a:t>) rozdělí na organizační jednotky s uvážením:</a:t>
            </a:r>
          </a:p>
          <a:p>
            <a:pPr marL="857250" lvl="1" indent="-457200" algn="just"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počtu všech (nákladových) studentů/absolventů pro distribuci SVV</a:t>
            </a:r>
          </a:p>
          <a:p>
            <a:pPr marL="857250" lvl="1" indent="-457200" algn="just">
              <a:buFont typeface="Wingdings" panose="05000000000000000000" pitchFamily="2" charset="2"/>
              <a:buChar char="§"/>
              <a:defRPr/>
            </a:pPr>
            <a:r>
              <a:rPr lang="cs-CZ" sz="2400" dirty="0" smtClean="0"/>
              <a:t>ukazatele výkonu V (i)</a:t>
            </a:r>
            <a:endParaRPr lang="cs-CZ" sz="2400" dirty="0"/>
          </a:p>
          <a:p>
            <a:pPr marL="457200" indent="-457200" eaLnBrk="1" hangingPunct="1">
              <a:buFontTx/>
              <a:buNone/>
              <a:defRPr/>
            </a:pPr>
            <a:endParaRPr lang="cs-CZ" altLang="cs-CZ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Parametry na specifický vysokoškolský výzkum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cs-CZ" altLang="cs-CZ" smtClean="0"/>
              <a:t>Parametry: 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mtClean="0"/>
              <a:t>R(i) výše DKRVO pro i-tou organizační jednotku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mtClean="0"/>
              <a:t>G(i) NINV prostředky na i-té organizační jednotce na grantové nebo programové projekty včetně spoluřešitelských (nikoliv prostředky NPU)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i="1" smtClean="0"/>
              <a:t>V(i) = n R(i) + (1 – n) G(i) </a:t>
            </a:r>
            <a:r>
              <a:rPr lang="cs-CZ" altLang="cs-CZ" smtClean="0"/>
              <a:t>za poslední 3 roky (5:3:2)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mtClean="0"/>
              <a:t>m  koeficient vyjadřující váhu výkonu ve výzkumu, experimentálním vývoji a inovacích a váhu počtu studentů a absolventů</a:t>
            </a:r>
          </a:p>
          <a:p>
            <a:pPr marL="400050" lvl="1" indent="0" eaLnBrk="1" hangingPunct="1">
              <a:buFontTx/>
              <a:buNone/>
            </a:pPr>
            <a:r>
              <a:rPr lang="cs-CZ" altLang="cs-CZ" sz="2400" smtClean="0"/>
              <a:t>Pro rok 2020:  m= 0,5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cs-CZ" altLang="cs-CZ" smtClean="0"/>
              <a:t>n   koeficient vyjadřující váhu prostředků na DKRVO a váhu prostředků na výzkum a vývoj</a:t>
            </a:r>
          </a:p>
          <a:p>
            <a:pPr marL="400050" lvl="1" indent="0" eaLnBrk="1" hangingPunct="1">
              <a:buFontTx/>
              <a:buNone/>
            </a:pPr>
            <a:r>
              <a:rPr lang="cs-CZ" altLang="cs-CZ" sz="2400" smtClean="0"/>
              <a:t>Pro rok 2020:  n= 0,5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Indikátor SVV 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7848599" cy="4800602"/>
        </p:xfrm>
        <a:graphic>
          <a:graphicData uri="http://schemas.openxmlformats.org/drawingml/2006/table">
            <a:tbl>
              <a:tblPr/>
              <a:tblGrid>
                <a:gridCol w="13682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0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07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8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4008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2407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809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Absolventi Mgr.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Absolventi Ph.D.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Doktorská studia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Ukazatel V výkonu ve výzkumu v %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SVV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146,5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17,7034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24,67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0,8783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24,6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9,1217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9,32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</a:t>
                      </a: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2,8754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7,44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10,3718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17,07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4,3425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5,57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1,5728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11,5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37,9686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18,04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58,4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15,0977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16,80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0,0674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8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847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336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100,0000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</a:t>
                      </a:r>
                    </a:p>
                  </a:txBody>
                  <a:tcPr marL="91438" marR="91438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Podpora SVV pro 2020</a:t>
            </a:r>
          </a:p>
        </p:txBody>
      </p:sp>
      <p:graphicFrame>
        <p:nvGraphicFramePr>
          <p:cNvPr id="34924" name="Group 108"/>
          <p:cNvGraphicFramePr>
            <a:graphicFrameLocks noGrp="1"/>
          </p:cNvGraphicFramePr>
          <p:nvPr>
            <p:ph idx="1"/>
          </p:nvPr>
        </p:nvGraphicFramePr>
        <p:xfrm>
          <a:off x="179388" y="908050"/>
          <a:ext cx="7632700" cy="4800602"/>
        </p:xfrm>
        <a:graphic>
          <a:graphicData uri="http://schemas.openxmlformats.org/drawingml/2006/table">
            <a:tbl>
              <a:tblPr/>
              <a:tblGrid>
                <a:gridCol w="13682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401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21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2813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08095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organizační jednotka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Indikátor SVV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 %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Plán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SVV 2019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Podpora podle indikátoru SVV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Rozdíl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podpora 2020 – plán 2019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FT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24,67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5 642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5 186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-456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FLKŘ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1,09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226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9,32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3 164 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1 960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-1 204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FMK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7,44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1 675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1 564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-111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FaME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17,07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3 830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3 588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-242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FHS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5,57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1 589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1 169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-420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0,00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18,04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3 351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3 792</a:t>
                      </a:r>
                      <a:endParaRPr kumimoji="0" lang="cs-CZ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441</a:t>
                      </a:r>
                      <a:endParaRPr kumimoji="0" lang="cs-CZ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38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CEBIA-</a:t>
                      </a:r>
                      <a:r>
                        <a:rPr kumimoji="0" lang="cs-CZ" altLang="cs-CZ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</a:t>
                      </a:r>
                      <a:endParaRPr kumimoji="0" lang="cs-CZ" altLang="cs-CZ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16,80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3 991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3 531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-460 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3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Knihovna 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0 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4449" marR="444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83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23 468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21 019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-2 449</a:t>
                      </a:r>
                    </a:p>
                  </a:txBody>
                  <a:tcPr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Prostředky na specifický vysokoškolský výzkum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marL="285750"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V rámci takto přidělených prostředků SVV může organizační jednotka  podpořit organizaci studentských konferencí do výše 10 % přidělených prostředků</a:t>
            </a:r>
          </a:p>
          <a:p>
            <a:pPr marL="285750" lvl="1" algn="just"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Na krytí nákladů spojených s organizací IGA na úrovni organizační jednotky lze použít nejvýše 1,25 % z přidělené podpory</a:t>
            </a:r>
          </a:p>
          <a:p>
            <a:pPr marL="285750" lvl="1"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Projekty IGA organizují:</a:t>
            </a:r>
          </a:p>
          <a:p>
            <a:pPr marL="747712" lvl="1" indent="-342900"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součásti, které mají akreditovaný magisterský a doktorský studijní program</a:t>
            </a:r>
          </a:p>
          <a:p>
            <a:pPr marL="747712" lvl="1" indent="-342900"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organizační jednotky, kde pod vedením školitele jsou práce doktorských studií realizovány</a:t>
            </a:r>
          </a:p>
          <a:p>
            <a:pPr marL="457200" indent="-457200" eaLnBrk="1" hangingPunct="1">
              <a:buFontTx/>
              <a:buNone/>
              <a:defRPr/>
            </a:pPr>
            <a:endParaRPr lang="cs-CZ" altLang="cs-CZ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Nadpis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Financování celouniverzitních aktivit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cs-CZ" altLang="cs-CZ" b="1" dirty="0" smtClean="0"/>
              <a:t>    Struktura financování celouniverzitních aktivit:	</a:t>
            </a:r>
          </a:p>
          <a:p>
            <a:pPr marL="0" indent="0">
              <a:buFontTx/>
              <a:buNone/>
              <a:defRPr/>
            </a:pPr>
            <a:endParaRPr lang="cs-CZ" altLang="cs-CZ" b="1" dirty="0" smtClean="0"/>
          </a:p>
          <a:p>
            <a:pPr lvl="1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Společné servisní jednotky</a:t>
            </a:r>
          </a:p>
          <a:p>
            <a:pPr lvl="2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Financování provozu rektorátu</a:t>
            </a:r>
          </a:p>
          <a:p>
            <a:pPr lvl="2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Interní fondy</a:t>
            </a:r>
          </a:p>
          <a:p>
            <a:pPr lvl="1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Informační zdroje</a:t>
            </a:r>
          </a:p>
          <a:p>
            <a:pPr lvl="1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400" dirty="0" smtClean="0"/>
              <a:t>Univerzitní kapitálové zdroje</a:t>
            </a:r>
          </a:p>
          <a:p>
            <a:pPr lvl="2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200" dirty="0" smtClean="0"/>
              <a:t>Příspěvek do fondu financování projektů</a:t>
            </a:r>
          </a:p>
          <a:p>
            <a:pPr lvl="2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200" dirty="0" smtClean="0"/>
              <a:t>Příspěvek do fondu stavební komise</a:t>
            </a:r>
          </a:p>
          <a:p>
            <a:pPr lvl="2"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200" dirty="0" smtClean="0"/>
              <a:t>Mimořádný příspěvek do fondu stavební komise</a:t>
            </a:r>
          </a:p>
          <a:p>
            <a:pPr marL="457200" lvl="1" indent="0">
              <a:buFontTx/>
              <a:buNone/>
              <a:defRPr/>
            </a:pPr>
            <a:endParaRPr lang="cs-CZ" altLang="cs-CZ" sz="2400" b="1" dirty="0" smtClean="0"/>
          </a:p>
          <a:p>
            <a:pPr lvl="1">
              <a:buFont typeface="Wingdings" panose="05000000000000000000" pitchFamily="2" charset="2"/>
              <a:buChar char="Ø"/>
              <a:defRPr/>
            </a:pPr>
            <a:endParaRPr lang="cs-CZ" altLang="cs-CZ" sz="2400" b="1" dirty="0" smtClean="0"/>
          </a:p>
          <a:p>
            <a:pPr algn="just">
              <a:buFontTx/>
              <a:buNone/>
              <a:defRPr/>
            </a:pPr>
            <a:r>
              <a:rPr lang="cs-CZ" altLang="cs-CZ" b="1" dirty="0" smtClean="0"/>
              <a:t>	</a:t>
            </a:r>
            <a:endParaRPr lang="cs-CZ" altLang="cs-CZ" sz="1800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Financování interních fondů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765175"/>
            <a:ext cx="6119813" cy="360363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1400" b="1" smtClean="0">
                <a:latin typeface="Arial" panose="020B0604020202020204" pitchFamily="34" charset="0"/>
              </a:rPr>
              <a:t>  </a:t>
            </a:r>
          </a:p>
        </p:txBody>
      </p:sp>
      <p:graphicFrame>
        <p:nvGraphicFramePr>
          <p:cNvPr id="21564" name="Group 60"/>
          <p:cNvGraphicFramePr>
            <a:graphicFrameLocks noGrp="1"/>
          </p:cNvGraphicFramePr>
          <p:nvPr/>
        </p:nvGraphicFramePr>
        <p:xfrm>
          <a:off x="107950" y="836613"/>
          <a:ext cx="8208963" cy="4908572"/>
        </p:xfrm>
        <a:graphic>
          <a:graphicData uri="http://schemas.openxmlformats.org/drawingml/2006/table">
            <a:tbl>
              <a:tblPr/>
              <a:tblGrid>
                <a:gridCol w="46965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121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03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0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Položka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Plán 2019</a:t>
                      </a:r>
                      <a:b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</a:b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 tis. Kč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v tis. Kč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Neinvestiční prostředky Stavební komise         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4 000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4 000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Interní fond komunikace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5 504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5 000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87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Prostředky na zabezpečení informačních technologií         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8 200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8 480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Interní fond rektora      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1 600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1 600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Prostředky na pojištění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2 200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2 200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0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Prostředky na zabezpečení vybraných celoškolských činností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00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Prostředky na činnost orgánů UTB a členství UTB v jiných organizacích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2 235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2 330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5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Interní fond (finanční rezerva) kvestora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Zůstatek těchto interních fondů z roku 2019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-1 500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5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25 139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23 510</a:t>
                      </a:r>
                    </a:p>
                  </a:txBody>
                  <a:tcPr marL="91446" marR="91446" marT="45685" marB="4568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Interní fond komunikace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4463" y="836613"/>
            <a:ext cx="8569325" cy="504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b="1" smtClean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smtClean="0"/>
          </a:p>
        </p:txBody>
      </p:sp>
      <p:graphicFrame>
        <p:nvGraphicFramePr>
          <p:cNvPr id="75847" name="Group 71"/>
          <p:cNvGraphicFramePr>
            <a:graphicFrameLocks noGrp="1"/>
          </p:cNvGraphicFramePr>
          <p:nvPr/>
        </p:nvGraphicFramePr>
        <p:xfrm>
          <a:off x="468313" y="1557338"/>
          <a:ext cx="7920037" cy="3078162"/>
        </p:xfrm>
        <a:graphic>
          <a:graphicData uri="http://schemas.openxmlformats.org/drawingml/2006/table">
            <a:tbl>
              <a:tblPr/>
              <a:tblGrid>
                <a:gridCol w="43196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5616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41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01046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Položka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Plán </a:t>
                      </a:r>
                      <a:r>
                        <a:rPr lang="cs-CZ" sz="2000" b="0" baseline="0" dirty="0" smtClean="0">
                          <a:latin typeface="+mj-lt"/>
                          <a:cs typeface="Arial" panose="020B0604020202020204" pitchFamily="34" charset="0"/>
                        </a:rPr>
                        <a:t>2019</a:t>
                      </a:r>
                    </a:p>
                    <a:p>
                      <a:pPr algn="r"/>
                      <a:r>
                        <a:rPr lang="cs-CZ" sz="2000" b="0" baseline="0" dirty="0" smtClean="0">
                          <a:latin typeface="+mj-lt"/>
                          <a:cs typeface="Arial" panose="020B0604020202020204" pitchFamily="34" charset="0"/>
                        </a:rPr>
                        <a:t> v tis. Kč</a:t>
                      </a:r>
                      <a:endParaRPr lang="cs-CZ" sz="2000" b="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>
                          <a:latin typeface="+mj-lt"/>
                          <a:cs typeface="Arial" panose="020B0604020202020204" pitchFamily="34" charset="0"/>
                        </a:rPr>
                        <a:t>Rozpočet 2020</a:t>
                      </a:r>
                    </a:p>
                    <a:p>
                      <a:pPr algn="r"/>
                      <a:r>
                        <a:rPr lang="cs-CZ" sz="2000" b="1" dirty="0" smtClean="0">
                          <a:latin typeface="+mj-lt"/>
                          <a:cs typeface="Arial" panose="020B0604020202020204" pitchFamily="34" charset="0"/>
                        </a:rPr>
                        <a:t> v tis. Kč</a:t>
                      </a:r>
                      <a:endParaRPr lang="cs-CZ" sz="20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186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Reprezentace</a:t>
                      </a:r>
                      <a:r>
                        <a:rPr lang="cs-CZ" sz="2000" baseline="0" dirty="0" smtClean="0">
                          <a:latin typeface="+mj-lt"/>
                          <a:cs typeface="Arial" panose="020B0604020202020204" pitchFamily="34" charset="0"/>
                        </a:rPr>
                        <a:t> UTB - </a:t>
                      </a:r>
                      <a:r>
                        <a:rPr lang="cs-CZ" sz="2000" baseline="0" dirty="0" err="1" smtClean="0">
                          <a:latin typeface="+mj-lt"/>
                          <a:cs typeface="Arial" panose="020B0604020202020204" pitchFamily="34" charset="0"/>
                        </a:rPr>
                        <a:t>eventy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961</a:t>
                      </a:r>
                      <a:endParaRPr lang="cs-CZ" sz="2000" b="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>
                          <a:latin typeface="+mj-lt"/>
                          <a:cs typeface="Arial" panose="020B0604020202020204" pitchFamily="34" charset="0"/>
                        </a:rPr>
                        <a:t>850</a:t>
                      </a:r>
                      <a:endParaRPr lang="cs-CZ" sz="20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186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Veletrhy</a:t>
                      </a:r>
                      <a:r>
                        <a:rPr lang="cs-CZ" sz="2000" baseline="0" dirty="0" smtClean="0">
                          <a:latin typeface="+mj-lt"/>
                          <a:cs typeface="Arial" panose="020B0604020202020204" pitchFamily="34" charset="0"/>
                        </a:rPr>
                        <a:t> vysokoškolského vzdělání 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370</a:t>
                      </a:r>
                      <a:endParaRPr lang="cs-CZ" sz="2000" b="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>
                          <a:latin typeface="+mj-lt"/>
                          <a:cs typeface="Arial" panose="020B0604020202020204" pitchFamily="34" charset="0"/>
                        </a:rPr>
                        <a:t>815</a:t>
                      </a:r>
                      <a:endParaRPr lang="cs-CZ" sz="20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186">
                <a:tc>
                  <a:txBody>
                    <a:bodyPr/>
                    <a:lstStyle/>
                    <a:p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Marketingové aktivity UTB</a:t>
                      </a:r>
                      <a:r>
                        <a:rPr lang="cs-CZ" sz="2000" baseline="0" dirty="0" smtClean="0">
                          <a:latin typeface="+mj-lt"/>
                          <a:cs typeface="Arial" panose="020B0604020202020204" pitchFamily="34" charset="0"/>
                        </a:rPr>
                        <a:t> ČR + SR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0" dirty="0" smtClean="0">
                          <a:latin typeface="+mj-lt"/>
                          <a:cs typeface="Arial" panose="020B0604020202020204" pitchFamily="34" charset="0"/>
                        </a:rPr>
                        <a:t>2</a:t>
                      </a:r>
                      <a:r>
                        <a:rPr lang="cs-CZ" sz="2000" b="0" baseline="0" dirty="0" smtClean="0">
                          <a:latin typeface="+mj-lt"/>
                          <a:cs typeface="Arial" panose="020B0604020202020204" pitchFamily="34" charset="0"/>
                        </a:rPr>
                        <a:t> 484</a:t>
                      </a:r>
                      <a:endParaRPr lang="cs-CZ" sz="2000" b="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b="1" dirty="0" smtClean="0">
                          <a:latin typeface="+mj-lt"/>
                          <a:cs typeface="Arial" panose="020B0604020202020204" pitchFamily="34" charset="0"/>
                        </a:rPr>
                        <a:t>1 802</a:t>
                      </a:r>
                      <a:endParaRPr lang="cs-CZ" sz="2000" b="1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1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Zahraniční marketingové  aktivity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520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1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Digitální komunikace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1 169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1 533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18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5 504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5 000</a:t>
                      </a:r>
                    </a:p>
                  </a:txBody>
                  <a:tcPr marL="91439" marR="91439" marT="45663" marB="4566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Zabezpečení informačních technologií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463" y="836613"/>
            <a:ext cx="8569325" cy="504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b="1" smtClean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smtClean="0"/>
          </a:p>
        </p:txBody>
      </p:sp>
      <p:graphicFrame>
        <p:nvGraphicFramePr>
          <p:cNvPr id="22595" name="Group 67"/>
          <p:cNvGraphicFramePr>
            <a:graphicFrameLocks noGrp="1"/>
          </p:cNvGraphicFramePr>
          <p:nvPr/>
        </p:nvGraphicFramePr>
        <p:xfrm>
          <a:off x="468313" y="728663"/>
          <a:ext cx="7775575" cy="5759490"/>
        </p:xfrm>
        <a:graphic>
          <a:graphicData uri="http://schemas.openxmlformats.org/drawingml/2006/table">
            <a:tbl>
              <a:tblPr/>
              <a:tblGrid>
                <a:gridCol w="39594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0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20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99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Položka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Plán 2019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v tis. Kč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 tis. Kč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CESNET </a:t>
                      </a:r>
                      <a:endParaRPr kumimoji="0" 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1 430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1 430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Počítačová síť UTB                       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820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820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Celoškolské servery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Přístupový a identifikační systém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Ekonomický systém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1200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IS Kredit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820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820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Studijní systém STAG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820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820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Licence Microsoft 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950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970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Software s celoškolským využitím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650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Publikační systém    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305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305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Univerzitní portál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Dokumentový systém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Provoz centrální </a:t>
                      </a:r>
                      <a:r>
                        <a:rPr kumimoji="0" 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servrovny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1 100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1 100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5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8 200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8 480</a:t>
                      </a:r>
                    </a:p>
                  </a:txBody>
                  <a:tcPr marL="91434" marR="91434" marT="45679" marB="4567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Prostředky na činnost orgánů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463" y="836613"/>
            <a:ext cx="8569325" cy="5048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b="1" smtClean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1400" smtClean="0"/>
          </a:p>
        </p:txBody>
      </p:sp>
      <p:graphicFrame>
        <p:nvGraphicFramePr>
          <p:cNvPr id="22595" name="Group 67"/>
          <p:cNvGraphicFramePr>
            <a:graphicFrameLocks noGrp="1"/>
          </p:cNvGraphicFramePr>
          <p:nvPr/>
        </p:nvGraphicFramePr>
        <p:xfrm>
          <a:off x="468313" y="1004888"/>
          <a:ext cx="7775575" cy="4318063"/>
        </p:xfrm>
        <a:graphic>
          <a:graphicData uri="http://schemas.openxmlformats.org/drawingml/2006/table">
            <a:tbl>
              <a:tblPr/>
              <a:tblGrid>
                <a:gridCol w="39594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0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20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988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Položka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Plán 2019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v tis. Kč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 tis. Kč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5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Akademický senát UTB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950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950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5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Správní rada UTB                 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5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Vědecká rada UTB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5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Rada pro vnitřní hodnocení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575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5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Rada vysokých škol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80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Česká konference rektorů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5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Poplatky za členství v organizacích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170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150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55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Evropská asociace univerzit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5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Mezinárodní rada UTB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55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2 235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2 330</a:t>
                      </a:r>
                    </a:p>
                  </a:txBody>
                  <a:tcPr marL="91434" marR="91434" marT="45626" marB="456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1400" smtClean="0">
                <a:latin typeface="Arial" panose="020B0604020202020204" pitchFamily="34" charset="0"/>
              </a:rPr>
              <a:t/>
            </a:r>
            <a:br>
              <a:rPr lang="cs-CZ" altLang="cs-CZ" sz="1400" smtClean="0">
                <a:latin typeface="Arial" panose="020B0604020202020204" pitchFamily="34" charset="0"/>
              </a:rPr>
            </a:br>
            <a:r>
              <a:rPr lang="cs-CZ" altLang="cs-CZ" sz="2000" smtClean="0"/>
              <a:t>Informační zdroje </a:t>
            </a:r>
            <a:br>
              <a:rPr lang="cs-CZ" altLang="cs-CZ" sz="2000" smtClean="0"/>
            </a:br>
            <a:endParaRPr lang="cs-CZ" altLang="cs-CZ" sz="2000" smtClean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80975" y="908050"/>
            <a:ext cx="8713788" cy="576263"/>
          </a:xfrm>
        </p:spPr>
        <p:txBody>
          <a:bodyPr/>
          <a:lstStyle/>
          <a:p>
            <a:pPr lvl="1">
              <a:buFont typeface="Wingdings" panose="05000000000000000000" pitchFamily="2" charset="2"/>
              <a:buNone/>
            </a:pPr>
            <a:r>
              <a:rPr lang="cs-CZ" altLang="cs-CZ" sz="2400" smtClean="0">
                <a:latin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23619" name="Group 67"/>
          <p:cNvGraphicFramePr>
            <a:graphicFrameLocks noGrp="1"/>
          </p:cNvGraphicFramePr>
          <p:nvPr/>
        </p:nvGraphicFramePr>
        <p:xfrm>
          <a:off x="303213" y="773113"/>
          <a:ext cx="8589962" cy="5303834"/>
        </p:xfrm>
        <a:graphic>
          <a:graphicData uri="http://schemas.openxmlformats.org/drawingml/2006/table">
            <a:tbl>
              <a:tblPr/>
              <a:tblGrid>
                <a:gridCol w="49172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003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23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012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Položka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Plán 2019</a:t>
                      </a:r>
                      <a:b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</a:b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 tis. Kč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v tis. Kč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012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49263" algn="r"/>
                        </a:tabLst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Elektronické zdroje informací (databáze, elektronické knihy, elektronické časopisy)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4 300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6 000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Časopisy tištěné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Knihy tištěné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1 500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1 500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Knihovní systémy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Vydávání PhD Thesis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EDD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Časopis vydávaný univerzitou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330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Výroční zprávy UTB (náklady na zpracování)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Technologie RFID pro identifikaci knih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Provozní náklady Knihovny UTB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13 260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15 500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Financování udržitelnosti projektu z OP </a:t>
                      </a:r>
                      <a:r>
                        <a:rPr kumimoji="0" lang="cs-CZ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VaVpI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3 000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578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23 230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24 050</a:t>
                      </a:r>
                    </a:p>
                  </a:txBody>
                  <a:tcPr marL="91447" marR="91447" marT="45717" marB="4571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Provoz rektorátu</a:t>
            </a:r>
          </a:p>
        </p:txBody>
      </p:sp>
      <p:graphicFrame>
        <p:nvGraphicFramePr>
          <p:cNvPr id="25741" name="Group 141"/>
          <p:cNvGraphicFramePr>
            <a:graphicFrameLocks noGrp="1"/>
          </p:cNvGraphicFramePr>
          <p:nvPr/>
        </p:nvGraphicFramePr>
        <p:xfrm>
          <a:off x="609600" y="765175"/>
          <a:ext cx="7778750" cy="5340346"/>
        </p:xfrm>
        <a:graphic>
          <a:graphicData uri="http://schemas.openxmlformats.org/drawingml/2006/table">
            <a:tbl>
              <a:tblPr/>
              <a:tblGrid>
                <a:gridCol w="10230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313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01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5412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Nákladové středisko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Název střediska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Plán 2019 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 tis. Kč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Rozpočet 2020 v tis. Kč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24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90002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Osobní náklady akademických funkcionářů  UTB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3 000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3 000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90110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Sekretariát rektora 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2 750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2 750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90120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Odbor marketingu a komunikace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5 200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4 600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90130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Personální odbor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3 260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3 400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90150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Právní oddělení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1 300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1 400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90160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Oddělení strategického rozvoje I.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1 300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1 300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90161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Oddělení strategického rozvoje II.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2 100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90170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Oddělení vnitřního auditu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660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90190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Referát pověřence GDPR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90210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Referát BOZP a PO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90320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Referát prorektora pro pedagogickou činnost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90330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Referát prorektora pro tvůrčí činnost 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90350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Referát prorektora pro vnější a vnitřní vztahy   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90360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Referát prorektora pro internacionalizaci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1 720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2 820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048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90370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Referát prorektora </a:t>
                      </a:r>
                      <a:r>
                        <a:rPr kumimoji="0" lang="cs-C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 kvalitu</a:t>
                      </a:r>
                      <a:endParaRPr kumimoji="0" lang="cs-CZ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630</a:t>
                      </a:r>
                    </a:p>
                  </a:txBody>
                  <a:tcPr marL="91439" marR="91439" marT="45736" marB="4573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Provoz rektorátu</a:t>
            </a:r>
          </a:p>
        </p:txBody>
      </p:sp>
      <p:graphicFrame>
        <p:nvGraphicFramePr>
          <p:cNvPr id="25741" name="Group 141"/>
          <p:cNvGraphicFramePr>
            <a:graphicFrameLocks noGrp="1"/>
          </p:cNvGraphicFramePr>
          <p:nvPr/>
        </p:nvGraphicFramePr>
        <p:xfrm>
          <a:off x="609600" y="1052513"/>
          <a:ext cx="7634288" cy="3932260"/>
        </p:xfrm>
        <a:graphic>
          <a:graphicData uri="http://schemas.openxmlformats.org/drawingml/2006/table">
            <a:tbl>
              <a:tblPr/>
              <a:tblGrid>
                <a:gridCol w="1082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0691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122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0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011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Nákladové středisko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Název střediska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Plán 2019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 tis. Kč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v tis. Kč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7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90510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Sekretariát kvestora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3 500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3 800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7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90530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Odbor investic a majetku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3 800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3 800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7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90540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Organizační oddělení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4 400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4 900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7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90550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Projektové oddělení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550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650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7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90611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Ekonomický odbor – finanční účtárna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6 680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6 880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7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90612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Ekonomický odbor – mzdová účtárna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2 400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2 400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7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9062x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Centrum výpočetní techniky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6 900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6 900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57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907xx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Technicko-provozní odbor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11 600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12 690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57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Celkem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63 300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67 840</a:t>
                      </a:r>
                    </a:p>
                  </a:txBody>
                  <a:tcPr marL="91434" marR="91434" marT="45737" marB="4573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Technickoprovozní odbor rektorátu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80975" y="1341438"/>
            <a:ext cx="8713788" cy="719137"/>
          </a:xfrm>
        </p:spPr>
        <p:txBody>
          <a:bodyPr/>
          <a:lstStyle/>
          <a:p>
            <a:pPr lvl="1" algn="just">
              <a:buFont typeface="Wingdings" panose="05000000000000000000" pitchFamily="2" charset="2"/>
              <a:buNone/>
            </a:pPr>
            <a:r>
              <a:rPr lang="cs-CZ" altLang="cs-CZ" sz="2400" b="1" smtClean="0">
                <a:latin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250825" y="981075"/>
          <a:ext cx="7705725" cy="3565548"/>
        </p:xfrm>
        <a:graphic>
          <a:graphicData uri="http://schemas.openxmlformats.org/drawingml/2006/table">
            <a:tbl>
              <a:tblPr/>
              <a:tblGrid>
                <a:gridCol w="13688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23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22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722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000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NS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Název střediska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Plán 2019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v tis. Kč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v tis. Kč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90710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TPO vedení       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1 300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1 400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90711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TPO společná údržba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3 300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3 600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90712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TPO autodoprava</a:t>
                      </a: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1 900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2 150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90713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TPO slaboproud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1 000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1 000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90714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Správa prostor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460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90757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TPO objekt U11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140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140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90758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TPO objekt U13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3 500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3 900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569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Celkem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11 600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12 690</a:t>
                      </a:r>
                    </a:p>
                  </a:txBody>
                  <a:tcPr marL="91462" marR="91462" marT="45686" marB="4568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1400" b="0" smtClean="0">
                <a:latin typeface="Arial" panose="020B0604020202020204" pitchFamily="34" charset="0"/>
              </a:rPr>
              <a:t/>
            </a:r>
            <a:br>
              <a:rPr lang="cs-CZ" altLang="cs-CZ" sz="1400" b="0" smtClean="0">
                <a:latin typeface="Arial" panose="020B0604020202020204" pitchFamily="34" charset="0"/>
              </a:rPr>
            </a:br>
            <a:r>
              <a:rPr lang="cs-CZ" altLang="cs-CZ" sz="2000" smtClean="0"/>
              <a:t>Vícezdrojové financování provozu rektorátu </a:t>
            </a:r>
            <a:br>
              <a:rPr lang="cs-CZ" altLang="cs-CZ" sz="2000" smtClean="0"/>
            </a:br>
            <a:endParaRPr lang="cs-CZ" altLang="cs-CZ" sz="2000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5175"/>
            <a:ext cx="8713788" cy="360363"/>
          </a:xfrm>
        </p:spPr>
        <p:txBody>
          <a:bodyPr/>
          <a:lstStyle/>
          <a:p>
            <a:pPr marL="363538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000" b="1" smtClean="0">
                <a:latin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27700" name="Group 52"/>
          <p:cNvGraphicFramePr>
            <a:graphicFrameLocks noGrp="1"/>
          </p:cNvGraphicFramePr>
          <p:nvPr/>
        </p:nvGraphicFramePr>
        <p:xfrm>
          <a:off x="250825" y="836613"/>
          <a:ext cx="8066088" cy="4381501"/>
        </p:xfrm>
        <a:graphic>
          <a:graphicData uri="http://schemas.openxmlformats.org/drawingml/2006/table">
            <a:tbl>
              <a:tblPr/>
              <a:tblGrid>
                <a:gridCol w="41774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3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43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010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Položka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Plán 2019</a:t>
                      </a:r>
                      <a:b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</a:b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 tis. Kč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v tis. Kč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119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Hospodářský výsledek doplňkové činnosti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10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Výnosy z finančního majetku na krytí hlavní činnosti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4 000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58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Mimořádný příspěvek (doplatek příspěvku) na institucionální financování v závěru předchozího kalendářního roku 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3 221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2 154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492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Zůstatek z převodů mezi fondy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520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107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Zůstatek na NS rektorátu z hospodaření roku 2019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1 640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2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 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4 941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8 094</a:t>
                      </a:r>
                    </a:p>
                  </a:txBody>
                  <a:tcPr marL="91453" marR="91453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>
                <a:cs typeface="Arial" panose="020B0604020202020204" pitchFamily="34" charset="0"/>
              </a:rPr>
              <a:t>Výše odvodu na celouniverzitní aktivity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836712"/>
            <a:ext cx="8534400" cy="554513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  	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>
                <a:cs typeface="Arial" panose="020B0604020202020204" pitchFamily="34" charset="0"/>
              </a:rPr>
              <a:t>Financování aktivit je prováděno formou </a:t>
            </a:r>
            <a:r>
              <a:rPr lang="cs-CZ" altLang="cs-CZ" sz="2000" dirty="0" smtClean="0">
                <a:cs typeface="Arial" panose="020B0604020202020204" pitchFamily="34" charset="0"/>
              </a:rPr>
              <a:t>odvodů z finančních příspěvků součástí a výzkumných center 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Vlastní </a:t>
            </a:r>
            <a:r>
              <a:rPr lang="cs-CZ" altLang="cs-CZ" sz="2000" dirty="0">
                <a:cs typeface="Arial" panose="020B0604020202020204" pitchFamily="34" charset="0"/>
              </a:rPr>
              <a:t>odvod bude proveden</a:t>
            </a:r>
            <a:r>
              <a:rPr lang="cs-CZ" altLang="cs-CZ" sz="1800" dirty="0" smtClean="0"/>
              <a:t>: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u organizačních jednotek, které disponují dostatečnými prostředky ve zdroji 1100, výhradně z tohoto zdroje (provozní příspěvek běžného roku)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/>
              <a:t>u organizačních jednotek, které financemi ve zdroji 1100 nedisponují </a:t>
            </a:r>
            <a:br>
              <a:rPr lang="cs-CZ" altLang="cs-CZ" sz="1800" dirty="0" smtClean="0"/>
            </a:br>
            <a:r>
              <a:rPr lang="cs-CZ" altLang="cs-CZ" sz="1800" dirty="0" smtClean="0"/>
              <a:t>v dostatečné výši nebo vůbec, může být odvod proveden i z ostatních zdrojů individuálně.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x-none" sz="2000" dirty="0" smtClean="0">
                <a:cs typeface="Arial" panose="020B0604020202020204" pitchFamily="34" charset="0"/>
              </a:rPr>
              <a:t>Pro </a:t>
            </a:r>
            <a:r>
              <a:rPr lang="x-none" sz="2000" dirty="0">
                <a:cs typeface="Arial" panose="020B0604020202020204" pitchFamily="34" charset="0"/>
              </a:rPr>
              <a:t>výpočet </a:t>
            </a:r>
            <a:r>
              <a:rPr lang="cs-CZ" sz="2000" dirty="0">
                <a:cs typeface="Arial" panose="020B0604020202020204" pitchFamily="34" charset="0"/>
              </a:rPr>
              <a:t>výše </a:t>
            </a:r>
            <a:r>
              <a:rPr lang="x-none" sz="2000" dirty="0">
                <a:cs typeface="Arial" panose="020B0604020202020204" pitchFamily="34" charset="0"/>
              </a:rPr>
              <a:t>odvodu </a:t>
            </a:r>
            <a:r>
              <a:rPr lang="cs-CZ" sz="2000" dirty="0">
                <a:cs typeface="Arial" panose="020B0604020202020204" pitchFamily="34" charset="0"/>
              </a:rPr>
              <a:t>jsou </a:t>
            </a:r>
            <a:r>
              <a:rPr lang="x-none" sz="2000" dirty="0">
                <a:cs typeface="Arial" panose="020B0604020202020204" pitchFamily="34" charset="0"/>
              </a:rPr>
              <a:t>výnosy </a:t>
            </a:r>
            <a:r>
              <a:rPr lang="cs-CZ" sz="2000" dirty="0">
                <a:cs typeface="Arial" panose="020B0604020202020204" pitchFamily="34" charset="0"/>
              </a:rPr>
              <a:t>organizačních jednotek </a:t>
            </a:r>
            <a:r>
              <a:rPr lang="x-none" sz="2000" dirty="0">
                <a:cs typeface="Arial" panose="020B0604020202020204" pitchFamily="34" charset="0"/>
              </a:rPr>
              <a:t>kategorizov</a:t>
            </a:r>
            <a:r>
              <a:rPr lang="cs-CZ" sz="2000" dirty="0" err="1">
                <a:cs typeface="Arial" panose="020B0604020202020204" pitchFamily="34" charset="0"/>
              </a:rPr>
              <a:t>ány</a:t>
            </a:r>
            <a:r>
              <a:rPr lang="cs-CZ" sz="2000" dirty="0">
                <a:cs typeface="Arial" panose="020B0604020202020204" pitchFamily="34" charset="0"/>
              </a:rPr>
              <a:t> </a:t>
            </a:r>
            <a:r>
              <a:rPr lang="x-none" sz="2000" dirty="0">
                <a:cs typeface="Arial" panose="020B0604020202020204" pitchFamily="34" charset="0"/>
              </a:rPr>
              <a:t>v tom smyslu, že </a:t>
            </a:r>
            <a:r>
              <a:rPr lang="cs-CZ" sz="2000" dirty="0" smtClean="0">
                <a:cs typeface="Arial" panose="020B0604020202020204" pitchFamily="34" charset="0"/>
              </a:rPr>
              <a:t>je </a:t>
            </a:r>
            <a:r>
              <a:rPr lang="cs-CZ" sz="2000" dirty="0">
                <a:cs typeface="Arial" panose="020B0604020202020204" pitchFamily="34" charset="0"/>
              </a:rPr>
              <a:t>vytvořeno několik pásem výnosů a z nich </a:t>
            </a:r>
            <a:r>
              <a:rPr lang="cs-CZ" sz="2000" dirty="0" smtClean="0">
                <a:cs typeface="Arial" panose="020B0604020202020204" pitchFamily="34" charset="0"/>
              </a:rPr>
              <a:t>se vypočte odvod </a:t>
            </a:r>
            <a:r>
              <a:rPr lang="cs-CZ" sz="2000" dirty="0">
                <a:cs typeface="Arial" panose="020B0604020202020204" pitchFamily="34" charset="0"/>
              </a:rPr>
              <a:t>v různé </a:t>
            </a:r>
            <a:r>
              <a:rPr lang="cs-CZ" sz="2000" dirty="0" smtClean="0">
                <a:cs typeface="Arial" panose="020B0604020202020204" pitchFamily="34" charset="0"/>
              </a:rPr>
              <a:t>procentuální výši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sz="1800" dirty="0">
                <a:cs typeface="Arial" panose="020B0604020202020204" pitchFamily="34" charset="0"/>
              </a:rPr>
              <a:t>k</a:t>
            </a:r>
            <a:r>
              <a:rPr lang="cs-CZ" sz="1800" dirty="0" smtClean="0">
                <a:cs typeface="Arial" panose="020B0604020202020204" pitchFamily="34" charset="0"/>
              </a:rPr>
              <a:t>ategorie A, B, C, D, E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r>
              <a:rPr lang="x-none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Cíl </a:t>
            </a:r>
            <a:r>
              <a:rPr lang="x-none" sz="2000" dirty="0">
                <a:solidFill>
                  <a:srgbClr val="FF0000"/>
                </a:solidFill>
                <a:cs typeface="Arial" panose="020B0604020202020204" pitchFamily="34" charset="0"/>
              </a:rPr>
              <a:t>je podporovat ty činnosti a jednotky, kde dochází k získání dalších finančních prostředků, nižší mírou „interního zdanění</a:t>
            </a:r>
            <a:r>
              <a:rPr lang="x-none" sz="2000" dirty="0" smtClean="0">
                <a:solidFill>
                  <a:srgbClr val="FF0000"/>
                </a:solidFill>
                <a:cs typeface="Arial" panose="020B0604020202020204" pitchFamily="34" charset="0"/>
              </a:rPr>
              <a:t>“</a:t>
            </a:r>
            <a:endParaRPr lang="cs-CZ" sz="2000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cs-CZ" altLang="cs-CZ" dirty="0" smtClean="0"/>
          </a:p>
          <a:p>
            <a:pPr marL="0" indent="0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>
                <a:cs typeface="Arial" panose="020B0604020202020204" pitchFamily="34" charset="0"/>
              </a:rPr>
              <a:t>Výše odvodu na celouniverzitní aktivity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836613"/>
            <a:ext cx="8534400" cy="554513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b="1" dirty="0" smtClean="0"/>
          </a:p>
          <a:p>
            <a:pPr algn="just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 smtClean="0">
                <a:cs typeface="Arial" panose="020B0604020202020204" pitchFamily="34" charset="0"/>
              </a:rPr>
              <a:t>Kategorie A</a:t>
            </a:r>
            <a:r>
              <a:rPr lang="cs-CZ" altLang="cs-CZ" dirty="0" smtClean="0">
                <a:cs typeface="Arial" panose="020B0604020202020204" pitchFamily="34" charset="0"/>
              </a:rPr>
              <a:t>:	„</a:t>
            </a:r>
            <a:r>
              <a:rPr lang="cs-CZ" altLang="cs-CZ" sz="2000" dirty="0" smtClean="0">
                <a:cs typeface="Arial" panose="020B0604020202020204" pitchFamily="34" charset="0"/>
              </a:rPr>
              <a:t>hlavní“ výnosy (1100, 2102, 2110, …) </a:t>
            </a:r>
          </a:p>
          <a:p>
            <a:pPr algn="just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 smtClean="0">
                <a:cs typeface="Arial" panose="020B0604020202020204" pitchFamily="34" charset="0"/>
              </a:rPr>
              <a:t>Kategorie B</a:t>
            </a:r>
            <a:r>
              <a:rPr lang="cs-CZ" altLang="cs-CZ" dirty="0" smtClean="0">
                <a:cs typeface="Arial" panose="020B0604020202020204" pitchFamily="34" charset="0"/>
              </a:rPr>
              <a:t>: 	</a:t>
            </a:r>
            <a:r>
              <a:rPr lang="cs-CZ" altLang="cs-CZ" sz="2000" dirty="0" smtClean="0">
                <a:cs typeface="Arial" panose="020B0604020202020204" pitchFamily="34" charset="0"/>
              </a:rPr>
              <a:t>standardní výnosy </a:t>
            </a:r>
          </a:p>
          <a:p>
            <a:pPr marL="1790700" indent="-1790700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	</a:t>
            </a:r>
            <a:r>
              <a:rPr lang="cs-CZ" altLang="cs-CZ" sz="2000" dirty="0" smtClean="0">
                <a:cs typeface="Arial" panose="020B0604020202020204" pitchFamily="34" charset="0"/>
              </a:rPr>
              <a:t>projektové výnosy u projektů výhradně neinvestičních a nízko režijní  projekty </a:t>
            </a:r>
          </a:p>
          <a:p>
            <a:pPr marL="1790700" lvl="1" indent="-1333500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	typově projekty financované z Evropských strukturálních a investičních fondů, zejména ESF projekty z OP VVV</a:t>
            </a:r>
          </a:p>
          <a:p>
            <a:pPr algn="just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 smtClean="0">
                <a:cs typeface="Arial" panose="020B0604020202020204" pitchFamily="34" charset="0"/>
              </a:rPr>
              <a:t>Kategorie C</a:t>
            </a:r>
            <a:r>
              <a:rPr lang="cs-CZ" altLang="cs-CZ" dirty="0" smtClean="0">
                <a:cs typeface="Arial" panose="020B0604020202020204" pitchFamily="34" charset="0"/>
              </a:rPr>
              <a:t>: 	</a:t>
            </a:r>
            <a:r>
              <a:rPr lang="cs-CZ" altLang="cs-CZ" sz="2000" dirty="0" smtClean="0">
                <a:cs typeface="Arial" panose="020B0604020202020204" pitchFamily="34" charset="0"/>
              </a:rPr>
              <a:t>výnosy ze stravování (3100, 3501, 3505)</a:t>
            </a:r>
          </a:p>
          <a:p>
            <a:pPr marL="1790700" indent="-1790700" algn="just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 smtClean="0">
                <a:cs typeface="Arial" panose="020B0604020202020204" pitchFamily="34" charset="0"/>
              </a:rPr>
              <a:t>Kategorie D</a:t>
            </a:r>
            <a:r>
              <a:rPr lang="cs-CZ" altLang="cs-CZ" dirty="0" smtClean="0">
                <a:cs typeface="Arial" panose="020B0604020202020204" pitchFamily="34" charset="0"/>
              </a:rPr>
              <a:t>: 	</a:t>
            </a:r>
            <a:r>
              <a:rPr lang="cs-CZ" altLang="cs-CZ" sz="2000" dirty="0" smtClean="0">
                <a:cs typeface="Arial" panose="020B0604020202020204" pitchFamily="34" charset="0"/>
              </a:rPr>
              <a:t>vědecké projekty (TA ČR, GA ČR, </a:t>
            </a:r>
            <a:r>
              <a:rPr lang="cs-CZ" altLang="cs-CZ" sz="2000" dirty="0" err="1" smtClean="0">
                <a:cs typeface="Arial" panose="020B0604020202020204" pitchFamily="34" charset="0"/>
              </a:rPr>
              <a:t>Horizon</a:t>
            </a:r>
            <a:r>
              <a:rPr lang="cs-CZ" altLang="cs-CZ" sz="2000" dirty="0" smtClean="0">
                <a:cs typeface="Arial" panose="020B0604020202020204" pitchFamily="34" charset="0"/>
              </a:rPr>
              <a:t>, NPU) a projekty s nulovou výší režie (tam, kde se poskytovatel domnívá, že věci jdou udělat bez nepřímých nákladů)</a:t>
            </a:r>
          </a:p>
          <a:p>
            <a:pPr algn="just" defTabSz="89535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b="1" dirty="0" smtClean="0">
                <a:cs typeface="Arial" panose="020B0604020202020204" pitchFamily="34" charset="0"/>
              </a:rPr>
              <a:t>Kategorie E</a:t>
            </a:r>
            <a:r>
              <a:rPr lang="cs-CZ" altLang="cs-CZ" dirty="0" smtClean="0">
                <a:cs typeface="Arial" panose="020B0604020202020204" pitchFamily="34" charset="0"/>
              </a:rPr>
              <a:t>: 	</a:t>
            </a:r>
            <a:r>
              <a:rPr lang="cs-CZ" altLang="cs-CZ" sz="2000" dirty="0" smtClean="0">
                <a:cs typeface="Arial" panose="020B0604020202020204" pitchFamily="34" charset="0"/>
              </a:rPr>
              <a:t>investiční projekty, typově OP VVV (ERDF)</a:t>
            </a:r>
          </a:p>
          <a:p>
            <a:pPr algn="just">
              <a:buFont typeface="Wingdings" panose="05000000000000000000" pitchFamily="2" charset="2"/>
              <a:buChar char="§"/>
              <a:defRPr/>
            </a:pPr>
            <a:endParaRPr lang="cs-CZ" altLang="cs-CZ" dirty="0" smtClean="0"/>
          </a:p>
          <a:p>
            <a:pPr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>
                <a:cs typeface="Arial" panose="020B0604020202020204" pitchFamily="34" charset="0"/>
              </a:rPr>
              <a:t>Výše odvodu na celouniverzitní aktivity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836613"/>
            <a:ext cx="8534400" cy="554513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dirty="0" smtClean="0"/>
              <a:t>  	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Způsob realizace: pro stanovení odvodu je u výnosů jednotlivých kategorií započtena různá váha započitatelnosti konkrétního výnosu. Následně je potom z výše takto upravených (snížených) výnosů stanovena výše odvodu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Stanovení váhy započitatelnosti výnosů: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kategorie A: 1,00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kategorie B: 0,60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kategorie C: 0,50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kategorie D: 0,30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dirty="0" smtClean="0">
                <a:cs typeface="Arial" panose="020B0604020202020204" pitchFamily="34" charset="0"/>
              </a:rPr>
              <a:t>kategorie E: 0,30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>
                <a:cs typeface="Arial" panose="020B0604020202020204" pitchFamily="34" charset="0"/>
              </a:rPr>
              <a:t>Časové stanovení příslušnosti výnosů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b="1" dirty="0" smtClean="0">
                <a:cs typeface="Arial" panose="020B0604020202020204" pitchFamily="34" charset="0"/>
              </a:rPr>
              <a:t>	</a:t>
            </a:r>
            <a:r>
              <a:rPr lang="cs-CZ" altLang="cs-CZ" b="1" dirty="0" smtClean="0">
                <a:cs typeface="Arial" panose="020B0604020202020204" pitchFamily="34" charset="0"/>
              </a:rPr>
              <a:t>Pravidla: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V úvahu nebudou brány výnosy z projektových zdrojů, pokud projekty skončily nejpozději k 31. 12. předchozího kalendářního roku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U všech projektů bude zahrnuta do výpočtu vždy reálná hodnota výnosů pro příslušný rok. Pokud není výše přesně určena, celková hodnota bude rovnoměrně rozdělena do jednotlivých let realizace projektu. </a:t>
            </a:r>
          </a:p>
          <a:p>
            <a:pPr lvl="1" algn="just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V případě, že obdržíme Rozhodnutí o poskytnutí dotace až po sestavení rozpočtu, může být na základě rozhodnutí rektora po přijetí Rozhodnutí odvedena procentní sazba dle celkového zatížení organizačních jednotek na odvodech na celouniverzitní aktivity, a to za příslušnou část daného kalendářního roku. Ve výpočtu bude zohledněna kategorie výnosu a konkrétní váha započitatelnosti výnosu. Obdobný postup platí i pro uzavřené partnerské smlouvy, smlouvy o spolupráci atd.</a:t>
            </a:r>
          </a:p>
          <a:p>
            <a:pPr marL="457200" lvl="1" indent="0" algn="just">
              <a:buFontTx/>
              <a:buNone/>
              <a:defRPr/>
            </a:pPr>
            <a:endParaRPr lang="cs-CZ" altLang="cs-CZ" dirty="0" smtClean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>
                <a:cs typeface="Arial" panose="020B0604020202020204" pitchFamily="34" charset="0"/>
              </a:rPr>
              <a:t>Časové stanovení příslušnosti výnosů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836613"/>
            <a:ext cx="8713788" cy="5545137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None/>
            </a:pPr>
            <a:r>
              <a:rPr lang="cs-CZ" altLang="cs-CZ" b="1" smtClean="0">
                <a:cs typeface="Arial" panose="020B0604020202020204" pitchFamily="34" charset="0"/>
              </a:rPr>
              <a:t>Do výpočtu se nezahrnuje: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smtClean="0">
                <a:cs typeface="Arial" panose="020B0604020202020204" pitchFamily="34" charset="0"/>
              </a:rPr>
              <a:t>projekty Institucionálního plánu UTB a centralizované  rozvojové projekty MŠMT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smtClean="0">
                <a:cs typeface="Arial" panose="020B0604020202020204" pitchFamily="34" charset="0"/>
              </a:rPr>
              <a:t>výnosy ve výši podílu připadajícího na partnera projektu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smtClean="0">
                <a:cs typeface="Arial" panose="020B0604020202020204" pitchFamily="34" charset="0"/>
              </a:rPr>
              <a:t>dary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smtClean="0">
                <a:cs typeface="Arial" panose="020B0604020202020204" pitchFamily="34" charset="0"/>
              </a:rPr>
              <a:t>výnosy z odpisů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smtClean="0">
                <a:cs typeface="Arial" panose="020B0604020202020204" pitchFamily="34" charset="0"/>
              </a:rPr>
              <a:t>výnosy součástí z projektu „Rozvoj studijního prostředí na UTB“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smtClean="0">
                <a:cs typeface="Arial" panose="020B0604020202020204" pitchFamily="34" charset="0"/>
              </a:rPr>
              <a:t>zúčtování fondů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smtClean="0">
                <a:cs typeface="Arial" panose="020B0604020202020204" pitchFamily="34" charset="0"/>
              </a:rPr>
              <a:t>tvorbu stipendijního fondu, příspěvek a dotace MŠMT na stipendia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smtClean="0">
                <a:cs typeface="Arial" panose="020B0604020202020204" pitchFamily="34" charset="0"/>
              </a:rPr>
              <a:t>aktivace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smtClean="0">
                <a:cs typeface="Arial" panose="020B0604020202020204" pitchFamily="34" charset="0"/>
              </a:rPr>
              <a:t>kurzové výnosy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altLang="cs-CZ" sz="2000" smtClean="0">
                <a:cs typeface="Arial" panose="020B0604020202020204" pitchFamily="34" charset="0"/>
              </a:rPr>
              <a:t>výnosy vztahující se k náhradám škod, prominutí odvodů za porušení rozpočtové kázně a penále apod.  </a:t>
            </a:r>
          </a:p>
          <a:p>
            <a:endParaRPr lang="cs-CZ" alt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>
                <a:cs typeface="Arial" panose="020B0604020202020204" pitchFamily="34" charset="0"/>
              </a:rPr>
              <a:t>Algoritmus stanovení výše odvodů organizačních jednotek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marL="0" indent="0">
              <a:buFontTx/>
              <a:buNone/>
            </a:pPr>
            <a:endParaRPr lang="cs-CZ" altLang="cs-CZ" smtClean="0"/>
          </a:p>
          <a:p>
            <a:pPr marL="687388" lvl="1" indent="-342900" algn="just">
              <a:buFont typeface="Wingdings" panose="05000000000000000000" pitchFamily="2" charset="2"/>
              <a:buChar char="§"/>
            </a:pPr>
            <a:r>
              <a:rPr lang="cs-CZ" altLang="cs-CZ" b="1" smtClean="0">
                <a:cs typeface="Arial" panose="020B0604020202020204" pitchFamily="34" charset="0"/>
              </a:rPr>
              <a:t>Výše odvodů jednotlivých organizačních jednotek na každou jednotlivou servisní složku i kapitálové univerzitní prostředky jsou vypočteny podle rovnoměrného procentuálního zatížení organizačních jednotek</a:t>
            </a:r>
          </a:p>
          <a:p>
            <a:pPr marL="687388" lvl="1" indent="-342900" algn="just">
              <a:buFont typeface="Wingdings" panose="05000000000000000000" pitchFamily="2" charset="2"/>
              <a:buChar char="§"/>
            </a:pPr>
            <a:r>
              <a:rPr lang="cs-CZ" altLang="cs-CZ" smtClean="0">
                <a:cs typeface="Arial" panose="020B0604020202020204" pitchFamily="34" charset="0"/>
              </a:rPr>
              <a:t>Každá organizační jednotka se podílí na financování společných servisních složek (rektorátu, interních fondů), informačních zdrojů a kapitálových univerzitních zdrojů s těmito výjimkami: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b="1" u="sng" smtClean="0">
                <a:cs typeface="Arial" panose="020B0604020202020204" pitchFamily="34" charset="0"/>
              </a:rPr>
              <a:t>KMZ</a:t>
            </a:r>
            <a:r>
              <a:rPr lang="cs-CZ" altLang="cs-CZ" sz="2000" smtClean="0">
                <a:cs typeface="Arial" panose="020B0604020202020204" pitchFamily="34" charset="0"/>
              </a:rPr>
              <a:t> se nepodílí na financování informačních zdrojů a kapitálových univerzitních zdrojů (vytváří vlastní FRIM)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cs-CZ" altLang="cs-CZ" sz="2000" b="1" u="sng" smtClean="0">
                <a:cs typeface="Arial" panose="020B0604020202020204" pitchFamily="34" charset="0"/>
              </a:rPr>
              <a:t>Výzkumná centra </a:t>
            </a:r>
            <a:r>
              <a:rPr lang="cs-CZ" altLang="cs-CZ" sz="2000" smtClean="0">
                <a:cs typeface="Arial" panose="020B0604020202020204" pitchFamily="34" charset="0"/>
              </a:rPr>
              <a:t>se nepodílí na financování kapitálových univerzitních zdrojů (jsou povinna vytvářet vlastní fond reinvestic a tak je zajištěno financování investičních výdajů)</a:t>
            </a:r>
          </a:p>
          <a:p>
            <a:pPr marL="0" indent="0" algn="just" eaLnBrk="1" hangingPunct="1">
              <a:buFont typeface="Wingdings" panose="05000000000000000000" pitchFamily="2" charset="2"/>
              <a:buChar char="§"/>
            </a:pPr>
            <a:endParaRPr lang="cs-CZ" altLang="cs-CZ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Odvody na celouniverzitní aktivity z příspěvků a dotací</a:t>
            </a:r>
          </a:p>
        </p:txBody>
      </p:sp>
      <p:graphicFrame>
        <p:nvGraphicFramePr>
          <p:cNvPr id="31781" name="Group 37"/>
          <p:cNvGraphicFramePr>
            <a:graphicFrameLocks noGrp="1"/>
          </p:cNvGraphicFramePr>
          <p:nvPr/>
        </p:nvGraphicFramePr>
        <p:xfrm>
          <a:off x="468313" y="1412875"/>
          <a:ext cx="7848600" cy="3205163"/>
        </p:xfrm>
        <a:graphic>
          <a:graphicData uri="http://schemas.openxmlformats.org/drawingml/2006/table">
            <a:tbl>
              <a:tblPr/>
              <a:tblGrid>
                <a:gridCol w="38158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43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883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2014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Výše odvodů finančních prostředků součástí a výzkumných center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Výše odvodů  2019 v tis. Kč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Výše odvodů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2020 v tis. Kč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70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Financování provozu rektorátu 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57 659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59 746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70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Interní fondy     </a:t>
                      </a:r>
                      <a:endParaRPr kumimoji="0" lang="cs-CZ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25 139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23 510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70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Informační zdroje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23 230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24 050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70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Univerzitní kapitálové zdroje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55 000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55 000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70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161 028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162 306</a:t>
                      </a:r>
                    </a:p>
                  </a:txBody>
                  <a:tcPr marL="91446" marR="91446" marT="45731" marB="4573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179388" indent="0"/>
            <a:r>
              <a:rPr lang="cs-CZ" altLang="cs-CZ" sz="2000" smtClean="0"/>
              <a:t>Výše odvodů součástí v tis. Kč</a:t>
            </a:r>
            <a:endParaRPr lang="cs-CZ" altLang="cs-CZ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6613"/>
            <a:ext cx="8713788" cy="936625"/>
          </a:xfrm>
        </p:spPr>
        <p:txBody>
          <a:bodyPr/>
          <a:lstStyle/>
          <a:p>
            <a:pPr marL="174625" indent="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b="1" smtClean="0">
                <a:latin typeface="Times New Roman" panose="02020603050405020304" pitchFamily="18" charset="0"/>
              </a:rPr>
              <a:t>  </a:t>
            </a:r>
          </a:p>
        </p:txBody>
      </p:sp>
      <p:graphicFrame>
        <p:nvGraphicFramePr>
          <p:cNvPr id="86169" name="Group 153"/>
          <p:cNvGraphicFramePr>
            <a:graphicFrameLocks noGrp="1"/>
          </p:cNvGraphicFramePr>
          <p:nvPr/>
        </p:nvGraphicFramePr>
        <p:xfrm>
          <a:off x="179388" y="836613"/>
          <a:ext cx="8785225" cy="5657849"/>
        </p:xfrm>
        <a:graphic>
          <a:graphicData uri="http://schemas.openxmlformats.org/drawingml/2006/table">
            <a:tbl>
              <a:tblPr/>
              <a:tblGrid>
                <a:gridCol w="16573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668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128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059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Součást/ organizační jednotka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Interní fondy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Informační zdroje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Provoz rektorátu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Kapitálové zdroje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Celková  výše odvodu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FT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4 884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5 216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12 411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13 883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36 394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685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FLKŘ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1 913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2 044 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4 863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5 440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14 260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FAI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2 728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2 914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6 932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7 755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20 329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FMK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3 562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3 804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9 052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10 126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26 544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FaME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2 966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3 168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7 538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8 433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22 105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FHS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3 150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3 365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8</a:t>
                      </a:r>
                      <a:r>
                        <a:rPr lang="cs-CZ" sz="2000" baseline="0" dirty="0" smtClean="0">
                          <a:latin typeface="+mj-lt"/>
                          <a:cs typeface="Arial" panose="020B0604020202020204" pitchFamily="34" charset="0"/>
                        </a:rPr>
                        <a:t> 005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8 955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23 475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20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143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153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364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408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1 068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CPS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2 090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2 233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5 312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sz="2000" dirty="0" smtClean="0">
                          <a:latin typeface="+mj-lt"/>
                          <a:cs typeface="Arial" panose="020B0604020202020204" pitchFamily="34" charset="0"/>
                        </a:rPr>
                        <a:t>9 635</a:t>
                      </a:r>
                      <a:endParaRPr lang="cs-CZ" sz="20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CEBIA-</a:t>
                      </a: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Tech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1 080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1 153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2 743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4 976</a:t>
                      </a:r>
                      <a:endParaRPr lang="cs-CZ" sz="2000" b="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KMZ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994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2 526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200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3 520</a:t>
                      </a:r>
                      <a:endParaRPr lang="cs-CZ" sz="2000" b="0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1922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 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733" marB="4573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23 510</a:t>
                      </a:r>
                      <a:endParaRPr lang="cs-CZ" sz="20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24 050</a:t>
                      </a:r>
                      <a:endParaRPr lang="cs-CZ" sz="20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59 746</a:t>
                      </a:r>
                      <a:endParaRPr lang="cs-CZ" sz="20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55 000</a:t>
                      </a:r>
                      <a:endParaRPr lang="cs-CZ" sz="20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162 306</a:t>
                      </a:r>
                      <a:endParaRPr lang="cs-CZ" sz="2000" b="1" dirty="0"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 smtClean="0">
                <a:latin typeface="Arial" panose="020B0604020202020204" pitchFamily="34" charset="0"/>
              </a:rPr>
              <a:t>   </a:t>
            </a:r>
            <a:r>
              <a:rPr lang="cs-CZ" altLang="cs-CZ" sz="2000" smtClean="0"/>
              <a:t>Souhrnný rozpis neinvestičních prostředků (v tis. Kč)  </a:t>
            </a:r>
          </a:p>
        </p:txBody>
      </p:sp>
      <p:graphicFrame>
        <p:nvGraphicFramePr>
          <p:cNvPr id="71775" name="Group 95"/>
          <p:cNvGraphicFramePr>
            <a:graphicFrameLocks noGrp="1"/>
          </p:cNvGraphicFramePr>
          <p:nvPr>
            <p:ph idx="4294967295"/>
          </p:nvPr>
        </p:nvGraphicFramePr>
        <p:xfrm>
          <a:off x="790575" y="836613"/>
          <a:ext cx="6877050" cy="5364216"/>
        </p:xfrm>
        <a:graphic>
          <a:graphicData uri="http://schemas.openxmlformats.org/drawingml/2006/table">
            <a:tbl>
              <a:tblPr/>
              <a:tblGrid>
                <a:gridCol w="219701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20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480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00580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Součást/</a:t>
                      </a:r>
                    </a:p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organizační </a:t>
                      </a:r>
                    </a:p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jednotka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Disponibilní prostředky na rok 2019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Disponibilní prostředky </a:t>
                      </a:r>
                    </a:p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na rok 2020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FT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139 469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137 618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FLKŘ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i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44 809</a:t>
                      </a:r>
                      <a:endParaRPr lang="cs-CZ" sz="2000" b="0" i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i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54 003</a:t>
                      </a:r>
                      <a:endParaRPr lang="cs-CZ" sz="2000" b="1" i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FAI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65 372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66 158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FMK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90 264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98 617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FaME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79 129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77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991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FHS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83 269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86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909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1 627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1 477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CPS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44 919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52</a:t>
                      </a:r>
                      <a:r>
                        <a:rPr lang="cs-CZ" sz="2000" b="1" baseline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330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CEBIA-</a:t>
                      </a: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Tech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26 765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27 209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Knihovna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23 366</a:t>
                      </a:r>
                      <a:endParaRPr lang="cs-CZ" sz="2000" b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24 456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Celkem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  599 089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626 768</a:t>
                      </a:r>
                    </a:p>
                  </a:txBody>
                  <a:tcPr marL="91425" marR="91425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Dispoziční fond</a:t>
            </a:r>
          </a:p>
        </p:txBody>
      </p:sp>
      <p:graphicFrame>
        <p:nvGraphicFramePr>
          <p:cNvPr id="90151" name="Group 39"/>
          <p:cNvGraphicFramePr>
            <a:graphicFrameLocks noGrp="1"/>
          </p:cNvGraphicFramePr>
          <p:nvPr/>
        </p:nvGraphicFramePr>
        <p:xfrm>
          <a:off x="1403350" y="982663"/>
          <a:ext cx="6373813" cy="3175000"/>
        </p:xfrm>
        <a:graphic>
          <a:graphicData uri="http://schemas.openxmlformats.org/drawingml/2006/table">
            <a:tbl>
              <a:tblPr/>
              <a:tblGrid>
                <a:gridCol w="4538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351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143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Položka Dispozičního fondu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Rozpočet 2020</a:t>
                      </a:r>
                      <a:b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 tis. Kč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19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Financování Ústavu tělesné výchovy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4 085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199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Max. výše příspěvku pro financování UMŠ*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900 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01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Podpora financování činnosti CTT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2 300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401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Zůstatek Dispozičního fondu k 1. 1. 2020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320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638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Celkem příspěvek z rozpočtu 2020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6 965</a:t>
                      </a:r>
                    </a:p>
                  </a:txBody>
                  <a:tcPr marT="45677" marB="4567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4778" name="Text Box 26"/>
          <p:cNvSpPr txBox="1">
            <a:spLocks noChangeArrowheads="1"/>
          </p:cNvSpPr>
          <p:nvPr/>
        </p:nvSpPr>
        <p:spPr bwMode="auto">
          <a:xfrm>
            <a:off x="971550" y="4868863"/>
            <a:ext cx="7705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altLang="cs-CZ" sz="2000" dirty="0" smtClean="0">
                <a:latin typeface="+mj-lt"/>
              </a:rPr>
              <a:t>* Příspěvek pro UMŠ musí být směněn za neveřejné zdroje a schválen     usnesením Správní rady UTB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Individuální financování – Ústav tělesné výchovy</a:t>
            </a:r>
          </a:p>
        </p:txBody>
      </p:sp>
      <p:graphicFrame>
        <p:nvGraphicFramePr>
          <p:cNvPr id="31781" name="Group 37"/>
          <p:cNvGraphicFramePr>
            <a:graphicFrameLocks noGrp="1"/>
          </p:cNvGraphicFramePr>
          <p:nvPr/>
        </p:nvGraphicFramePr>
        <p:xfrm>
          <a:off x="323850" y="1052513"/>
          <a:ext cx="7777163" cy="4968894"/>
        </p:xfrm>
        <a:graphic>
          <a:graphicData uri="http://schemas.openxmlformats.org/drawingml/2006/table">
            <a:tbl>
              <a:tblPr/>
              <a:tblGrid>
                <a:gridCol w="41764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83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723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2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Položka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Plán 2019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 v tis. Kč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Rozpočet 2020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v tis. Kč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Sportovní materiál pro výuku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Osobní náklady zaměstnanců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2 210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2 400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Osobní náklady externistů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160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150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Pronájmy sportovišť vč. UH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650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Reprezentace UTB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250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Náklady na budovy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210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6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Podpora výcvikových kurzů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6823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Provozní fond ústavu (konference, cestovní náhrady, pojištění, materiál, vybavení,…)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6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Rezerva 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624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</a:t>
                      </a:r>
                    </a:p>
                  </a:txBody>
                  <a:tcPr marL="45083" marR="45083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3 800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4 085</a:t>
                      </a:r>
                    </a:p>
                  </a:txBody>
                  <a:tcPr marL="91435" marR="91435"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Interní Fond strategického rozvoje 2020</a:t>
            </a:r>
          </a:p>
        </p:txBody>
      </p:sp>
      <p:graphicFrame>
        <p:nvGraphicFramePr>
          <p:cNvPr id="31781" name="Group 37"/>
          <p:cNvGraphicFramePr>
            <a:graphicFrameLocks noGrp="1"/>
          </p:cNvGraphicFramePr>
          <p:nvPr/>
        </p:nvGraphicFramePr>
        <p:xfrm>
          <a:off x="755650" y="1052513"/>
          <a:ext cx="7920038" cy="3776662"/>
        </p:xfrm>
        <a:graphic>
          <a:graphicData uri="http://schemas.openxmlformats.org/drawingml/2006/table">
            <a:tbl>
              <a:tblPr/>
              <a:tblGrid>
                <a:gridCol w="48244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13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010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Název zdroje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Neinvestice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Investice</a:t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371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Zůstatek Fondu po účetní uzávěrce 2019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1 430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8 001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2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Příspěvek roku 2020 z rozpisu rozpočtu 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2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 prostředky pro 2020 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11 430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8 001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56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Podpora vědeckovýzkumné činnosti na fakultách humanitního a společenskovědního směru (vnitřní soutěž rozvoje společenskovědních oborů)</a:t>
                      </a:r>
                    </a:p>
                  </a:txBody>
                  <a:tcPr marL="45085" marR="4508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- 2 000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57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577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62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 disponibilní prostředky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9 430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8 001</a:t>
                      </a:r>
                    </a:p>
                  </a:txBody>
                  <a:tcPr marL="91425" marR="91425"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OP VVV – Fond financování projektů</a:t>
            </a:r>
          </a:p>
        </p:txBody>
      </p:sp>
      <p:graphicFrame>
        <p:nvGraphicFramePr>
          <p:cNvPr id="31781" name="Group 37"/>
          <p:cNvGraphicFramePr>
            <a:graphicFrameLocks noGrp="1"/>
          </p:cNvGraphicFramePr>
          <p:nvPr/>
        </p:nvGraphicFramePr>
        <p:xfrm>
          <a:off x="936625" y="1387475"/>
          <a:ext cx="7523163" cy="2484467"/>
        </p:xfrm>
        <a:graphic>
          <a:graphicData uri="http://schemas.openxmlformats.org/drawingml/2006/table">
            <a:tbl>
              <a:tblPr/>
              <a:tblGrid>
                <a:gridCol w="44270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0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20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0103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Název zdroje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Neinvestice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Investice  </a:t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95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Disponibilní zůstatek prostředků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k 31. 12. 2019</a:t>
                      </a:r>
                    </a:p>
                  </a:txBody>
                  <a:tcPr marL="45078" marR="450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47 485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4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Příspěvek z rozpočtu 2020</a:t>
                      </a:r>
                    </a:p>
                  </a:txBody>
                  <a:tcPr marL="45078" marR="450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10 000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959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 disponibilní prostředky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pro rok 2020</a:t>
                      </a:r>
                    </a:p>
                  </a:txBody>
                  <a:tcPr marL="45078" marR="4507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57 485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7" marR="91427"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8873" name="TextovéPole 1"/>
          <p:cNvSpPr txBox="1">
            <a:spLocks noChangeArrowheads="1"/>
          </p:cNvSpPr>
          <p:nvPr/>
        </p:nvSpPr>
        <p:spPr bwMode="auto">
          <a:xfrm>
            <a:off x="1042988" y="4365625"/>
            <a:ext cx="24945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FF0000"/>
                </a:solidFill>
                <a:latin typeface="+mn-lt"/>
              </a:rPr>
              <a:t>Celkem   57 485 tis. Kč</a:t>
            </a:r>
            <a:r>
              <a:rPr lang="cs-CZ" altLang="cs-CZ" sz="2000" dirty="0">
                <a:latin typeface="+mn-lt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Projekty financované z OP VVV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764705"/>
            <a:ext cx="8713787" cy="5616624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U projektů podaných do výzev financovaných z OP VVV je vyžadována spoluúčast zpravidla ve výši 5 % ze způsobilých výdajů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U projektů tzv. „</a:t>
            </a:r>
            <a:r>
              <a:rPr lang="cs-CZ" altLang="cs-CZ" sz="2000" dirty="0" err="1" smtClean="0">
                <a:cs typeface="Arial" panose="020B0604020202020204" pitchFamily="34" charset="0"/>
              </a:rPr>
              <a:t>čtyřvýzvy</a:t>
            </a:r>
            <a:r>
              <a:rPr lang="cs-CZ" altLang="cs-CZ" sz="2000" dirty="0" smtClean="0">
                <a:cs typeface="Arial" panose="020B0604020202020204" pitchFamily="34" charset="0"/>
              </a:rPr>
              <a:t>“ je finanční spoluúčast příjemce hrazena z univerzitního Projektového fondu: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Strategický projekt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Rozvoj výzkumně zaměřených studijních programů na FAI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Zavedení doktorského studijního programu Průmyslové inženýrství (</a:t>
            </a:r>
            <a:r>
              <a:rPr lang="cs-CZ" altLang="cs-CZ" sz="1800" dirty="0" err="1" smtClean="0">
                <a:cs typeface="Arial" panose="020B0604020202020204" pitchFamily="34" charset="0"/>
              </a:rPr>
              <a:t>FaME</a:t>
            </a:r>
            <a:r>
              <a:rPr lang="cs-CZ" altLang="cs-CZ" sz="1800" dirty="0" smtClean="0">
                <a:cs typeface="Arial" panose="020B0604020202020204" pitchFamily="34" charset="0"/>
              </a:rPr>
              <a:t>)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Rozvoj výzkumně zaměřených studijních programů na UNI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Navazující investiční projekty: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RIFT – Rozvoj infrastruktury Fakulty technologické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GEPOS – generální rekonstrukce poslucháren A,B, objekt U2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ART GALLERY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 smtClean="0">
                <a:cs typeface="Arial" panose="020B0604020202020204" pitchFamily="34" charset="0"/>
              </a:rPr>
              <a:t>Modernizace výukové infrastruktury FAI (</a:t>
            </a:r>
            <a:r>
              <a:rPr lang="cs-CZ" altLang="cs-CZ" sz="1800" dirty="0" err="1" smtClean="0">
                <a:cs typeface="Arial" panose="020B0604020202020204" pitchFamily="34" charset="0"/>
              </a:rPr>
              <a:t>MoVI</a:t>
            </a:r>
            <a:r>
              <a:rPr lang="cs-CZ" altLang="cs-CZ" sz="1800" dirty="0" smtClean="0">
                <a:cs typeface="Arial" panose="020B0604020202020204" pitchFamily="34" charset="0"/>
              </a:rPr>
              <a:t> – FAI)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err="1" smtClean="0">
                <a:cs typeface="Arial" panose="020B0604020202020204" pitchFamily="34" charset="0"/>
              </a:rPr>
              <a:t>Rychlovýzva</a:t>
            </a:r>
            <a:r>
              <a:rPr lang="cs-CZ" altLang="cs-CZ" sz="2000" dirty="0" smtClean="0">
                <a:cs typeface="Arial" panose="020B0604020202020204" pitchFamily="34" charset="0"/>
              </a:rPr>
              <a:t>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1800" dirty="0">
                <a:cs typeface="Arial" panose="020B0604020202020204" pitchFamily="34" charset="0"/>
              </a:rPr>
              <a:t>Rozvoj studijního prostředí na UTB ve </a:t>
            </a:r>
            <a:r>
              <a:rPr lang="cs-CZ" altLang="cs-CZ" sz="1800" dirty="0" smtClean="0">
                <a:cs typeface="Arial" panose="020B0604020202020204" pitchFamily="34" charset="0"/>
              </a:rPr>
              <a:t>Zlíně (realizace ukončena)</a:t>
            </a:r>
            <a:endParaRPr lang="cs-CZ" altLang="cs-CZ" sz="1800" dirty="0">
              <a:cs typeface="Arial" panose="020B0604020202020204" pitchFamily="34" charset="0"/>
            </a:endParaRP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endParaRPr lang="cs-CZ" altLang="cs-CZ" sz="1800" dirty="0" smtClean="0">
              <a:cs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endParaRPr lang="cs-CZ" altLang="cs-CZ" sz="2200" dirty="0" smtClean="0"/>
          </a:p>
          <a:p>
            <a:pPr algn="just" eaLnBrk="1" hangingPunct="1">
              <a:buFontTx/>
              <a:buNone/>
              <a:defRPr/>
            </a:pPr>
            <a:endParaRPr lang="cs-CZ" altLang="cs-CZ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Projekty financované z OP VVV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764704"/>
            <a:ext cx="8713787" cy="5472608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Spoluúčast bude hrazena u pokračujících projektů ve 2020: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Rozvoj kapacit pro výzkum a vývoj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Mezinárodní mobilita výzkumných pracovníků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endParaRPr lang="cs-CZ" altLang="cs-CZ" sz="1800" dirty="0" smtClean="0">
              <a:cs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Spoluúčast je hrazena i u nově zahajovaných projektů: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DUO UTB: Strategický projekt UTB ve Zlíně II.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Institucionální kvalita a rozvoj strategie vědy na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>
                <a:cs typeface="Arial" panose="020B0604020202020204" pitchFamily="34" charset="0"/>
              </a:rPr>
              <a:t>Tvorba programů celoživotního vzdělávání na UTB ve 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cs typeface="Arial" panose="020B0604020202020204" pitchFamily="34" charset="0"/>
              </a:rPr>
              <a:t>Fakultní učitel jako </a:t>
            </a:r>
            <a:r>
              <a:rPr lang="cs-CZ" altLang="cs-CZ" dirty="0" err="1" smtClean="0">
                <a:cs typeface="Arial" panose="020B0604020202020204" pitchFamily="34" charset="0"/>
              </a:rPr>
              <a:t>facilitátor</a:t>
            </a:r>
            <a:r>
              <a:rPr lang="cs-CZ" altLang="cs-CZ" dirty="0" smtClean="0">
                <a:cs typeface="Arial" panose="020B0604020202020204" pitchFamily="34" charset="0"/>
              </a:rPr>
              <a:t> kvalitní přípravy budoucích učitelů mateřských škol a  1. stupně ZŠ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endParaRPr lang="cs-CZ" altLang="cs-CZ" sz="1800" dirty="0" smtClean="0">
              <a:cs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cs typeface="Arial" panose="020B0604020202020204" pitchFamily="34" charset="0"/>
              </a:rPr>
              <a:t>Spoluúčast bude hrazena </a:t>
            </a:r>
            <a:r>
              <a:rPr lang="cs-CZ" altLang="cs-CZ" sz="2000" dirty="0">
                <a:cs typeface="Arial" panose="020B0604020202020204" pitchFamily="34" charset="0"/>
              </a:rPr>
              <a:t>i </a:t>
            </a:r>
            <a:r>
              <a:rPr lang="cs-CZ" altLang="cs-CZ" sz="2000" dirty="0" smtClean="0">
                <a:cs typeface="Arial" panose="020B0604020202020204" pitchFamily="34" charset="0"/>
              </a:rPr>
              <a:t>v případě úspěšnosti projektů</a:t>
            </a:r>
            <a:r>
              <a:rPr lang="cs-CZ" altLang="cs-CZ" sz="2000" dirty="0">
                <a:cs typeface="Arial" panose="020B0604020202020204" pitchFamily="34" charset="0"/>
              </a:rPr>
              <a:t>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>
                <a:cs typeface="Arial" panose="020B0604020202020204" pitchFamily="34" charset="0"/>
              </a:rPr>
              <a:t>Juniorské granty UTB ve </a:t>
            </a:r>
            <a:r>
              <a:rPr lang="cs-CZ" altLang="cs-CZ" dirty="0" smtClean="0">
                <a:cs typeface="Arial" panose="020B0604020202020204" pitchFamily="34" charset="0"/>
              </a:rPr>
              <a:t>Zlíně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>
                <a:cs typeface="Arial" panose="020B0604020202020204" pitchFamily="34" charset="0"/>
              </a:rPr>
              <a:t>Mezinárodní mobilita výzkumných, technických a administrativních pracovníků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endParaRPr lang="cs-CZ" altLang="cs-CZ" sz="1800" dirty="0">
              <a:cs typeface="Arial" panose="020B0604020202020204" pitchFamily="34" charset="0"/>
            </a:endParaRPr>
          </a:p>
          <a:p>
            <a:pPr algn="just" eaLnBrk="1" hangingPunct="1">
              <a:buFont typeface="Wingdings" panose="05000000000000000000" pitchFamily="2" charset="2"/>
              <a:buChar char="Ø"/>
              <a:defRPr/>
            </a:pPr>
            <a:endParaRPr lang="cs-CZ" altLang="cs-CZ" sz="2200" dirty="0" smtClean="0"/>
          </a:p>
          <a:p>
            <a:pPr algn="just" eaLnBrk="1" hangingPunct="1">
              <a:buFontTx/>
              <a:buNone/>
              <a:defRPr/>
            </a:pPr>
            <a:endParaRPr lang="cs-CZ" altLang="cs-CZ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Strategické cíle v infrastruktuře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cs-CZ" altLang="cs-CZ" b="1" smtClean="0"/>
              <a:t>Strategické cíle UTB v oblasti infrastruktury 2020 až 2024: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2400" smtClean="0"/>
              <a:t>Rekonstrukce a modernizace univerzitní auly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2400" smtClean="0"/>
              <a:t>Obnova a rozvoj ubytovacích kapacit (Rekonstrukce a modernizace objektu U7, Rekonstrukce U12 V. etapa, …)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2400" smtClean="0"/>
              <a:t>Generální rekonstrukce objektu U1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</a:pPr>
            <a:r>
              <a:rPr lang="cs-CZ" altLang="cs-CZ" sz="2400" smtClean="0"/>
              <a:t>Multifunkční sportoviště</a:t>
            </a:r>
          </a:p>
          <a:p>
            <a:pPr marL="0" indent="0" algn="just" eaLnBrk="1" hangingPunct="1">
              <a:buFontTx/>
              <a:buNone/>
            </a:pPr>
            <a:endParaRPr lang="cs-CZ" altLang="cs-CZ" b="1" smtClean="0"/>
          </a:p>
          <a:p>
            <a:pPr marL="0" indent="0" algn="just" eaLnBrk="1" hangingPunct="1">
              <a:buFontTx/>
              <a:buNone/>
            </a:pPr>
            <a:endParaRPr lang="cs-CZ" altLang="cs-CZ" b="1" smtClean="0"/>
          </a:p>
          <a:p>
            <a:pPr marL="0" indent="0" algn="just" eaLnBrk="1" hangingPunct="1">
              <a:buFontTx/>
              <a:buNone/>
            </a:pPr>
            <a:endParaRPr lang="cs-CZ" altLang="cs-CZ" b="1" smtClean="0"/>
          </a:p>
          <a:p>
            <a:pPr marL="0" indent="0" algn="just" eaLnBrk="1" hangingPunct="1">
              <a:buFontTx/>
              <a:buNone/>
            </a:pPr>
            <a:endParaRPr lang="cs-CZ" alt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Financování akcí plánu Stavební komise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836712"/>
            <a:ext cx="8713788" cy="5545137"/>
          </a:xfrm>
        </p:spPr>
        <p:txBody>
          <a:bodyPr/>
          <a:lstStyle/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Od roku 2020 budou z prostředků Stavební komise financovány výhradně akce: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strategické </a:t>
            </a:r>
          </a:p>
          <a:p>
            <a:pPr lvl="1"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odstraňování havarijních stavů a akce vyžadované realizací PBŘ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/>
              <a:t>U všech dalších akcí z plánu Stavební komise pod souhrnnými položkami: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cs-CZ" dirty="0"/>
              <a:t>Optimalizace požárně-bezpečnostního řešení objektů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cs-CZ" dirty="0"/>
              <a:t>Obnova stavebních částí budov starších 15 let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cs-CZ" dirty="0"/>
              <a:t>Obnova technologických zařízení budov starších 15 let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cs-CZ" dirty="0"/>
              <a:t>Ekologické aktivity atd.</a:t>
            </a:r>
          </a:p>
          <a:p>
            <a:pPr marL="400050" lvl="1" indent="0">
              <a:buFontTx/>
              <a:buNone/>
              <a:defRPr/>
            </a:pPr>
            <a:r>
              <a:rPr lang="cs-CZ" sz="2400" dirty="0" smtClean="0"/>
              <a:t>ve </a:t>
            </a:r>
            <a:r>
              <a:rPr lang="cs-CZ" sz="2400" dirty="0"/>
              <a:t>znění dílčího seznamu akcí, </a:t>
            </a:r>
            <a:r>
              <a:rPr lang="cs-CZ" sz="2400" dirty="0" smtClean="0"/>
              <a:t>bude na základě závěrů Stavební komise uvedeno, z jakých prostředků budou konkrétní akce financovány (z </a:t>
            </a:r>
            <a:r>
              <a:rPr lang="cs-CZ" sz="2400" dirty="0"/>
              <a:t>prostředků </a:t>
            </a:r>
            <a:r>
              <a:rPr lang="cs-CZ" sz="2400" dirty="0" smtClean="0"/>
              <a:t>součástí či organizačních jednotek).</a:t>
            </a:r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Financování strategických akcí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763588"/>
            <a:ext cx="8713787" cy="5545137"/>
          </a:xfrm>
        </p:spPr>
        <p:txBody>
          <a:bodyPr/>
          <a:lstStyle/>
          <a:p>
            <a:pPr marL="0" indent="0" algn="just" eaLnBrk="1" hangingPunct="1">
              <a:buFontTx/>
              <a:buNone/>
              <a:defRPr/>
            </a:pPr>
            <a:r>
              <a:rPr lang="cs-CZ" altLang="cs-CZ" dirty="0" smtClean="0"/>
              <a:t>Zabezpečené prostředky pro financování strategických akcí pro období do roku 2027: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/>
              <a:t>očekávaný zůstatek Stavební komise k 31. 12. 2019:  103 417 tis. Kč</a:t>
            </a:r>
          </a:p>
          <a:p>
            <a:pPr algn="just" eaLnBrk="1" hangingPunct="1"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prostředky </a:t>
            </a:r>
            <a:r>
              <a:rPr lang="cs-CZ" sz="2000" dirty="0"/>
              <a:t>státního rozpočtu z programu MŠMT „Rozvoj a obnova materiálně technické základny VVŠ“, 133 220, </a:t>
            </a:r>
            <a:r>
              <a:rPr lang="cs-CZ" sz="2000" dirty="0" err="1"/>
              <a:t>subtitul</a:t>
            </a:r>
            <a:r>
              <a:rPr lang="cs-CZ" sz="2000" dirty="0"/>
              <a:t> 133D 221 „Rozvoj a obnova stravovacích a ubytovacích kapacit“ výzva č. </a:t>
            </a:r>
            <a:r>
              <a:rPr lang="cs-CZ" sz="2000" dirty="0" smtClean="0"/>
              <a:t>3 na akci „Rekonstrukce a modernizace objektu U7“ (očekávaná spoluúčast UTB je 52 000 tis. Kč).</a:t>
            </a:r>
            <a:endParaRPr lang="cs-CZ" sz="20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cs-CZ" sz="2000" dirty="0"/>
              <a:t>Dotační titul </a:t>
            </a:r>
            <a:r>
              <a:rPr lang="cs-CZ" sz="2000" dirty="0" smtClean="0"/>
              <a:t>pro vzdělávací objekty je </a:t>
            </a:r>
            <a:r>
              <a:rPr lang="cs-CZ" sz="2000" dirty="0"/>
              <a:t>zanesen v plánovacím listě </a:t>
            </a:r>
            <a:r>
              <a:rPr lang="cs-CZ" sz="2000" dirty="0" smtClean="0"/>
              <a:t>MŠMT programu </a:t>
            </a:r>
            <a:r>
              <a:rPr lang="cs-CZ" sz="2000" dirty="0"/>
              <a:t>„Rozvoj a obnova materiálně technické základny veřejných vysokých škol na období 2019 až 2027“ ve výši 201 mil. </a:t>
            </a:r>
            <a:r>
              <a:rPr lang="cs-CZ" sz="2000" dirty="0" smtClean="0"/>
              <a:t>Kč.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cs-CZ" sz="2000" dirty="0" smtClean="0"/>
              <a:t>Dokumentace </a:t>
            </a:r>
            <a:r>
              <a:rPr lang="cs-CZ" sz="2000" dirty="0" err="1"/>
              <a:t>subtitulu</a:t>
            </a:r>
            <a:r>
              <a:rPr lang="cs-CZ" sz="2000" dirty="0"/>
              <a:t> 133D 22R „Rozvoj a obnova materiálně technické základny UTB ve Zlíně“ </a:t>
            </a:r>
            <a:r>
              <a:rPr lang="cs-CZ" sz="2000" dirty="0" smtClean="0"/>
              <a:t>definuje cíl: „</a:t>
            </a:r>
            <a:r>
              <a:rPr lang="cs-CZ" sz="2000" dirty="0"/>
              <a:t>UTB – Generální rekonstrukce objektu U1“. </a:t>
            </a:r>
            <a:r>
              <a:rPr lang="cs-CZ" sz="2000" dirty="0" smtClean="0"/>
              <a:t>Celková </a:t>
            </a:r>
            <a:r>
              <a:rPr lang="cs-CZ" sz="2000" dirty="0"/>
              <a:t>bilance investiční ze státního rozpočtu </a:t>
            </a:r>
            <a:r>
              <a:rPr lang="cs-CZ" sz="2000" dirty="0" smtClean="0"/>
              <a:t>je 201</a:t>
            </a:r>
            <a:r>
              <a:rPr lang="cs-CZ" sz="2000" dirty="0"/>
              <a:t> 584 232,19 Kč a požadavek min. 15% spoluúčasti stavebníka. </a:t>
            </a:r>
            <a:endParaRPr lang="cs-CZ" sz="2000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/>
          </a:p>
          <a:p>
            <a:pPr marL="0" indent="0" algn="just" eaLnBrk="1" hangingPunct="1">
              <a:buFontTx/>
              <a:buNone/>
              <a:defRPr/>
            </a:pPr>
            <a:endParaRPr lang="cs-CZ" altLang="cs-CZ" b="1" dirty="0" smtClean="0"/>
          </a:p>
          <a:p>
            <a:pPr marL="0" indent="0" algn="just" eaLnBrk="1" hangingPunct="1">
              <a:buFontTx/>
              <a:buNone/>
              <a:defRPr/>
            </a:pPr>
            <a:endParaRPr lang="cs-CZ" alt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Finanční prostředky Stavební komise 2020</a:t>
            </a:r>
          </a:p>
        </p:txBody>
      </p:sp>
      <p:graphicFrame>
        <p:nvGraphicFramePr>
          <p:cNvPr id="31781" name="Group 37"/>
          <p:cNvGraphicFramePr>
            <a:graphicFrameLocks noGrp="1"/>
          </p:cNvGraphicFramePr>
          <p:nvPr/>
        </p:nvGraphicFramePr>
        <p:xfrm>
          <a:off x="755650" y="1052513"/>
          <a:ext cx="7920038" cy="4084635"/>
        </p:xfrm>
        <a:graphic>
          <a:graphicData uri="http://schemas.openxmlformats.org/drawingml/2006/table">
            <a:tbl>
              <a:tblPr/>
              <a:tblGrid>
                <a:gridCol w="48240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0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20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7010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Název zdroje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Neinvestice</a:t>
                      </a: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/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Investice</a:t>
                      </a:r>
                      <a:b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v tis. Kč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9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Disponibilní zůstatek prostředků  SK po účetní uzávěrce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21 690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81 727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Příděl HV za rok 2019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 disponibilní zůstatek 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21 690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81 727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Výnos z prodeje majetku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Příspěvek z rozpočtu 2020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4 000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Nově vytvořený objem SK v roce 2020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45 000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62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Mimořádný příspěvek do fondu stavební komise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50 000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62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anose="02020603050405020304" pitchFamily="18" charset="0"/>
                        </a:rPr>
                        <a:t>Celkem disponibilní prostředky</a:t>
                      </a:r>
                    </a:p>
                  </a:txBody>
                  <a:tcPr marL="45077" marR="4507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75 690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400" b="1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126 727</a:t>
                      </a:r>
                    </a:p>
                  </a:txBody>
                  <a:tcPr marL="91425" marR="91425"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85037" name="TextovéPole 1"/>
          <p:cNvSpPr txBox="1">
            <a:spLocks noChangeArrowheads="1"/>
          </p:cNvSpPr>
          <p:nvPr/>
        </p:nvSpPr>
        <p:spPr bwMode="auto">
          <a:xfrm>
            <a:off x="827088" y="5405438"/>
            <a:ext cx="43380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 Narrow" panose="020B0606020202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 b="1">
                <a:solidFill>
                  <a:schemeClr val="tx1"/>
                </a:solidFill>
                <a:latin typeface="Arial Narrow" panose="020B0606020202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000" b="1">
                <a:solidFill>
                  <a:srgbClr val="FF0000"/>
                </a:solidFill>
                <a:latin typeface="+mn-lt"/>
              </a:rPr>
              <a:t>Celkem finanční potenciál 202 417 tis. </a:t>
            </a:r>
            <a:r>
              <a:rPr lang="cs-CZ" altLang="cs-CZ" sz="2000" b="1" dirty="0">
                <a:solidFill>
                  <a:srgbClr val="FF0000"/>
                </a:solidFill>
                <a:latin typeface="+mn-lt"/>
              </a:rPr>
              <a:t>Kč.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dirty="0" smtClean="0"/>
              <a:t>Akce Stavební komise 2020 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836712"/>
            <a:ext cx="8318500" cy="554513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cs-CZ" altLang="cs-CZ" sz="2000" b="1" dirty="0" smtClean="0">
                <a:latin typeface="+mj-lt"/>
              </a:rPr>
              <a:t>Strategické akce</a:t>
            </a:r>
            <a:r>
              <a:rPr lang="cs-CZ" altLang="cs-CZ" sz="2000" dirty="0" smtClean="0">
                <a:latin typeface="+mj-lt"/>
              </a:rPr>
              <a:t>:</a:t>
            </a:r>
            <a:endParaRPr lang="cs-CZ" altLang="cs-CZ" sz="1600" dirty="0" smtClean="0">
              <a:latin typeface="+mj-lt"/>
            </a:endParaRPr>
          </a:p>
          <a:p>
            <a:pPr marL="771525" lvl="1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b="1" dirty="0" smtClean="0">
                <a:solidFill>
                  <a:srgbClr val="C00000"/>
                </a:solidFill>
                <a:latin typeface="+mj-lt"/>
              </a:rPr>
              <a:t>Generální rekonstrukce objektu U1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přípravné a projektové práce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zpracování posudků</a:t>
            </a:r>
          </a:p>
          <a:p>
            <a:pPr marL="771525" lvl="1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b="1" dirty="0" smtClean="0">
                <a:solidFill>
                  <a:srgbClr val="C00000"/>
                </a:solidFill>
                <a:latin typeface="+mj-lt"/>
              </a:rPr>
              <a:t>UTB rekonstrukce a modernizace objektu U7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probíhá smluvně nákup potřebného pozemku pro přístavbu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očekává se zahájení realizace stavebního díla</a:t>
            </a:r>
          </a:p>
          <a:p>
            <a:pPr marL="828675" lvl="1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b="1" dirty="0" smtClean="0">
                <a:solidFill>
                  <a:srgbClr val="C00000"/>
                </a:solidFill>
                <a:latin typeface="+mj-lt"/>
              </a:rPr>
              <a:t>Rekonstrukce a modernizace auly Academia centra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probíhají práce na jednostupňové PD dle studie architekta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zahájeny vyklizovací práce v prostoru auly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očekává se realizace stavebních prací</a:t>
            </a:r>
          </a:p>
          <a:p>
            <a:pPr marL="828675" lvl="1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b="1" dirty="0" smtClean="0">
                <a:solidFill>
                  <a:srgbClr val="C00000"/>
                </a:solidFill>
                <a:latin typeface="+mj-lt"/>
              </a:rPr>
              <a:t>Multifunkční sportovní hala U5</a:t>
            </a:r>
            <a:endParaRPr lang="cs-CZ" altLang="cs-CZ" b="1" dirty="0">
              <a:solidFill>
                <a:srgbClr val="C00000"/>
              </a:solidFill>
              <a:latin typeface="+mj-lt"/>
            </a:endParaRP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probíhají projektové práce (objemová studie)</a:t>
            </a:r>
          </a:p>
          <a:p>
            <a:pPr marL="828675" lvl="1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b="1" dirty="0" smtClean="0">
                <a:solidFill>
                  <a:srgbClr val="C00000"/>
                </a:solidFill>
                <a:latin typeface="+mj-lt"/>
              </a:rPr>
              <a:t>Rekonstrukce východní poloviny 2. až 4. NP U12</a:t>
            </a:r>
          </a:p>
          <a:p>
            <a:pPr marL="1228725" lvl="2" indent="-342900"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zahájeny projektové práce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Akce Stavební komise 2020 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908050"/>
            <a:ext cx="8318500" cy="554513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000" b="1" dirty="0" smtClean="0">
                <a:latin typeface="+mj-lt"/>
              </a:rPr>
              <a:t>Prioritní akce </a:t>
            </a:r>
            <a:r>
              <a:rPr lang="cs-CZ" altLang="cs-CZ" sz="2000" dirty="0" smtClean="0">
                <a:latin typeface="+mj-lt"/>
              </a:rPr>
              <a:t>(hrazeno z prostředků stavební komise): </a:t>
            </a:r>
          </a:p>
          <a:p>
            <a:pPr marL="371475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Optimalizace PBŘ objektů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Úpravy únikových cest – vstupní dveřní sestavy U41. U43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Výměna nouzového osvětlení U5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Výměna požárních uzávěrů vč. systému EPS U2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Výměna </a:t>
            </a:r>
            <a:r>
              <a:rPr lang="cs-CZ" altLang="cs-CZ" dirty="0" err="1" smtClean="0">
                <a:latin typeface="+mj-lt"/>
              </a:rPr>
              <a:t>nerevidovatelných</a:t>
            </a:r>
            <a:r>
              <a:rPr lang="cs-CZ" altLang="cs-CZ" dirty="0" smtClean="0">
                <a:latin typeface="+mj-lt"/>
              </a:rPr>
              <a:t> požárních klapek U2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Oprava požárních uzávěrů k uzávěrům plynu U11</a:t>
            </a:r>
          </a:p>
          <a:p>
            <a:pPr marL="371475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Obnova stavebních částí budov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Výměna podlahovin 2. NP U51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Vybudování protipovodňového retardéru a záchytné vpusti u garáží U15</a:t>
            </a:r>
          </a:p>
          <a:p>
            <a:pPr marL="428625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Pořízení úpravny vody k vyvíječi par do VZT U18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indent="0" eaLnBrk="1" hangingPunct="1"/>
            <a:r>
              <a:rPr lang="cs-CZ" altLang="cs-CZ" sz="2000" smtClean="0"/>
              <a:t>Akce Stavební komise 2020 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908050"/>
            <a:ext cx="8318500" cy="554513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000" b="1" dirty="0" smtClean="0">
                <a:latin typeface="+mj-lt"/>
              </a:rPr>
              <a:t>Prioritní akce </a:t>
            </a:r>
            <a:r>
              <a:rPr lang="cs-CZ" altLang="cs-CZ" sz="2000" dirty="0" smtClean="0">
                <a:latin typeface="+mj-lt"/>
              </a:rPr>
              <a:t>(hrazeno z prostředků stavební komise): </a:t>
            </a:r>
          </a:p>
          <a:p>
            <a:pPr marL="371475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sz="2000" dirty="0" smtClean="0">
                <a:latin typeface="+mj-lt"/>
              </a:rPr>
              <a:t>Odstraňování havarijních stavů objektů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Vybudování čističky odpadních vod a rekolaudace studny </a:t>
            </a:r>
            <a:r>
              <a:rPr lang="cs-CZ" altLang="cs-CZ" dirty="0" err="1" smtClean="0">
                <a:latin typeface="+mj-lt"/>
              </a:rPr>
              <a:t>Portáš</a:t>
            </a:r>
            <a:endParaRPr lang="cs-CZ" altLang="cs-CZ" dirty="0" smtClean="0">
              <a:latin typeface="+mj-lt"/>
            </a:endParaRP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Oprava venkovních schodů u hlavního vstupu U5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endParaRPr lang="cs-CZ" altLang="cs-CZ" dirty="0">
              <a:latin typeface="+mj-lt"/>
            </a:endParaRPr>
          </a:p>
          <a:p>
            <a:pPr marL="85725" indent="0" eaLnBrk="1" hangingPunct="1">
              <a:lnSpc>
                <a:spcPct val="90000"/>
              </a:lnSpc>
              <a:spcAft>
                <a:spcPct val="20000"/>
              </a:spcAft>
              <a:buFontTx/>
              <a:buNone/>
              <a:defRPr/>
            </a:pPr>
            <a:r>
              <a:rPr lang="cs-CZ" altLang="cs-CZ" sz="2000" b="1" dirty="0" smtClean="0">
                <a:latin typeface="+mj-lt"/>
              </a:rPr>
              <a:t>Nákup strojů a vybavení pro celouniverzitní účely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Upgrade systému privátní hlasové sítě </a:t>
            </a:r>
            <a:r>
              <a:rPr lang="cs-CZ" altLang="cs-CZ" dirty="0" err="1" smtClean="0">
                <a:latin typeface="+mj-lt"/>
              </a:rPr>
              <a:t>Avaya</a:t>
            </a:r>
            <a:endParaRPr lang="cs-CZ" altLang="cs-CZ" dirty="0" smtClean="0">
              <a:latin typeface="+mj-lt"/>
            </a:endParaRP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r>
              <a:rPr lang="cs-CZ" altLang="cs-CZ" dirty="0" smtClean="0">
                <a:latin typeface="+mj-lt"/>
              </a:rPr>
              <a:t>Modernizace systému Elektronické kontroly vstupu EKV</a:t>
            </a:r>
          </a:p>
          <a:p>
            <a:pPr marL="828675" lvl="1" indent="-342900" eaLnBrk="1" hangingPunct="1">
              <a:lnSpc>
                <a:spcPct val="90000"/>
              </a:lnSpc>
              <a:spcAft>
                <a:spcPct val="20000"/>
              </a:spcAft>
              <a:buFont typeface="Wingdings" panose="05000000000000000000" pitchFamily="2" charset="2"/>
              <a:buChar char="§"/>
              <a:defRPr/>
            </a:pPr>
            <a:endParaRPr lang="cs-CZ" altLang="cs-CZ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cs-CZ" altLang="cs-CZ" dirty="0" smtClean="0">
                <a:latin typeface="Arial" panose="020B0604020202020204" pitchFamily="34" charset="0"/>
              </a:rPr>
              <a:t>   </a:t>
            </a:r>
            <a:r>
              <a:rPr lang="cs-CZ" altLang="cs-CZ" sz="2000" dirty="0" smtClean="0"/>
              <a:t>Mimořádný příspěvek do fondu stavební komise 2020  </a:t>
            </a:r>
            <a:endParaRPr lang="cs-CZ" altLang="cs-CZ" sz="2400" dirty="0" smtClean="0"/>
          </a:p>
        </p:txBody>
      </p:sp>
      <p:graphicFrame>
        <p:nvGraphicFramePr>
          <p:cNvPr id="71775" name="Group 9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02131462"/>
              </p:ext>
            </p:extLst>
          </p:nvPr>
        </p:nvGraphicFramePr>
        <p:xfrm>
          <a:off x="790575" y="836613"/>
          <a:ext cx="4573588" cy="5364216"/>
        </p:xfrm>
        <a:graphic>
          <a:graphicData uri="http://schemas.openxmlformats.org/drawingml/2006/table">
            <a:tbl>
              <a:tblPr/>
              <a:tblGrid>
                <a:gridCol w="21970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765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05808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Součást/</a:t>
                      </a:r>
                    </a:p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organizační </a:t>
                      </a:r>
                    </a:p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jednotka</a:t>
                      </a: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Výše mimořádného </a:t>
                      </a: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příspěvku ze zdroje 1100 v </a:t>
                      </a: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tis</a:t>
                      </a: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 Kč</a:t>
                      </a: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endParaRPr kumimoji="0" lang="cs-CZ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FT</a:t>
                      </a: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20 000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FLKŘ</a:t>
                      </a: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i="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4 894</a:t>
                      </a:r>
                      <a:endParaRPr lang="cs-CZ" sz="2000" b="1" i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FAI</a:t>
                      </a: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4 781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FMK</a:t>
                      </a: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7 283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FaME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5 364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FHS</a:t>
                      </a: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6 761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UNI</a:t>
                      </a: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CPS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291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CEBIA-</a:t>
                      </a:r>
                      <a:r>
                        <a:rPr kumimoji="0" lang="cs-CZ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Tech</a:t>
                      </a:r>
                      <a:endParaRPr kumimoji="0" 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626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Knihovna</a:t>
                      </a: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2000" b="1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45" marR="444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6214"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Celkem</a:t>
                      </a: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50 000  </a:t>
                      </a:r>
                    </a:p>
                  </a:txBody>
                  <a:tcPr marL="91424" marR="91424" marT="45709" marB="4570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Nadpis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indent="0"/>
            <a:r>
              <a:rPr lang="cs-CZ" altLang="cs-CZ" sz="2000" smtClean="0"/>
              <a:t>Závěr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512" y="764704"/>
            <a:ext cx="8713788" cy="5545137"/>
          </a:xfrm>
        </p:spPr>
        <p:txBody>
          <a:bodyPr anchor="ctr"/>
          <a:lstStyle/>
          <a:p>
            <a:pPr algn="ctr">
              <a:buFontTx/>
              <a:buNone/>
            </a:pPr>
            <a:r>
              <a:rPr lang="cs-CZ" altLang="cs-CZ" sz="2800" dirty="0" smtClean="0"/>
              <a:t>Děkuji za pozornost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35409</TotalTime>
  <Words>5133</Words>
  <Application>Microsoft Office PowerPoint</Application>
  <PresentationFormat>Předvádění na obrazovce (4:3)</PresentationFormat>
  <Paragraphs>1960</Paragraphs>
  <Slides>70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70</vt:i4>
      </vt:variant>
    </vt:vector>
  </HeadingPairs>
  <TitlesOfParts>
    <vt:vector size="77" baseType="lpstr">
      <vt:lpstr>Arial</vt:lpstr>
      <vt:lpstr>Arial Narrow</vt:lpstr>
      <vt:lpstr>Cambria Math</vt:lpstr>
      <vt:lpstr>Courier New</vt:lpstr>
      <vt:lpstr>Times New Roman</vt:lpstr>
      <vt:lpstr>Wingdings</vt:lpstr>
      <vt:lpstr>Výchozí návrh</vt:lpstr>
      <vt:lpstr> </vt:lpstr>
      <vt:lpstr>Výběr z Pravidel rozpočtu UTB pro rok 2020</vt:lpstr>
      <vt:lpstr>Výběr z Pravidel rozpočtu UTB pro rok 2020</vt:lpstr>
      <vt:lpstr>Metodika a principy MŠMT pro rok 2020</vt:lpstr>
      <vt:lpstr>Počet studentů UTB pro 2020</vt:lpstr>
      <vt:lpstr>Příspěvky a dotace pro UTB na rok 2020</vt:lpstr>
      <vt:lpstr>   Příspěvky a dotace pro UTB na rok 2020 </vt:lpstr>
      <vt:lpstr>Finanční rezervy UTB</vt:lpstr>
      <vt:lpstr>Východiska rozpočtu UTB 2020</vt:lpstr>
      <vt:lpstr>Institucionální financování interní</vt:lpstr>
      <vt:lpstr>Základna pro rozdělení institucionálních prostředků</vt:lpstr>
      <vt:lpstr>Interní rozdělení prostředků fixní části</vt:lpstr>
      <vt:lpstr>Směrování příspěvku (institucionální financování)</vt:lpstr>
      <vt:lpstr>Rozdělení ukazatele A</vt:lpstr>
      <vt:lpstr>Institucionální financování – výkonová část 2020</vt:lpstr>
      <vt:lpstr>Výkonová část – úspěšnost UTB mezi VVŠ 3. segmentu </vt:lpstr>
      <vt:lpstr>Výkonová část 2020</vt:lpstr>
      <vt:lpstr>Interní rozdělení prostředků výkonové části</vt:lpstr>
      <vt:lpstr>Indikátor publikace </vt:lpstr>
      <vt:lpstr>Indikátor VaV (výhradně pro výpočet ukazatele K)</vt:lpstr>
      <vt:lpstr>Výkonová část institucionálního financování 2020</vt:lpstr>
      <vt:lpstr>Výkonová část institucionálního financování 2020</vt:lpstr>
      <vt:lpstr>Institucionální financování organizačních jednotek</vt:lpstr>
      <vt:lpstr>Interní rozdělení prostředků DKRVO </vt:lpstr>
      <vt:lpstr>Interní rozdělení prostředků DKRVO </vt:lpstr>
      <vt:lpstr>Interní rozdělení prostředků DKRVO </vt:lpstr>
      <vt:lpstr>Indikátor citace 2020 </vt:lpstr>
      <vt:lpstr>Indikátor výsledky projektů 2020</vt:lpstr>
      <vt:lpstr>Indikátor DKRVO (pro rozdělení prostředků DKRVO) pro 2020</vt:lpstr>
      <vt:lpstr>Podpora DKRVO pro zálohový objem roku 2020</vt:lpstr>
      <vt:lpstr>Interní rozdělení prostředků DKRVO </vt:lpstr>
      <vt:lpstr>Prostředky na specifický vysokoškolský výzkum </vt:lpstr>
      <vt:lpstr>Parametry na specifický vysokoškolský výzkum</vt:lpstr>
      <vt:lpstr>Indikátor SVV </vt:lpstr>
      <vt:lpstr>Podpora SVV pro 2020</vt:lpstr>
      <vt:lpstr>Prostředky na specifický vysokoškolský výzkum</vt:lpstr>
      <vt:lpstr>Financování celouniverzitních aktivit</vt:lpstr>
      <vt:lpstr>Financování interních fondů</vt:lpstr>
      <vt:lpstr>Interní fond komunikace</vt:lpstr>
      <vt:lpstr>Zabezpečení informačních technologií</vt:lpstr>
      <vt:lpstr>Prostředky na činnost orgánů</vt:lpstr>
      <vt:lpstr> Informační zdroje  </vt:lpstr>
      <vt:lpstr>Provoz rektorátu</vt:lpstr>
      <vt:lpstr>Provoz rektorátu</vt:lpstr>
      <vt:lpstr>Technickoprovozní odbor rektorátu</vt:lpstr>
      <vt:lpstr> Vícezdrojové financování provozu rektorátu  </vt:lpstr>
      <vt:lpstr>Výše odvodu na celouniverzitní aktivity</vt:lpstr>
      <vt:lpstr>Výše odvodu na celouniverzitní aktivity</vt:lpstr>
      <vt:lpstr>Výše odvodu na celouniverzitní aktivity</vt:lpstr>
      <vt:lpstr>Časové stanovení příslušnosti výnosů</vt:lpstr>
      <vt:lpstr>Časové stanovení příslušnosti výnosů</vt:lpstr>
      <vt:lpstr>Algoritmus stanovení výše odvodů organizačních jednotek</vt:lpstr>
      <vt:lpstr>Odvody na celouniverzitní aktivity z příspěvků a dotací</vt:lpstr>
      <vt:lpstr>Výše odvodů součástí v tis. Kč</vt:lpstr>
      <vt:lpstr>   Souhrnný rozpis neinvestičních prostředků (v tis. Kč)  </vt:lpstr>
      <vt:lpstr>Dispoziční fond</vt:lpstr>
      <vt:lpstr>Individuální financování – Ústav tělesné výchovy</vt:lpstr>
      <vt:lpstr>Interní Fond strategického rozvoje 2020</vt:lpstr>
      <vt:lpstr>OP VVV – Fond financování projektů</vt:lpstr>
      <vt:lpstr>Projekty financované z OP VVV</vt:lpstr>
      <vt:lpstr>Projekty financované z OP VVV</vt:lpstr>
      <vt:lpstr>Strategické cíle v infrastruktuře</vt:lpstr>
      <vt:lpstr>Financování akcí plánu Stavební komise</vt:lpstr>
      <vt:lpstr>Financování strategických akcí</vt:lpstr>
      <vt:lpstr>Finanční prostředky Stavební komise 2020</vt:lpstr>
      <vt:lpstr>Akce Stavební komise 2020 </vt:lpstr>
      <vt:lpstr>Akce Stavební komise 2020 </vt:lpstr>
      <vt:lpstr>Akce Stavební komise 2020 </vt:lpstr>
      <vt:lpstr>   Mimořádný příspěvek do fondu stavební komise 2020  </vt:lpstr>
      <vt:lpstr>Závěr</vt:lpstr>
    </vt:vector>
  </TitlesOfParts>
  <Company>UTB Zlín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Rozpis rozpočtu 2020</dc:title>
  <dc:creator>kvestor</dc:creator>
  <cp:lastModifiedBy>RNDr. Alexander Černý</cp:lastModifiedBy>
  <cp:revision>1450</cp:revision>
  <cp:lastPrinted>2018-02-12T16:17:54Z</cp:lastPrinted>
  <dcterms:created xsi:type="dcterms:W3CDTF">2004-10-24T13:27:26Z</dcterms:created>
  <dcterms:modified xsi:type="dcterms:W3CDTF">2020-02-05T06:43:48Z</dcterms:modified>
</cp:coreProperties>
</file>