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0"/>
  </p:notesMasterIdLst>
  <p:handoutMasterIdLst>
    <p:handoutMasterId r:id="rId91"/>
  </p:handoutMasterIdLst>
  <p:sldIdLst>
    <p:sldId id="294" r:id="rId2"/>
    <p:sldId id="558" r:id="rId3"/>
    <p:sldId id="542" r:id="rId4"/>
    <p:sldId id="677" r:id="rId5"/>
    <p:sldId id="678" r:id="rId6"/>
    <p:sldId id="662" r:id="rId7"/>
    <p:sldId id="605" r:id="rId8"/>
    <p:sldId id="606" r:id="rId9"/>
    <p:sldId id="601" r:id="rId10"/>
    <p:sldId id="604" r:id="rId11"/>
    <p:sldId id="607" r:id="rId12"/>
    <p:sldId id="696" r:id="rId13"/>
    <p:sldId id="697" r:id="rId14"/>
    <p:sldId id="437" r:id="rId15"/>
    <p:sldId id="488" r:id="rId16"/>
    <p:sldId id="679" r:id="rId17"/>
    <p:sldId id="680" r:id="rId18"/>
    <p:sldId id="681" r:id="rId19"/>
    <p:sldId id="571" r:id="rId20"/>
    <p:sldId id="686" r:id="rId21"/>
    <p:sldId id="573" r:id="rId22"/>
    <p:sldId id="580" r:id="rId23"/>
    <p:sldId id="441" r:id="rId24"/>
    <p:sldId id="708" r:id="rId25"/>
    <p:sldId id="709" r:id="rId26"/>
    <p:sldId id="710" r:id="rId27"/>
    <p:sldId id="685" r:id="rId28"/>
    <p:sldId id="704" r:id="rId29"/>
    <p:sldId id="473" r:id="rId30"/>
    <p:sldId id="475" r:id="rId31"/>
    <p:sldId id="445" r:id="rId32"/>
    <p:sldId id="648" r:id="rId33"/>
    <p:sldId id="688" r:id="rId34"/>
    <p:sldId id="689" r:id="rId35"/>
    <p:sldId id="690" r:id="rId36"/>
    <p:sldId id="691" r:id="rId37"/>
    <p:sldId id="692" r:id="rId38"/>
    <p:sldId id="656" r:id="rId39"/>
    <p:sldId id="657" r:id="rId40"/>
    <p:sldId id="658" r:id="rId41"/>
    <p:sldId id="693" r:id="rId42"/>
    <p:sldId id="694" r:id="rId43"/>
    <p:sldId id="695" r:id="rId44"/>
    <p:sldId id="392" r:id="rId45"/>
    <p:sldId id="383" r:id="rId46"/>
    <p:sldId id="459" r:id="rId47"/>
    <p:sldId id="385" r:id="rId48"/>
    <p:sldId id="666" r:id="rId49"/>
    <p:sldId id="667" r:id="rId50"/>
    <p:sldId id="702" r:id="rId51"/>
    <p:sldId id="630" r:id="rId52"/>
    <p:sldId id="370" r:id="rId53"/>
    <p:sldId id="676" r:id="rId54"/>
    <p:sldId id="373" r:id="rId55"/>
    <p:sldId id="591" r:id="rId56"/>
    <p:sldId id="668" r:id="rId57"/>
    <p:sldId id="669" r:id="rId58"/>
    <p:sldId id="673" r:id="rId59"/>
    <p:sldId id="674" r:id="rId60"/>
    <p:sldId id="670" r:id="rId61"/>
    <p:sldId id="698" r:id="rId62"/>
    <p:sldId id="700" r:id="rId63"/>
    <p:sldId id="701" r:id="rId64"/>
    <p:sldId id="699" r:id="rId65"/>
    <p:sldId id="374" r:id="rId66"/>
    <p:sldId id="375" r:id="rId67"/>
    <p:sldId id="499" r:id="rId68"/>
    <p:sldId id="500" r:id="rId69"/>
    <p:sldId id="501" r:id="rId70"/>
    <p:sldId id="507" r:id="rId71"/>
    <p:sldId id="512" r:id="rId72"/>
    <p:sldId id="513" r:id="rId73"/>
    <p:sldId id="428" r:id="rId74"/>
    <p:sldId id="469" r:id="rId75"/>
    <p:sldId id="641" r:id="rId76"/>
    <p:sldId id="581" r:id="rId77"/>
    <p:sldId id="712" r:id="rId78"/>
    <p:sldId id="642" r:id="rId79"/>
    <p:sldId id="638" r:id="rId80"/>
    <p:sldId id="634" r:id="rId81"/>
    <p:sldId id="640" r:id="rId82"/>
    <p:sldId id="636" r:id="rId83"/>
    <p:sldId id="631" r:id="rId84"/>
    <p:sldId id="632" r:id="rId85"/>
    <p:sldId id="663" r:id="rId86"/>
    <p:sldId id="565" r:id="rId87"/>
    <p:sldId id="564" r:id="rId88"/>
    <p:sldId id="435" r:id="rId89"/>
  </p:sldIdLst>
  <p:sldSz cx="9144000" cy="6858000" type="screen4x3"/>
  <p:notesSz cx="6808788" cy="9940925"/>
  <p:defaultTextStyle>
    <a:defPPr>
      <a:defRPr lang="cs-CZ"/>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0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p15:clr>
            <a:srgbClr val="A4A3A4"/>
          </p15:clr>
        </p15:guide>
        <p15:guide id="2" pos="214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1A0A"/>
    <a:srgbClr val="FF6600"/>
    <a:srgbClr val="C63429"/>
    <a:srgbClr val="F3F9FA"/>
    <a:srgbClr val="0000FF"/>
    <a:srgbClr val="E7F3F4"/>
    <a:srgbClr val="FF8001"/>
    <a:srgbClr val="D0D0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16" autoAdjust="0"/>
    <p:restoredTop sz="95332" autoAdjust="0"/>
  </p:normalViewPr>
  <p:slideViewPr>
    <p:cSldViewPr>
      <p:cViewPr varScale="1">
        <p:scale>
          <a:sx n="96" d="100"/>
          <a:sy n="96" d="100"/>
        </p:scale>
        <p:origin x="1320" y="62"/>
      </p:cViewPr>
      <p:guideLst>
        <p:guide orient="horz" pos="2160"/>
        <p:guide pos="2880"/>
      </p:guideLst>
    </p:cSldViewPr>
  </p:slideViewPr>
  <p:outlineViewPr>
    <p:cViewPr>
      <p:scale>
        <a:sx n="33" d="100"/>
        <a:sy n="33" d="100"/>
      </p:scale>
      <p:origin x="0" y="-336"/>
    </p:cViewPr>
  </p:outlineViewPr>
  <p:notesTextViewPr>
    <p:cViewPr>
      <p:scale>
        <a:sx n="3" d="2"/>
        <a:sy n="3" d="2"/>
      </p:scale>
      <p:origin x="0" y="0"/>
    </p:cViewPr>
  </p:notesTextViewPr>
  <p:sorterViewPr>
    <p:cViewPr varScale="1">
      <p:scale>
        <a:sx n="1" d="1"/>
        <a:sy n="1" d="1"/>
      </p:scale>
      <p:origin x="0" y="-17986"/>
    </p:cViewPr>
  </p:sorterViewPr>
  <p:notesViewPr>
    <p:cSldViewPr>
      <p:cViewPr varScale="1">
        <p:scale>
          <a:sx n="73" d="100"/>
          <a:sy n="73" d="100"/>
        </p:scale>
        <p:origin x="2148" y="54"/>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51163"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8195" name="Rectangle 3"/>
          <p:cNvSpPr>
            <a:spLocks noGrp="1" noChangeArrowheads="1"/>
          </p:cNvSpPr>
          <p:nvPr>
            <p:ph type="dt" sz="quarter" idx="1"/>
          </p:nvPr>
        </p:nvSpPr>
        <p:spPr bwMode="auto">
          <a:xfrm>
            <a:off x="3856038" y="0"/>
            <a:ext cx="2951162"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algn="r" defTabSz="923722" eaLnBrk="1" hangingPunct="1">
              <a:buFontTx/>
              <a:buNone/>
              <a:defRPr sz="1200">
                <a:latin typeface="Arial" charset="0"/>
                <a:cs typeface="Arial" charset="0"/>
              </a:defRPr>
            </a:lvl1pPr>
          </a:lstStyle>
          <a:p>
            <a:pPr>
              <a:defRPr/>
            </a:pPr>
            <a:endParaRPr lang="cs-CZ"/>
          </a:p>
        </p:txBody>
      </p:sp>
      <p:sp>
        <p:nvSpPr>
          <p:cNvPr id="8196" name="Rectangle 4"/>
          <p:cNvSpPr>
            <a:spLocks noGrp="1" noChangeArrowheads="1"/>
          </p:cNvSpPr>
          <p:nvPr>
            <p:ph type="ftr" sz="quarter" idx="2"/>
          </p:nvPr>
        </p:nvSpPr>
        <p:spPr bwMode="auto">
          <a:xfrm>
            <a:off x="0" y="9442450"/>
            <a:ext cx="2951163"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8197" name="Rectangle 5"/>
          <p:cNvSpPr>
            <a:spLocks noGrp="1" noChangeArrowheads="1"/>
          </p:cNvSpPr>
          <p:nvPr>
            <p:ph type="sldNum" sz="quarter" idx="3"/>
          </p:nvPr>
        </p:nvSpPr>
        <p:spPr bwMode="auto">
          <a:xfrm>
            <a:off x="3856038" y="9442450"/>
            <a:ext cx="2951162"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algn="r" defTabSz="923722" eaLnBrk="1" hangingPunct="1">
              <a:buFontTx/>
              <a:buNone/>
              <a:defRPr sz="1200"/>
            </a:lvl1pPr>
          </a:lstStyle>
          <a:p>
            <a:pPr>
              <a:defRPr/>
            </a:pPr>
            <a:fld id="{1AFA145C-A900-4F13-9BF0-5DAF2749B13A}" type="slidenum">
              <a:rPr lang="cs-CZ" altLang="cs-CZ"/>
              <a:pPr>
                <a:defRPr/>
              </a:pPr>
              <a:t>‹#›</a:t>
            </a:fld>
            <a:endParaRPr lang="cs-CZ" altLang="cs-CZ"/>
          </a:p>
        </p:txBody>
      </p:sp>
    </p:spTree>
    <p:extLst>
      <p:ext uri="{BB962C8B-B14F-4D97-AF65-F5344CB8AC3E}">
        <p14:creationId xmlns:p14="http://schemas.microsoft.com/office/powerpoint/2010/main" val="999250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51163"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4099" name="Rectangle 3"/>
          <p:cNvSpPr>
            <a:spLocks noGrp="1" noChangeArrowheads="1"/>
          </p:cNvSpPr>
          <p:nvPr>
            <p:ph type="dt" idx="1"/>
          </p:nvPr>
        </p:nvSpPr>
        <p:spPr bwMode="auto">
          <a:xfrm>
            <a:off x="3856038" y="0"/>
            <a:ext cx="2951162" cy="496888"/>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lvl1pPr algn="r" defTabSz="923722" eaLnBrk="1" hangingPunct="1">
              <a:buFontTx/>
              <a:buNone/>
              <a:defRPr sz="1200">
                <a:latin typeface="Arial" charset="0"/>
                <a:cs typeface="Arial" charset="0"/>
              </a:defRPr>
            </a:lvl1pPr>
          </a:lstStyle>
          <a:p>
            <a:pPr>
              <a:defRPr/>
            </a:pPr>
            <a:endParaRPr lang="cs-CZ"/>
          </a:p>
        </p:txBody>
      </p:sp>
      <p:sp>
        <p:nvSpPr>
          <p:cNvPr id="3076" name="Rectangle 4"/>
          <p:cNvSpPr>
            <a:spLocks noGrp="1" noRot="1" noChangeAspect="1" noChangeArrowheads="1" noTextEdit="1"/>
          </p:cNvSpPr>
          <p:nvPr>
            <p:ph type="sldImg" idx="2"/>
          </p:nvPr>
        </p:nvSpPr>
        <p:spPr bwMode="auto">
          <a:xfrm>
            <a:off x="920750" y="746125"/>
            <a:ext cx="497046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2625" y="4721225"/>
            <a:ext cx="5443538" cy="4473575"/>
          </a:xfrm>
          <a:prstGeom prst="rect">
            <a:avLst/>
          </a:prstGeom>
          <a:noFill/>
          <a:ln w="9525">
            <a:noFill/>
            <a:miter lim="800000"/>
            <a:headEnd/>
            <a:tailEnd/>
          </a:ln>
        </p:spPr>
        <p:txBody>
          <a:bodyPr vert="horz" wrap="square" lIns="92328" tIns="46164" rIns="92328" bIns="46164"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4102" name="Rectangle 6"/>
          <p:cNvSpPr>
            <a:spLocks noGrp="1" noChangeArrowheads="1"/>
          </p:cNvSpPr>
          <p:nvPr>
            <p:ph type="ftr" sz="quarter" idx="4"/>
          </p:nvPr>
        </p:nvSpPr>
        <p:spPr bwMode="auto">
          <a:xfrm>
            <a:off x="0" y="9442450"/>
            <a:ext cx="2951163"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defTabSz="923722" eaLnBrk="1" hangingPunct="1">
              <a:buFontTx/>
              <a:buNone/>
              <a:defRPr sz="1200">
                <a:latin typeface="Arial" charset="0"/>
                <a:cs typeface="Arial" charset="0"/>
              </a:defRPr>
            </a:lvl1pPr>
          </a:lstStyle>
          <a:p>
            <a:pPr>
              <a:defRPr/>
            </a:pPr>
            <a:endParaRPr lang="cs-CZ"/>
          </a:p>
        </p:txBody>
      </p:sp>
      <p:sp>
        <p:nvSpPr>
          <p:cNvPr id="4103" name="Rectangle 7"/>
          <p:cNvSpPr>
            <a:spLocks noGrp="1" noChangeArrowheads="1"/>
          </p:cNvSpPr>
          <p:nvPr>
            <p:ph type="sldNum" sz="quarter" idx="5"/>
          </p:nvPr>
        </p:nvSpPr>
        <p:spPr bwMode="auto">
          <a:xfrm>
            <a:off x="3856038" y="9442450"/>
            <a:ext cx="2951162" cy="496888"/>
          </a:xfrm>
          <a:prstGeom prst="rect">
            <a:avLst/>
          </a:prstGeom>
          <a:noFill/>
          <a:ln w="9525">
            <a:noFill/>
            <a:miter lim="800000"/>
            <a:headEnd/>
            <a:tailEnd/>
          </a:ln>
        </p:spPr>
        <p:txBody>
          <a:bodyPr vert="horz" wrap="square" lIns="92328" tIns="46164" rIns="92328" bIns="46164" numCol="1" anchor="b" anchorCtr="0" compatLnSpc="1">
            <a:prstTxWarp prst="textNoShape">
              <a:avLst/>
            </a:prstTxWarp>
          </a:bodyPr>
          <a:lstStyle>
            <a:lvl1pPr algn="r" defTabSz="923722" eaLnBrk="1" hangingPunct="1">
              <a:buFontTx/>
              <a:buNone/>
              <a:defRPr sz="1200"/>
            </a:lvl1pPr>
          </a:lstStyle>
          <a:p>
            <a:pPr>
              <a:defRPr/>
            </a:pPr>
            <a:fld id="{7B86BC19-6B07-4284-B0F4-1E6B94F3A58F}" type="slidenum">
              <a:rPr lang="cs-CZ" altLang="cs-CZ"/>
              <a:pPr>
                <a:defRPr/>
              </a:pPr>
              <a:t>‹#›</a:t>
            </a:fld>
            <a:endParaRPr lang="cs-CZ" altLang="cs-CZ"/>
          </a:p>
        </p:txBody>
      </p:sp>
    </p:spTree>
    <p:extLst>
      <p:ext uri="{BB962C8B-B14F-4D97-AF65-F5344CB8AC3E}">
        <p14:creationId xmlns:p14="http://schemas.microsoft.com/office/powerpoint/2010/main" val="11074176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9B9EB2-011D-49E1-8787-91DE58408E4B}" type="slidenum">
              <a:rPr lang="cs-CZ" altLang="cs-CZ" smtClean="0"/>
              <a:pPr>
                <a:spcBef>
                  <a:spcPct val="0"/>
                </a:spcBef>
              </a:pPr>
              <a:t>1</a:t>
            </a:fld>
            <a:endParaRPr lang="cs-CZ" altLang="cs-CZ" smtClean="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smtClean="0">
              <a:latin typeface="Arial" panose="020B0604020202020204" pitchFamily="34" charset="0"/>
            </a:endParaRPr>
          </a:p>
        </p:txBody>
      </p:sp>
    </p:spTree>
    <p:extLst>
      <p:ext uri="{BB962C8B-B14F-4D97-AF65-F5344CB8AC3E}">
        <p14:creationId xmlns:p14="http://schemas.microsoft.com/office/powerpoint/2010/main" val="1332058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Zástupný symbol pro obrázek snímku 1"/>
          <p:cNvSpPr>
            <a:spLocks noGrp="1" noRot="1" noChangeAspect="1" noTextEdit="1"/>
          </p:cNvSpPr>
          <p:nvPr>
            <p:ph type="sldImg"/>
          </p:nvPr>
        </p:nvSpPr>
        <p:spPr>
          <a:ln/>
        </p:spPr>
      </p:sp>
      <p:sp>
        <p:nvSpPr>
          <p:cNvPr id="8195"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8196"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412A45E-8395-48B6-BCC8-E742CD842172}" type="slidenum">
              <a:rPr lang="cs-CZ" altLang="cs-CZ" smtClean="0"/>
              <a:pPr>
                <a:spcBef>
                  <a:spcPct val="0"/>
                </a:spcBef>
              </a:pPr>
              <a:t>2</a:t>
            </a:fld>
            <a:endParaRPr lang="cs-CZ" altLang="cs-CZ" smtClean="0"/>
          </a:p>
        </p:txBody>
      </p:sp>
    </p:spTree>
    <p:extLst>
      <p:ext uri="{BB962C8B-B14F-4D97-AF65-F5344CB8AC3E}">
        <p14:creationId xmlns:p14="http://schemas.microsoft.com/office/powerpoint/2010/main" val="4004566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ástupný symbol pro obrázek snímku 1"/>
          <p:cNvSpPr>
            <a:spLocks noGrp="1" noRot="1" noChangeAspect="1" noTextEdit="1"/>
          </p:cNvSpPr>
          <p:nvPr>
            <p:ph type="sldImg"/>
          </p:nvPr>
        </p:nvSpPr>
        <p:spPr>
          <a:ln/>
        </p:spPr>
      </p:sp>
      <p:sp>
        <p:nvSpPr>
          <p:cNvPr id="1024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10244"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6D383AD-1661-4728-AF8D-B2A6E267C022}" type="slidenum">
              <a:rPr lang="cs-CZ" altLang="cs-CZ" smtClean="0"/>
              <a:pPr>
                <a:spcBef>
                  <a:spcPct val="0"/>
                </a:spcBef>
              </a:pPr>
              <a:t>3</a:t>
            </a:fld>
            <a:endParaRPr lang="cs-CZ" altLang="cs-CZ" smtClean="0"/>
          </a:p>
        </p:txBody>
      </p:sp>
    </p:spTree>
    <p:extLst>
      <p:ext uri="{BB962C8B-B14F-4D97-AF65-F5344CB8AC3E}">
        <p14:creationId xmlns:p14="http://schemas.microsoft.com/office/powerpoint/2010/main" val="659850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ástupný symbol pro obrázek snímku 1"/>
          <p:cNvSpPr>
            <a:spLocks noGrp="1" noRot="1" noChangeAspect="1" noTextEdit="1"/>
          </p:cNvSpPr>
          <p:nvPr>
            <p:ph type="sldImg"/>
          </p:nvPr>
        </p:nvSpPr>
        <p:spPr>
          <a:ln/>
        </p:spPr>
      </p:sp>
      <p:sp>
        <p:nvSpPr>
          <p:cNvPr id="1536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dirty="0" smtClean="0">
              <a:latin typeface="Arial" panose="020B0604020202020204" pitchFamily="34" charset="0"/>
            </a:endParaRPr>
          </a:p>
        </p:txBody>
      </p:sp>
      <p:sp>
        <p:nvSpPr>
          <p:cNvPr id="15364"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ECA1AD-9C60-4CDE-B634-C5773697C1C0}" type="slidenum">
              <a:rPr lang="cs-CZ" altLang="cs-CZ" smtClean="0"/>
              <a:pPr>
                <a:spcBef>
                  <a:spcPct val="0"/>
                </a:spcBef>
              </a:pPr>
              <a:t>9</a:t>
            </a:fld>
            <a:endParaRPr lang="cs-CZ" altLang="cs-CZ" smtClean="0"/>
          </a:p>
        </p:txBody>
      </p:sp>
    </p:spTree>
    <p:extLst>
      <p:ext uri="{BB962C8B-B14F-4D97-AF65-F5344CB8AC3E}">
        <p14:creationId xmlns:p14="http://schemas.microsoft.com/office/powerpoint/2010/main" val="3864565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Zástupný symbol pro obrázek snímku 1"/>
          <p:cNvSpPr>
            <a:spLocks noGrp="1" noRot="1" noChangeAspect="1" noTextEdit="1"/>
          </p:cNvSpPr>
          <p:nvPr>
            <p:ph type="sldImg"/>
          </p:nvPr>
        </p:nvSpPr>
        <p:spPr>
          <a:ln/>
        </p:spPr>
      </p:sp>
      <p:sp>
        <p:nvSpPr>
          <p:cNvPr id="18435"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18436"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4588" indent="-228600" defTabSz="922338">
              <a:spcBef>
                <a:spcPct val="30000"/>
              </a:spcBef>
              <a:defRPr sz="1200">
                <a:solidFill>
                  <a:schemeClr val="tx1"/>
                </a:solidFill>
                <a:latin typeface="Arial" panose="020B0604020202020204" pitchFamily="34" charset="0"/>
              </a:defRPr>
            </a:lvl3pPr>
            <a:lvl4pPr marL="1601788" indent="-228600" defTabSz="922338">
              <a:spcBef>
                <a:spcPct val="30000"/>
              </a:spcBef>
              <a:defRPr sz="1200">
                <a:solidFill>
                  <a:schemeClr val="tx1"/>
                </a:solidFill>
                <a:latin typeface="Arial" panose="020B0604020202020204" pitchFamily="34" charset="0"/>
              </a:defRPr>
            </a:lvl4pPr>
            <a:lvl5pPr marL="2058988" indent="-228600" defTabSz="922338">
              <a:spcBef>
                <a:spcPct val="30000"/>
              </a:spcBef>
              <a:defRPr sz="1200">
                <a:solidFill>
                  <a:schemeClr val="tx1"/>
                </a:solidFill>
                <a:latin typeface="Arial" panose="020B0604020202020204" pitchFamily="34" charset="0"/>
              </a:defRPr>
            </a:lvl5pPr>
            <a:lvl6pPr marL="2516188"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3388"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30588"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7788"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32BD56-B0F8-4B43-AEBC-9B08B55F24DF}" type="slidenum">
              <a:rPr lang="cs-CZ" altLang="cs-CZ" smtClean="0"/>
              <a:pPr>
                <a:spcBef>
                  <a:spcPct val="0"/>
                </a:spcBef>
              </a:pPr>
              <a:t>11</a:t>
            </a:fld>
            <a:endParaRPr lang="cs-CZ" altLang="cs-CZ" smtClean="0"/>
          </a:p>
        </p:txBody>
      </p:sp>
    </p:spTree>
    <p:extLst>
      <p:ext uri="{BB962C8B-B14F-4D97-AF65-F5344CB8AC3E}">
        <p14:creationId xmlns:p14="http://schemas.microsoft.com/office/powerpoint/2010/main" val="1314102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pro obrázek snímku 1"/>
          <p:cNvSpPr>
            <a:spLocks noGrp="1" noRot="1" noChangeAspect="1" noTextEdit="1"/>
          </p:cNvSpPr>
          <p:nvPr>
            <p:ph type="sldImg"/>
          </p:nvPr>
        </p:nvSpPr>
        <p:spPr>
          <a:ln/>
        </p:spPr>
      </p:sp>
      <p:sp>
        <p:nvSpPr>
          <p:cNvPr id="2048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20484" name="Zástupný symbol pro číslo snímku 3"/>
          <p:cNvSpPr txBox="1">
            <a:spLocks noGrp="1"/>
          </p:cNvSpPr>
          <p:nvPr/>
        </p:nvSpPr>
        <p:spPr bwMode="auto">
          <a:xfrm>
            <a:off x="3856038" y="944245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28" tIns="46164" rIns="92328" bIns="46164" anchor="b"/>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B9E4422-9B4D-4718-8A00-4C5D8D55C160}" type="slidenum">
              <a:rPr lang="cs-CZ" altLang="cs-CZ"/>
              <a:pPr algn="r" eaLnBrk="1" hangingPunct="1">
                <a:spcBef>
                  <a:spcPct val="0"/>
                </a:spcBef>
              </a:pPr>
              <a:t>14</a:t>
            </a:fld>
            <a:endParaRPr lang="cs-CZ" altLang="cs-CZ"/>
          </a:p>
        </p:txBody>
      </p:sp>
    </p:spTree>
    <p:extLst>
      <p:ext uri="{BB962C8B-B14F-4D97-AF65-F5344CB8AC3E}">
        <p14:creationId xmlns:p14="http://schemas.microsoft.com/office/powerpoint/2010/main" val="20589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16A7121E-81CD-4D65-99F4-D3AE72DDDB46}" type="slidenum">
              <a:rPr lang="cs-CZ" altLang="cs-CZ" smtClean="0"/>
              <a:pPr>
                <a:defRPr/>
              </a:pPr>
              <a:t>34</a:t>
            </a:fld>
            <a:endParaRPr lang="cs-CZ" altLang="cs-CZ"/>
          </a:p>
        </p:txBody>
      </p:sp>
    </p:spTree>
    <p:extLst>
      <p:ext uri="{BB962C8B-B14F-4D97-AF65-F5344CB8AC3E}">
        <p14:creationId xmlns:p14="http://schemas.microsoft.com/office/powerpoint/2010/main" val="2701523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Zástupný symbol pro obrázek snímku 1"/>
          <p:cNvSpPr>
            <a:spLocks noGrp="1" noRot="1" noChangeAspect="1" noTextEdit="1"/>
          </p:cNvSpPr>
          <p:nvPr>
            <p:ph type="sldImg"/>
          </p:nvPr>
        </p:nvSpPr>
        <p:spPr>
          <a:ln/>
        </p:spPr>
      </p:sp>
      <p:sp>
        <p:nvSpPr>
          <p:cNvPr id="41987"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41988"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1761" indent="-285291">
              <a:spcBef>
                <a:spcPct val="30000"/>
              </a:spcBef>
              <a:defRPr sz="1200">
                <a:solidFill>
                  <a:schemeClr val="tx1"/>
                </a:solidFill>
                <a:latin typeface="Arial" panose="020B0604020202020204" pitchFamily="34" charset="0"/>
              </a:defRPr>
            </a:lvl2pPr>
            <a:lvl3pPr marL="1142754" indent="-228234">
              <a:spcBef>
                <a:spcPct val="30000"/>
              </a:spcBef>
              <a:defRPr sz="1200">
                <a:solidFill>
                  <a:schemeClr val="tx1"/>
                </a:solidFill>
                <a:latin typeface="Arial" panose="020B0604020202020204" pitchFamily="34" charset="0"/>
              </a:defRPr>
            </a:lvl3pPr>
            <a:lvl4pPr marL="1599222" indent="-228234">
              <a:spcBef>
                <a:spcPct val="30000"/>
              </a:spcBef>
              <a:defRPr sz="1200">
                <a:solidFill>
                  <a:schemeClr val="tx1"/>
                </a:solidFill>
                <a:latin typeface="Arial" panose="020B0604020202020204" pitchFamily="34" charset="0"/>
              </a:defRPr>
            </a:lvl4pPr>
            <a:lvl5pPr marL="2055690" indent="-228234">
              <a:spcBef>
                <a:spcPct val="30000"/>
              </a:spcBef>
              <a:defRPr sz="1200">
                <a:solidFill>
                  <a:schemeClr val="tx1"/>
                </a:solidFill>
                <a:latin typeface="Arial" panose="020B0604020202020204" pitchFamily="34" charset="0"/>
              </a:defRPr>
            </a:lvl5pPr>
            <a:lvl6pPr marL="2512157" indent="-228234" eaLnBrk="0" fontAlgn="base" hangingPunct="0">
              <a:spcBef>
                <a:spcPct val="30000"/>
              </a:spcBef>
              <a:spcAft>
                <a:spcPct val="0"/>
              </a:spcAft>
              <a:defRPr sz="1200">
                <a:solidFill>
                  <a:schemeClr val="tx1"/>
                </a:solidFill>
                <a:latin typeface="Arial" panose="020B0604020202020204" pitchFamily="34" charset="0"/>
              </a:defRPr>
            </a:lvl6pPr>
            <a:lvl7pPr marL="2968624" indent="-228234" eaLnBrk="0" fontAlgn="base" hangingPunct="0">
              <a:spcBef>
                <a:spcPct val="30000"/>
              </a:spcBef>
              <a:spcAft>
                <a:spcPct val="0"/>
              </a:spcAft>
              <a:defRPr sz="1200">
                <a:solidFill>
                  <a:schemeClr val="tx1"/>
                </a:solidFill>
                <a:latin typeface="Arial" panose="020B0604020202020204" pitchFamily="34" charset="0"/>
              </a:defRPr>
            </a:lvl7pPr>
            <a:lvl8pPr marL="3425093" indent="-228234" eaLnBrk="0" fontAlgn="base" hangingPunct="0">
              <a:spcBef>
                <a:spcPct val="30000"/>
              </a:spcBef>
              <a:spcAft>
                <a:spcPct val="0"/>
              </a:spcAft>
              <a:defRPr sz="1200">
                <a:solidFill>
                  <a:schemeClr val="tx1"/>
                </a:solidFill>
                <a:latin typeface="Arial" panose="020B0604020202020204" pitchFamily="34" charset="0"/>
              </a:defRPr>
            </a:lvl8pPr>
            <a:lvl9pPr marL="3881560" indent="-228234"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5B34688-E7AD-49EB-9322-D9AF2C515A1C}" type="slidenum">
              <a:rPr lang="cs-CZ" altLang="cs-CZ" smtClean="0"/>
              <a:pPr>
                <a:spcBef>
                  <a:spcPct val="0"/>
                </a:spcBef>
              </a:pPr>
              <a:t>39</a:t>
            </a:fld>
            <a:endParaRPr lang="cs-CZ" altLang="cs-CZ" smtClean="0"/>
          </a:p>
        </p:txBody>
      </p:sp>
    </p:spTree>
    <p:extLst>
      <p:ext uri="{BB962C8B-B14F-4D97-AF65-F5344CB8AC3E}">
        <p14:creationId xmlns:p14="http://schemas.microsoft.com/office/powerpoint/2010/main" val="3929536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Zástupný symbol pro obrázek snímku 1"/>
          <p:cNvSpPr>
            <a:spLocks noGrp="1" noRot="1" noChangeAspect="1" noTextEdit="1"/>
          </p:cNvSpPr>
          <p:nvPr>
            <p:ph type="sldImg"/>
          </p:nvPr>
        </p:nvSpPr>
        <p:spPr>
          <a:ln/>
        </p:spPr>
      </p:sp>
      <p:sp>
        <p:nvSpPr>
          <p:cNvPr id="4608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46084"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799" indent="-285690">
              <a:spcBef>
                <a:spcPct val="30000"/>
              </a:spcBef>
              <a:defRPr sz="1200">
                <a:solidFill>
                  <a:schemeClr val="tx1"/>
                </a:solidFill>
                <a:latin typeface="Arial" panose="020B0604020202020204" pitchFamily="34" charset="0"/>
              </a:defRPr>
            </a:lvl2pPr>
            <a:lvl3pPr marL="1144354" indent="-228554">
              <a:spcBef>
                <a:spcPct val="30000"/>
              </a:spcBef>
              <a:defRPr sz="1200">
                <a:solidFill>
                  <a:schemeClr val="tx1"/>
                </a:solidFill>
                <a:latin typeface="Arial" panose="020B0604020202020204" pitchFamily="34" charset="0"/>
              </a:defRPr>
            </a:lvl3pPr>
            <a:lvl4pPr marL="1601461" indent="-228554">
              <a:spcBef>
                <a:spcPct val="30000"/>
              </a:spcBef>
              <a:defRPr sz="1200">
                <a:solidFill>
                  <a:schemeClr val="tx1"/>
                </a:solidFill>
                <a:latin typeface="Arial" panose="020B0604020202020204" pitchFamily="34" charset="0"/>
              </a:defRPr>
            </a:lvl4pPr>
            <a:lvl5pPr marL="2058568" indent="-228554">
              <a:spcBef>
                <a:spcPct val="30000"/>
              </a:spcBef>
              <a:defRPr sz="1200">
                <a:solidFill>
                  <a:schemeClr val="tx1"/>
                </a:solidFill>
                <a:latin typeface="Arial" panose="020B0604020202020204" pitchFamily="34" charset="0"/>
              </a:defRPr>
            </a:lvl5pPr>
            <a:lvl6pPr marL="2515674" indent="-228554" eaLnBrk="0" fontAlgn="base" hangingPunct="0">
              <a:spcBef>
                <a:spcPct val="30000"/>
              </a:spcBef>
              <a:spcAft>
                <a:spcPct val="0"/>
              </a:spcAft>
              <a:defRPr sz="1200">
                <a:solidFill>
                  <a:schemeClr val="tx1"/>
                </a:solidFill>
                <a:latin typeface="Arial" panose="020B0604020202020204" pitchFamily="34" charset="0"/>
              </a:defRPr>
            </a:lvl6pPr>
            <a:lvl7pPr marL="2972780" indent="-228554" eaLnBrk="0" fontAlgn="base" hangingPunct="0">
              <a:spcBef>
                <a:spcPct val="30000"/>
              </a:spcBef>
              <a:spcAft>
                <a:spcPct val="0"/>
              </a:spcAft>
              <a:defRPr sz="1200">
                <a:solidFill>
                  <a:schemeClr val="tx1"/>
                </a:solidFill>
                <a:latin typeface="Arial" panose="020B0604020202020204" pitchFamily="34" charset="0"/>
              </a:defRPr>
            </a:lvl7pPr>
            <a:lvl8pPr marL="3429888" indent="-228554" eaLnBrk="0" fontAlgn="base" hangingPunct="0">
              <a:spcBef>
                <a:spcPct val="30000"/>
              </a:spcBef>
              <a:spcAft>
                <a:spcPct val="0"/>
              </a:spcAft>
              <a:defRPr sz="1200">
                <a:solidFill>
                  <a:schemeClr val="tx1"/>
                </a:solidFill>
                <a:latin typeface="Arial" panose="020B0604020202020204" pitchFamily="34" charset="0"/>
              </a:defRPr>
            </a:lvl8pPr>
            <a:lvl9pPr marL="3886994" indent="-228554"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04B81B-2130-4C53-A413-E271D4687C4C}" type="slidenum">
              <a:rPr lang="cs-CZ" altLang="cs-CZ" smtClean="0"/>
              <a:pPr>
                <a:spcBef>
                  <a:spcPct val="0"/>
                </a:spcBef>
              </a:pPr>
              <a:t>43</a:t>
            </a:fld>
            <a:endParaRPr lang="cs-CZ" altLang="cs-CZ" smtClean="0"/>
          </a:p>
        </p:txBody>
      </p:sp>
    </p:spTree>
    <p:extLst>
      <p:ext uri="{BB962C8B-B14F-4D97-AF65-F5344CB8AC3E}">
        <p14:creationId xmlns:p14="http://schemas.microsoft.com/office/powerpoint/2010/main" val="399360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Zástupný symbol pro obrázek snímku 1"/>
          <p:cNvSpPr>
            <a:spLocks noGrp="1" noRot="1" noChangeAspect="1" noTextEdit="1"/>
          </p:cNvSpPr>
          <p:nvPr>
            <p:ph type="sldImg"/>
          </p:nvPr>
        </p:nvSpPr>
        <p:spPr>
          <a:ln/>
        </p:spPr>
      </p:sp>
      <p:sp>
        <p:nvSpPr>
          <p:cNvPr id="52227"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52228" name="Zástupný symbol pro číslo snímku 3"/>
          <p:cNvSpPr txBox="1">
            <a:spLocks noGrp="1"/>
          </p:cNvSpPr>
          <p:nvPr/>
        </p:nvSpPr>
        <p:spPr bwMode="auto">
          <a:xfrm>
            <a:off x="3856038" y="944245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28" tIns="46164" rIns="92328" bIns="46164" anchor="b"/>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DE97AB5-E505-45C6-AE99-F312CBFDB440}" type="slidenum">
              <a:rPr lang="cs-CZ" altLang="cs-CZ"/>
              <a:pPr algn="r" eaLnBrk="1" hangingPunct="1">
                <a:spcBef>
                  <a:spcPct val="0"/>
                </a:spcBef>
              </a:pPr>
              <a:t>44</a:t>
            </a:fld>
            <a:endParaRPr lang="cs-CZ" altLang="cs-CZ"/>
          </a:p>
        </p:txBody>
      </p:sp>
    </p:spTree>
    <p:extLst>
      <p:ext uri="{BB962C8B-B14F-4D97-AF65-F5344CB8AC3E}">
        <p14:creationId xmlns:p14="http://schemas.microsoft.com/office/powerpoint/2010/main" val="198292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7B86BC19-6B07-4284-B0F4-1E6B94F3A58F}" type="slidenum">
              <a:rPr lang="cs-CZ" altLang="cs-CZ" smtClean="0"/>
              <a:pPr>
                <a:defRPr/>
              </a:pPr>
              <a:t>45</a:t>
            </a:fld>
            <a:endParaRPr lang="cs-CZ" altLang="cs-CZ"/>
          </a:p>
        </p:txBody>
      </p:sp>
    </p:spTree>
    <p:extLst>
      <p:ext uri="{BB962C8B-B14F-4D97-AF65-F5344CB8AC3E}">
        <p14:creationId xmlns:p14="http://schemas.microsoft.com/office/powerpoint/2010/main" val="1634344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Zástupný symbol pro obrázek snímku 1"/>
          <p:cNvSpPr>
            <a:spLocks noGrp="1" noRot="1" noChangeAspect="1" noTextEdit="1"/>
          </p:cNvSpPr>
          <p:nvPr>
            <p:ph type="sldImg"/>
          </p:nvPr>
        </p:nvSpPr>
        <p:spPr>
          <a:ln/>
        </p:spPr>
      </p:sp>
      <p:sp>
        <p:nvSpPr>
          <p:cNvPr id="59395"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dirty="0" smtClean="0">
                <a:latin typeface="Arial" panose="020B0604020202020204" pitchFamily="34" charset="0"/>
              </a:rPr>
              <a:t>	</a:t>
            </a:r>
          </a:p>
        </p:txBody>
      </p:sp>
      <p:sp>
        <p:nvSpPr>
          <p:cNvPr id="59396"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69A454A-BD37-4B01-A5FC-2D8AF77576E5}" type="slidenum">
              <a:rPr lang="cs-CZ" altLang="cs-CZ" sz="1200" smtClean="0"/>
              <a:pPr/>
              <a:t>54</a:t>
            </a:fld>
            <a:endParaRPr lang="cs-CZ" altLang="cs-CZ" sz="1200" smtClean="0"/>
          </a:p>
        </p:txBody>
      </p:sp>
    </p:spTree>
    <p:extLst>
      <p:ext uri="{BB962C8B-B14F-4D97-AF65-F5344CB8AC3E}">
        <p14:creationId xmlns:p14="http://schemas.microsoft.com/office/powerpoint/2010/main" val="2695088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Zástupný symbol pro obrázek snímku 1"/>
          <p:cNvSpPr>
            <a:spLocks noGrp="1" noRot="1" noChangeAspect="1" noTextEdit="1"/>
          </p:cNvSpPr>
          <p:nvPr>
            <p:ph type="sldImg"/>
          </p:nvPr>
        </p:nvSpPr>
        <p:spPr>
          <a:ln/>
        </p:spPr>
      </p:sp>
      <p:sp>
        <p:nvSpPr>
          <p:cNvPr id="6144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altLang="cs-CZ" smtClean="0">
                <a:latin typeface="Arial" panose="020B0604020202020204" pitchFamily="34" charset="0"/>
              </a:rPr>
              <a:t>	</a:t>
            </a:r>
          </a:p>
        </p:txBody>
      </p:sp>
      <p:sp>
        <p:nvSpPr>
          <p:cNvPr id="61444"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73D76A78-36DD-4955-8C57-8564BAA98CA9}" type="slidenum">
              <a:rPr lang="cs-CZ" altLang="cs-CZ" sz="1200" smtClean="0"/>
              <a:pPr/>
              <a:t>55</a:t>
            </a:fld>
            <a:endParaRPr lang="cs-CZ" altLang="cs-CZ" sz="1200" smtClean="0"/>
          </a:p>
        </p:txBody>
      </p:sp>
    </p:spTree>
    <p:extLst>
      <p:ext uri="{BB962C8B-B14F-4D97-AF65-F5344CB8AC3E}">
        <p14:creationId xmlns:p14="http://schemas.microsoft.com/office/powerpoint/2010/main" val="1200118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Zástupný symbol pro obrázek snímku 1"/>
          <p:cNvSpPr>
            <a:spLocks noGrp="1" noRot="1" noChangeAspect="1" noTextEdit="1"/>
          </p:cNvSpPr>
          <p:nvPr>
            <p:ph type="sldImg"/>
          </p:nvPr>
        </p:nvSpPr>
        <p:spPr>
          <a:ln/>
        </p:spPr>
      </p:sp>
      <p:sp>
        <p:nvSpPr>
          <p:cNvPr id="63491"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63492"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8382F4F6-7AC5-4791-A7D4-B5A4F43A6796}" type="slidenum">
              <a:rPr lang="cs-CZ" altLang="cs-CZ" sz="1200" smtClean="0"/>
              <a:pPr/>
              <a:t>65</a:t>
            </a:fld>
            <a:endParaRPr lang="cs-CZ" altLang="cs-CZ" sz="1200" smtClean="0"/>
          </a:p>
        </p:txBody>
      </p:sp>
    </p:spTree>
    <p:extLst>
      <p:ext uri="{BB962C8B-B14F-4D97-AF65-F5344CB8AC3E}">
        <p14:creationId xmlns:p14="http://schemas.microsoft.com/office/powerpoint/2010/main" val="3493125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7B86BC19-6B07-4284-B0F4-1E6B94F3A58F}" type="slidenum">
              <a:rPr lang="cs-CZ" altLang="cs-CZ" smtClean="0"/>
              <a:pPr>
                <a:defRPr/>
              </a:pPr>
              <a:t>74</a:t>
            </a:fld>
            <a:endParaRPr lang="cs-CZ" altLang="cs-CZ"/>
          </a:p>
        </p:txBody>
      </p:sp>
    </p:spTree>
    <p:extLst>
      <p:ext uri="{BB962C8B-B14F-4D97-AF65-F5344CB8AC3E}">
        <p14:creationId xmlns:p14="http://schemas.microsoft.com/office/powerpoint/2010/main" val="3177838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7B86BC19-6B07-4284-B0F4-1E6B94F3A58F}" type="slidenum">
              <a:rPr lang="cs-CZ" altLang="cs-CZ" smtClean="0"/>
              <a:pPr>
                <a:defRPr/>
              </a:pPr>
              <a:t>76</a:t>
            </a:fld>
            <a:endParaRPr lang="cs-CZ" altLang="cs-CZ"/>
          </a:p>
        </p:txBody>
      </p:sp>
    </p:spTree>
    <p:extLst>
      <p:ext uri="{BB962C8B-B14F-4D97-AF65-F5344CB8AC3E}">
        <p14:creationId xmlns:p14="http://schemas.microsoft.com/office/powerpoint/2010/main" val="1097102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Zástupný symbol pro obrázek snímku 1"/>
          <p:cNvSpPr>
            <a:spLocks noGrp="1" noRot="1" noChangeAspect="1" noTextEdit="1"/>
          </p:cNvSpPr>
          <p:nvPr>
            <p:ph type="sldImg"/>
          </p:nvPr>
        </p:nvSpPr>
        <p:spPr>
          <a:ln/>
        </p:spPr>
      </p:sp>
      <p:sp>
        <p:nvSpPr>
          <p:cNvPr id="77827"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77828"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5F93D77F-44E5-4C1B-90C7-650BB1B0F5AF}" type="slidenum">
              <a:rPr lang="cs-CZ" altLang="cs-CZ" sz="1200" smtClean="0"/>
              <a:pPr/>
              <a:t>79</a:t>
            </a:fld>
            <a:endParaRPr lang="cs-CZ" altLang="cs-CZ" sz="1200" smtClean="0"/>
          </a:p>
        </p:txBody>
      </p:sp>
    </p:spTree>
    <p:extLst>
      <p:ext uri="{BB962C8B-B14F-4D97-AF65-F5344CB8AC3E}">
        <p14:creationId xmlns:p14="http://schemas.microsoft.com/office/powerpoint/2010/main" val="2230603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Zástupný symbol pro obrázek snímku 1"/>
          <p:cNvSpPr>
            <a:spLocks noGrp="1" noRot="1" noChangeAspect="1" noTextEdit="1"/>
          </p:cNvSpPr>
          <p:nvPr>
            <p:ph type="sldImg"/>
          </p:nvPr>
        </p:nvSpPr>
        <p:spPr>
          <a:ln/>
        </p:spPr>
      </p:sp>
      <p:sp>
        <p:nvSpPr>
          <p:cNvPr id="86019"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86020" name="Zástupný symbol pro číslo snímk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a:defRPr sz="2000">
                <a:solidFill>
                  <a:schemeClr val="tx1"/>
                </a:solidFill>
                <a:latin typeface="Arial" panose="020B0604020202020204" pitchFamily="34" charset="0"/>
                <a:cs typeface="Arial" panose="020B0604020202020204" pitchFamily="34" charset="0"/>
              </a:defRPr>
            </a:lvl1pPr>
            <a:lvl2pPr marL="742950" indent="-285750" defTabSz="922338">
              <a:defRPr sz="2000">
                <a:solidFill>
                  <a:schemeClr val="tx1"/>
                </a:solidFill>
                <a:latin typeface="Arial" panose="020B0604020202020204" pitchFamily="34" charset="0"/>
                <a:cs typeface="Arial" panose="020B0604020202020204" pitchFamily="34" charset="0"/>
              </a:defRPr>
            </a:lvl2pPr>
            <a:lvl3pPr marL="1144588" indent="-228600" defTabSz="922338">
              <a:defRPr sz="2000">
                <a:solidFill>
                  <a:schemeClr val="tx1"/>
                </a:solidFill>
                <a:latin typeface="Arial" panose="020B0604020202020204" pitchFamily="34" charset="0"/>
                <a:cs typeface="Arial" panose="020B0604020202020204" pitchFamily="34" charset="0"/>
              </a:defRPr>
            </a:lvl3pPr>
            <a:lvl4pPr marL="1601788" indent="-228600" defTabSz="922338">
              <a:defRPr sz="2000">
                <a:solidFill>
                  <a:schemeClr val="tx1"/>
                </a:solidFill>
                <a:latin typeface="Arial" panose="020B0604020202020204" pitchFamily="34" charset="0"/>
                <a:cs typeface="Arial" panose="020B0604020202020204" pitchFamily="34" charset="0"/>
              </a:defRPr>
            </a:lvl4pPr>
            <a:lvl5pPr marL="2058988" indent="-228600" defTabSz="922338">
              <a:defRPr sz="2000">
                <a:solidFill>
                  <a:schemeClr val="tx1"/>
                </a:solidFill>
                <a:latin typeface="Arial" panose="020B0604020202020204" pitchFamily="34" charset="0"/>
                <a:cs typeface="Arial" panose="020B0604020202020204" pitchFamily="34" charset="0"/>
              </a:defRPr>
            </a:lvl5pPr>
            <a:lvl6pPr marL="25161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6pPr>
            <a:lvl7pPr marL="29733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7pPr>
            <a:lvl8pPr marL="34305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8pPr>
            <a:lvl9pPr marL="3887788" indent="-228600" defTabSz="922338" eaLnBrk="0" fontAlgn="base" hangingPunct="0">
              <a:spcBef>
                <a:spcPct val="0"/>
              </a:spcBef>
              <a:spcAft>
                <a:spcPct val="0"/>
              </a:spcAft>
              <a:defRPr sz="2000">
                <a:solidFill>
                  <a:schemeClr val="tx1"/>
                </a:solidFill>
                <a:latin typeface="Arial" panose="020B0604020202020204" pitchFamily="34" charset="0"/>
                <a:cs typeface="Arial" panose="020B0604020202020204" pitchFamily="34" charset="0"/>
              </a:defRPr>
            </a:lvl9pPr>
          </a:lstStyle>
          <a:p>
            <a:fld id="{497BB1A9-26A3-4D79-98EA-D22B2EE89046}" type="slidenum">
              <a:rPr lang="cs-CZ" altLang="cs-CZ" sz="1200" smtClean="0"/>
              <a:pPr/>
              <a:t>86</a:t>
            </a:fld>
            <a:endParaRPr lang="cs-CZ" altLang="cs-CZ" sz="1200" smtClean="0"/>
          </a:p>
        </p:txBody>
      </p:sp>
    </p:spTree>
    <p:extLst>
      <p:ext uri="{BB962C8B-B14F-4D97-AF65-F5344CB8AC3E}">
        <p14:creationId xmlns:p14="http://schemas.microsoft.com/office/powerpoint/2010/main" val="2107616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Zástupný symbol pro obrázek snímku 1"/>
          <p:cNvSpPr>
            <a:spLocks noGrp="1" noRot="1" noChangeAspect="1" noTextEdit="1"/>
          </p:cNvSpPr>
          <p:nvPr>
            <p:ph type="sldImg"/>
          </p:nvPr>
        </p:nvSpPr>
        <p:spPr>
          <a:ln/>
        </p:spPr>
      </p:sp>
      <p:sp>
        <p:nvSpPr>
          <p:cNvPr id="92163" name="Zástupný symbol pro poznámky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smtClean="0">
              <a:latin typeface="Arial" panose="020B0604020202020204" pitchFamily="34" charset="0"/>
            </a:endParaRPr>
          </a:p>
        </p:txBody>
      </p:sp>
      <p:sp>
        <p:nvSpPr>
          <p:cNvPr id="92164" name="Zástupný symbol pro číslo snímku 3"/>
          <p:cNvSpPr txBox="1">
            <a:spLocks noGrp="1"/>
          </p:cNvSpPr>
          <p:nvPr/>
        </p:nvSpPr>
        <p:spPr bwMode="auto">
          <a:xfrm>
            <a:off x="3856038" y="9442450"/>
            <a:ext cx="2951162"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28" tIns="46164" rIns="92328" bIns="46164" anchor="b"/>
          <a:lstStyle>
            <a:lvl1pPr defTabSz="922338">
              <a:spcBef>
                <a:spcPct val="30000"/>
              </a:spcBef>
              <a:defRPr sz="1200">
                <a:solidFill>
                  <a:schemeClr val="tx1"/>
                </a:solidFill>
                <a:latin typeface="Arial" panose="020B0604020202020204" pitchFamily="34" charset="0"/>
              </a:defRPr>
            </a:lvl1pPr>
            <a:lvl2pPr marL="742950" indent="-285750" defTabSz="922338">
              <a:spcBef>
                <a:spcPct val="30000"/>
              </a:spcBef>
              <a:defRPr sz="1200">
                <a:solidFill>
                  <a:schemeClr val="tx1"/>
                </a:solidFill>
                <a:latin typeface="Arial" panose="020B0604020202020204" pitchFamily="34" charset="0"/>
              </a:defRPr>
            </a:lvl2pPr>
            <a:lvl3pPr marL="1143000" indent="-228600" defTabSz="922338">
              <a:spcBef>
                <a:spcPct val="30000"/>
              </a:spcBef>
              <a:defRPr sz="1200">
                <a:solidFill>
                  <a:schemeClr val="tx1"/>
                </a:solidFill>
                <a:latin typeface="Arial" panose="020B0604020202020204" pitchFamily="34" charset="0"/>
              </a:defRPr>
            </a:lvl3pPr>
            <a:lvl4pPr marL="1600200" indent="-228600" defTabSz="922338">
              <a:spcBef>
                <a:spcPct val="30000"/>
              </a:spcBef>
              <a:defRPr sz="1200">
                <a:solidFill>
                  <a:schemeClr val="tx1"/>
                </a:solidFill>
                <a:latin typeface="Arial" panose="020B0604020202020204" pitchFamily="34" charset="0"/>
              </a:defRPr>
            </a:lvl4pPr>
            <a:lvl5pPr marL="2057400" indent="-228600" defTabSz="922338">
              <a:spcBef>
                <a:spcPct val="30000"/>
              </a:spcBef>
              <a:defRPr sz="1200">
                <a:solidFill>
                  <a:schemeClr val="tx1"/>
                </a:solidFill>
                <a:latin typeface="Arial" panose="020B0604020202020204" pitchFamily="34" charset="0"/>
              </a:defRPr>
            </a:lvl5pPr>
            <a:lvl6pPr marL="2514600" indent="-228600" defTabSz="92233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2233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2233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2233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A7D475A-4AC8-4FFC-BC1D-AD05566AE180}" type="slidenum">
              <a:rPr lang="cs-CZ" altLang="cs-CZ"/>
              <a:pPr algn="r" eaLnBrk="1" hangingPunct="1">
                <a:spcBef>
                  <a:spcPct val="0"/>
                </a:spcBef>
              </a:pPr>
              <a:t>88</a:t>
            </a:fld>
            <a:endParaRPr lang="cs-CZ" altLang="cs-CZ"/>
          </a:p>
        </p:txBody>
      </p:sp>
    </p:spTree>
    <p:extLst>
      <p:ext uri="{BB962C8B-B14F-4D97-AF65-F5344CB8AC3E}">
        <p14:creationId xmlns:p14="http://schemas.microsoft.com/office/powerpoint/2010/main" val="1887781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Úvodní snímek">
    <p:bg>
      <p:bgPr>
        <a:solidFill>
          <a:srgbClr val="FF6600"/>
        </a:solidFill>
        <a:effectLst/>
      </p:bgPr>
    </p:bg>
    <p:spTree>
      <p:nvGrpSpPr>
        <p:cNvPr id="1" name=""/>
        <p:cNvGrpSpPr/>
        <p:nvPr/>
      </p:nvGrpSpPr>
      <p:grpSpPr>
        <a:xfrm>
          <a:off x="0" y="0"/>
          <a:ext cx="0" cy="0"/>
          <a:chOff x="0" y="0"/>
          <a:chExt cx="0" cy="0"/>
        </a:xfrm>
      </p:grpSpPr>
      <p:sp>
        <p:nvSpPr>
          <p:cNvPr id="9" name="Rectangle 6"/>
          <p:cNvSpPr>
            <a:spLocks noGrp="1" noChangeArrowheads="1"/>
          </p:cNvSpPr>
          <p:nvPr>
            <p:ph type="ctrTitle" hasCustomPrompt="1"/>
          </p:nvPr>
        </p:nvSpPr>
        <p:spPr>
          <a:xfrm>
            <a:off x="611188" y="836712"/>
            <a:ext cx="7772400" cy="1470025"/>
          </a:xfrm>
        </p:spPr>
        <p:txBody>
          <a:bodyPr/>
          <a:lstStyle>
            <a:lvl1pPr marL="0" indent="0" algn="ctr">
              <a:defRPr sz="4000">
                <a:solidFill>
                  <a:schemeClr val="bg1"/>
                </a:solidFill>
              </a:defRPr>
            </a:lvl1pPr>
          </a:lstStyle>
          <a:p>
            <a:r>
              <a:rPr lang="cs-CZ" dirty="0" smtClean="0"/>
              <a:t>KLEPNUTÍM LZE UPRAVIT STYL PŘEDLOHY NADPISŮ.</a:t>
            </a:r>
            <a:endParaRPr lang="cs-CZ" dirty="0"/>
          </a:p>
        </p:txBody>
      </p:sp>
      <p:sp>
        <p:nvSpPr>
          <p:cNvPr id="10" name="Rectangle 7"/>
          <p:cNvSpPr>
            <a:spLocks noGrp="1" noChangeArrowheads="1"/>
          </p:cNvSpPr>
          <p:nvPr>
            <p:ph type="subTitle" idx="1"/>
          </p:nvPr>
        </p:nvSpPr>
        <p:spPr>
          <a:xfrm>
            <a:off x="1331913" y="3573463"/>
            <a:ext cx="6400800" cy="2087562"/>
          </a:xfrm>
        </p:spPr>
        <p:txBody>
          <a:bodyPr anchor="ctr"/>
          <a:lstStyle>
            <a:lvl1pPr marL="0" indent="0" algn="ctr">
              <a:buFontTx/>
              <a:buNone/>
              <a:defRPr sz="3200" b="1">
                <a:solidFill>
                  <a:schemeClr val="bg1"/>
                </a:solidFill>
              </a:defRPr>
            </a:lvl1pPr>
          </a:lstStyle>
          <a:p>
            <a:r>
              <a:rPr lang="cs-CZ" dirty="0"/>
              <a:t>Klepnutím lze upravit styl předlohy podnadpisů.</a:t>
            </a:r>
          </a:p>
        </p:txBody>
      </p:sp>
      <p:pic>
        <p:nvPicPr>
          <p:cNvPr id="11" name="Obrázek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57388" y="5949280"/>
            <a:ext cx="2880000" cy="681839"/>
          </a:xfrm>
          <a:prstGeom prst="rect">
            <a:avLst/>
          </a:prstGeom>
        </p:spPr>
      </p:pic>
    </p:spTree>
    <p:extLst>
      <p:ext uri="{BB962C8B-B14F-4D97-AF65-F5344CB8AC3E}">
        <p14:creationId xmlns:p14="http://schemas.microsoft.com/office/powerpoint/2010/main" val="2995524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dpis a obsah">
    <p:spTree>
      <p:nvGrpSpPr>
        <p:cNvPr id="1" name=""/>
        <p:cNvGrpSpPr/>
        <p:nvPr/>
      </p:nvGrpSpPr>
      <p:grpSpPr>
        <a:xfrm>
          <a:off x="0" y="0"/>
          <a:ext cx="0" cy="0"/>
          <a:chOff x="0" y="0"/>
          <a:chExt cx="0" cy="0"/>
        </a:xfrm>
      </p:grpSpPr>
      <p:sp>
        <p:nvSpPr>
          <p:cNvPr id="4" name="Nadpis 1"/>
          <p:cNvSpPr>
            <a:spLocks noGrp="1"/>
          </p:cNvSpPr>
          <p:nvPr>
            <p:ph type="title"/>
          </p:nvPr>
        </p:nvSpPr>
        <p:spPr>
          <a:xfrm>
            <a:off x="1043608" y="332656"/>
            <a:ext cx="7416824" cy="736857"/>
          </a:xfrm>
        </p:spPr>
        <p:txBody>
          <a:bodyPr/>
          <a:lstStyle>
            <a:lvl1pPr marL="0" indent="0">
              <a:defRPr/>
            </a:lvl1pPr>
          </a:lstStyle>
          <a:p>
            <a:r>
              <a:rPr lang="cs-CZ" dirty="0" smtClean="0"/>
              <a:t>Klepnutím lze upravit styl předlohy nadpisů.</a:t>
            </a:r>
            <a:endParaRPr lang="cs-CZ" dirty="0"/>
          </a:p>
        </p:txBody>
      </p:sp>
      <p:sp>
        <p:nvSpPr>
          <p:cNvPr id="5" name="Zástupný symbol pro obsah 2"/>
          <p:cNvSpPr>
            <a:spLocks noGrp="1"/>
          </p:cNvSpPr>
          <p:nvPr>
            <p:ph idx="1"/>
          </p:nvPr>
        </p:nvSpPr>
        <p:spPr>
          <a:xfrm>
            <a:off x="1043607" y="1124744"/>
            <a:ext cx="7416825" cy="5544616"/>
          </a:xfrm>
        </p:spPr>
        <p:txBody>
          <a:bodyPr/>
          <a:lstStyle>
            <a:lvl1pPr>
              <a:defRPr sz="2000"/>
            </a:lvl1pPr>
            <a:lvl2pPr>
              <a:defRPr sz="1800"/>
            </a:lvl2pPr>
            <a:lvl3pPr>
              <a:defRPr sz="1600"/>
            </a:lvl3pPr>
            <a:lvl4pPr>
              <a:defRPr sz="1400"/>
            </a:lvl4pPr>
            <a:lvl5pPr>
              <a:defRPr sz="1200"/>
            </a:lvl5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889615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lastní rozložení">
    <p:spTree>
      <p:nvGrpSpPr>
        <p:cNvPr id="1" name=""/>
        <p:cNvGrpSpPr/>
        <p:nvPr/>
      </p:nvGrpSpPr>
      <p:grpSpPr>
        <a:xfrm>
          <a:off x="0" y="0"/>
          <a:ext cx="0" cy="0"/>
          <a:chOff x="0" y="0"/>
          <a:chExt cx="0" cy="0"/>
        </a:xfrm>
      </p:grpSpPr>
      <p:sp>
        <p:nvSpPr>
          <p:cNvPr id="3" name="Nadpis 1"/>
          <p:cNvSpPr>
            <a:spLocks noGrp="1"/>
          </p:cNvSpPr>
          <p:nvPr>
            <p:ph type="title"/>
          </p:nvPr>
        </p:nvSpPr>
        <p:spPr>
          <a:xfrm>
            <a:off x="1043608" y="332656"/>
            <a:ext cx="7416824" cy="736857"/>
          </a:xfrm>
        </p:spPr>
        <p:txBody>
          <a:bodyPr/>
          <a:lstStyle>
            <a:lvl1pPr marL="0" indent="0">
              <a:defRPr/>
            </a:lvl1pPr>
          </a:lstStyle>
          <a:p>
            <a:r>
              <a:rPr lang="cs-CZ" dirty="0" smtClean="0"/>
              <a:t>Klepnutím lze upravit styl předlohy nadpisů.</a:t>
            </a:r>
            <a:endParaRPr lang="cs-CZ" dirty="0"/>
          </a:p>
        </p:txBody>
      </p:sp>
    </p:spTree>
    <p:extLst>
      <p:ext uri="{BB962C8B-B14F-4D97-AF65-F5344CB8AC3E}">
        <p14:creationId xmlns:p14="http://schemas.microsoft.com/office/powerpoint/2010/main" val="151529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Tree>
    <p:extLst>
      <p:ext uri="{BB962C8B-B14F-4D97-AF65-F5344CB8AC3E}">
        <p14:creationId xmlns:p14="http://schemas.microsoft.com/office/powerpoint/2010/main" val="2930527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5" name="Nadpis 1"/>
          <p:cNvSpPr>
            <a:spLocks noGrp="1"/>
          </p:cNvSpPr>
          <p:nvPr>
            <p:ph type="title"/>
          </p:nvPr>
        </p:nvSpPr>
        <p:spPr>
          <a:xfrm>
            <a:off x="1043608" y="332656"/>
            <a:ext cx="7416824" cy="736857"/>
          </a:xfrm>
        </p:spPr>
        <p:txBody>
          <a:bodyPr/>
          <a:lstStyle/>
          <a:p>
            <a:r>
              <a:rPr lang="cs-CZ" smtClean="0"/>
              <a:t>Klepnutím lze upravit styl předlohy nadpisů.</a:t>
            </a:r>
            <a:endParaRPr lang="cs-CZ"/>
          </a:p>
        </p:txBody>
      </p:sp>
      <p:sp>
        <p:nvSpPr>
          <p:cNvPr id="6" name="Zástupný symbol pro obsah 2"/>
          <p:cNvSpPr>
            <a:spLocks noGrp="1"/>
          </p:cNvSpPr>
          <p:nvPr>
            <p:ph sz="half" idx="1"/>
          </p:nvPr>
        </p:nvSpPr>
        <p:spPr>
          <a:xfrm>
            <a:off x="179388" y="1196752"/>
            <a:ext cx="4279900" cy="5328592"/>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7" name="Zástupný symbol pro obsah 3"/>
          <p:cNvSpPr>
            <a:spLocks noGrp="1"/>
          </p:cNvSpPr>
          <p:nvPr>
            <p:ph sz="half" idx="2"/>
          </p:nvPr>
        </p:nvSpPr>
        <p:spPr>
          <a:xfrm>
            <a:off x="4611688" y="1196752"/>
            <a:ext cx="4281487" cy="5328592"/>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1520665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ovnání">
    <p:spTree>
      <p:nvGrpSpPr>
        <p:cNvPr id="1" name=""/>
        <p:cNvGrpSpPr/>
        <p:nvPr/>
      </p:nvGrpSpPr>
      <p:grpSpPr>
        <a:xfrm>
          <a:off x="0" y="0"/>
          <a:ext cx="0" cy="0"/>
          <a:chOff x="0" y="0"/>
          <a:chExt cx="0" cy="0"/>
        </a:xfrm>
      </p:grpSpPr>
      <p:sp>
        <p:nvSpPr>
          <p:cNvPr id="7" name="Nadpis 1"/>
          <p:cNvSpPr>
            <a:spLocks noGrp="1"/>
          </p:cNvSpPr>
          <p:nvPr>
            <p:ph type="title"/>
          </p:nvPr>
        </p:nvSpPr>
        <p:spPr>
          <a:xfrm>
            <a:off x="1043608" y="332656"/>
            <a:ext cx="7643192" cy="792088"/>
          </a:xfrm>
        </p:spPr>
        <p:txBody>
          <a:bodyPr/>
          <a:lstStyle>
            <a:lvl1pPr marL="0" indent="0">
              <a:defRPr/>
            </a:lvl1pPr>
          </a:lstStyle>
          <a:p>
            <a:r>
              <a:rPr lang="cs-CZ" dirty="0" smtClean="0"/>
              <a:t>Klepnutím lze upravit styl předlohy nadpisů.</a:t>
            </a:r>
            <a:endParaRPr lang="cs-CZ" dirty="0"/>
          </a:p>
        </p:txBody>
      </p:sp>
      <p:sp>
        <p:nvSpPr>
          <p:cNvPr id="8" name="Zástupný symbol pro text 2"/>
          <p:cNvSpPr>
            <a:spLocks noGrp="1"/>
          </p:cNvSpPr>
          <p:nvPr>
            <p:ph type="body" idx="1"/>
          </p:nvPr>
        </p:nvSpPr>
        <p:spPr>
          <a:xfrm>
            <a:off x="457200" y="1268760"/>
            <a:ext cx="4040188" cy="90611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smtClean="0"/>
              <a:t>Klepnutím lze upravit styly předlohy textu.</a:t>
            </a:r>
          </a:p>
        </p:txBody>
      </p:sp>
      <p:sp>
        <p:nvSpPr>
          <p:cNvPr id="9" name="Zástupný symbol pro obsah 3"/>
          <p:cNvSpPr>
            <a:spLocks noGrp="1"/>
          </p:cNvSpPr>
          <p:nvPr>
            <p:ph sz="half" idx="2"/>
          </p:nvPr>
        </p:nvSpPr>
        <p:spPr>
          <a:xfrm>
            <a:off x="457200" y="2174875"/>
            <a:ext cx="4040188" cy="3951288"/>
          </a:xfrm>
        </p:spPr>
        <p:txBody>
          <a:bodyPr/>
          <a:lstStyle>
            <a:lvl1pPr>
              <a:defRPr sz="2000"/>
            </a:lvl1pPr>
            <a:lvl2pPr>
              <a:defRPr sz="1800"/>
            </a:lvl2pPr>
            <a:lvl3pPr>
              <a:defRPr sz="1600"/>
            </a:lvl3pPr>
            <a:lvl4pPr>
              <a:defRPr sz="1400"/>
            </a:lvl4pPr>
            <a:lvl5pPr>
              <a:defRPr sz="1200"/>
            </a:lvl5pPr>
            <a:lvl6pPr>
              <a:defRPr sz="1600"/>
            </a:lvl6pPr>
            <a:lvl7pPr>
              <a:defRPr sz="1600"/>
            </a:lvl7pPr>
            <a:lvl8pPr>
              <a:defRPr sz="1600"/>
            </a:lvl8pPr>
            <a:lvl9pPr>
              <a:defRPr sz="16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
        <p:nvSpPr>
          <p:cNvPr id="10" name="Zástupný symbol pro text 4"/>
          <p:cNvSpPr>
            <a:spLocks noGrp="1"/>
          </p:cNvSpPr>
          <p:nvPr>
            <p:ph type="body" sz="quarter" idx="3"/>
          </p:nvPr>
        </p:nvSpPr>
        <p:spPr>
          <a:xfrm>
            <a:off x="4645025" y="1268760"/>
            <a:ext cx="4041775" cy="90611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smtClean="0"/>
              <a:t>Klepnutím lze upravit styly předlohy textu.</a:t>
            </a:r>
          </a:p>
        </p:txBody>
      </p:sp>
      <p:sp>
        <p:nvSpPr>
          <p:cNvPr id="11" name="Zástupný symbol pro obsah 5"/>
          <p:cNvSpPr>
            <a:spLocks noGrp="1"/>
          </p:cNvSpPr>
          <p:nvPr>
            <p:ph sz="quarter" idx="4"/>
          </p:nvPr>
        </p:nvSpPr>
        <p:spPr>
          <a:xfrm>
            <a:off x="4645025" y="2174875"/>
            <a:ext cx="4041775" cy="3951288"/>
          </a:xfrm>
        </p:spPr>
        <p:txBody>
          <a:bodyPr/>
          <a:lstStyle>
            <a:lvl1pPr>
              <a:defRPr sz="2000"/>
            </a:lvl1pPr>
            <a:lvl2pPr>
              <a:defRPr sz="1800"/>
            </a:lvl2pPr>
            <a:lvl3pPr>
              <a:defRPr sz="1600"/>
            </a:lvl3pPr>
            <a:lvl4pPr>
              <a:defRPr sz="1400"/>
            </a:lvl4pPr>
            <a:lvl5pPr>
              <a:defRPr sz="1200"/>
            </a:lvl5pPr>
            <a:lvl6pPr>
              <a:defRPr sz="1600"/>
            </a:lvl6pPr>
            <a:lvl7pPr>
              <a:defRPr sz="1600"/>
            </a:lvl7pPr>
            <a:lvl8pPr>
              <a:defRPr sz="1600"/>
            </a:lvl8pPr>
            <a:lvl9pPr>
              <a:defRPr sz="1600"/>
            </a:lvl9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3034382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ouze nadpis">
    <p:spTree>
      <p:nvGrpSpPr>
        <p:cNvPr id="1" name=""/>
        <p:cNvGrpSpPr/>
        <p:nvPr/>
      </p:nvGrpSpPr>
      <p:grpSpPr>
        <a:xfrm>
          <a:off x="0" y="0"/>
          <a:ext cx="0" cy="0"/>
          <a:chOff x="0" y="0"/>
          <a:chExt cx="0" cy="0"/>
        </a:xfrm>
      </p:grpSpPr>
      <p:sp>
        <p:nvSpPr>
          <p:cNvPr id="3" name="Nadpis 1"/>
          <p:cNvSpPr>
            <a:spLocks noGrp="1"/>
          </p:cNvSpPr>
          <p:nvPr>
            <p:ph type="title"/>
          </p:nvPr>
        </p:nvSpPr>
        <p:spPr>
          <a:xfrm>
            <a:off x="1043608" y="332656"/>
            <a:ext cx="7416824" cy="736857"/>
          </a:xfrm>
        </p:spPr>
        <p:txBody>
          <a:bodyPr/>
          <a:lstStyle>
            <a:lvl1pPr marL="0" indent="0">
              <a:defRPr/>
            </a:lvl1pPr>
          </a:lstStyle>
          <a:p>
            <a:r>
              <a:rPr lang="cs-CZ" dirty="0" smtClean="0"/>
              <a:t>Klepnutím lze upravit styl předlohy nadpisů.</a:t>
            </a:r>
            <a:endParaRPr lang="cs-CZ" dirty="0"/>
          </a:p>
        </p:txBody>
      </p:sp>
    </p:spTree>
    <p:extLst>
      <p:ext uri="{BB962C8B-B14F-4D97-AF65-F5344CB8AC3E}">
        <p14:creationId xmlns:p14="http://schemas.microsoft.com/office/powerpoint/2010/main" val="3924306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1064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a:prstGeom prst="rect">
            <a:avLst/>
          </a:prstGeo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Tree>
    <p:extLst>
      <p:ext uri="{BB962C8B-B14F-4D97-AF65-F5344CB8AC3E}">
        <p14:creationId xmlns:p14="http://schemas.microsoft.com/office/powerpoint/2010/main" val="7089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a:prstGeom prst="rect">
            <a:avLst/>
          </a:prstGeo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smtClean="0"/>
          </a:p>
        </p:txBody>
      </p:sp>
      <p:sp>
        <p:nvSpPr>
          <p:cNvPr id="4" name="Zástupný symbol pro text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Tree>
    <p:extLst>
      <p:ext uri="{BB962C8B-B14F-4D97-AF65-F5344CB8AC3E}">
        <p14:creationId xmlns:p14="http://schemas.microsoft.com/office/powerpoint/2010/main" val="621042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dpis a svislý text">
    <p:spTree>
      <p:nvGrpSpPr>
        <p:cNvPr id="1" name=""/>
        <p:cNvGrpSpPr/>
        <p:nvPr/>
      </p:nvGrpSpPr>
      <p:grpSpPr>
        <a:xfrm>
          <a:off x="0" y="0"/>
          <a:ext cx="0" cy="0"/>
          <a:chOff x="0" y="0"/>
          <a:chExt cx="0" cy="0"/>
        </a:xfrm>
      </p:grpSpPr>
      <p:sp>
        <p:nvSpPr>
          <p:cNvPr id="4" name="Nadpis 1"/>
          <p:cNvSpPr>
            <a:spLocks noGrp="1"/>
          </p:cNvSpPr>
          <p:nvPr>
            <p:ph type="title"/>
          </p:nvPr>
        </p:nvSpPr>
        <p:spPr>
          <a:xfrm>
            <a:off x="1043608" y="332656"/>
            <a:ext cx="7416824" cy="736857"/>
          </a:xfrm>
        </p:spPr>
        <p:txBody>
          <a:bodyPr/>
          <a:lstStyle/>
          <a:p>
            <a:r>
              <a:rPr lang="cs-CZ" smtClean="0"/>
              <a:t>Klepnutím lze upravit styl předlohy nadpisů.</a:t>
            </a:r>
            <a:endParaRPr lang="cs-CZ"/>
          </a:p>
        </p:txBody>
      </p:sp>
      <p:sp>
        <p:nvSpPr>
          <p:cNvPr id="5" name="Zástupný symbol pro svislý text 2"/>
          <p:cNvSpPr>
            <a:spLocks noGrp="1"/>
          </p:cNvSpPr>
          <p:nvPr>
            <p:ph type="body" orient="vert" idx="1"/>
          </p:nvPr>
        </p:nvSpPr>
        <p:spPr>
          <a:xfrm>
            <a:off x="1043607" y="1124744"/>
            <a:ext cx="7416825" cy="5544616"/>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327763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vislý nadpis a text">
    <p:spTree>
      <p:nvGrpSpPr>
        <p:cNvPr id="1" name=""/>
        <p:cNvGrpSpPr/>
        <p:nvPr/>
      </p:nvGrpSpPr>
      <p:grpSpPr>
        <a:xfrm>
          <a:off x="0" y="0"/>
          <a:ext cx="0" cy="0"/>
          <a:chOff x="0" y="0"/>
          <a:chExt cx="0" cy="0"/>
        </a:xfrm>
      </p:grpSpPr>
      <p:sp>
        <p:nvSpPr>
          <p:cNvPr id="4" name="Svislý nadpis 1"/>
          <p:cNvSpPr>
            <a:spLocks noGrp="1"/>
          </p:cNvSpPr>
          <p:nvPr>
            <p:ph type="title" orient="vert"/>
          </p:nvPr>
        </p:nvSpPr>
        <p:spPr>
          <a:xfrm>
            <a:off x="6670675" y="0"/>
            <a:ext cx="2222500" cy="6381750"/>
          </a:xfrm>
        </p:spPr>
        <p:txBody>
          <a:bodyPr vert="eaVert"/>
          <a:lstStyle/>
          <a:p>
            <a:r>
              <a:rPr lang="cs-CZ" smtClean="0"/>
              <a:t>Klepnutím lze upravit styl předlohy nadpisů.</a:t>
            </a:r>
            <a:endParaRPr lang="cs-CZ"/>
          </a:p>
        </p:txBody>
      </p:sp>
      <p:sp>
        <p:nvSpPr>
          <p:cNvPr id="5" name="Zástupný symbol pro svislý text 2"/>
          <p:cNvSpPr>
            <a:spLocks noGrp="1"/>
          </p:cNvSpPr>
          <p:nvPr>
            <p:ph type="body" orient="vert" idx="1"/>
          </p:nvPr>
        </p:nvSpPr>
        <p:spPr>
          <a:xfrm>
            <a:off x="0" y="0"/>
            <a:ext cx="6518275" cy="638175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200783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adpis a tabulka">
    <p:spTree>
      <p:nvGrpSpPr>
        <p:cNvPr id="1" name=""/>
        <p:cNvGrpSpPr/>
        <p:nvPr/>
      </p:nvGrpSpPr>
      <p:grpSpPr>
        <a:xfrm>
          <a:off x="0" y="0"/>
          <a:ext cx="0" cy="0"/>
          <a:chOff x="0" y="0"/>
          <a:chExt cx="0" cy="0"/>
        </a:xfrm>
      </p:grpSpPr>
      <p:sp>
        <p:nvSpPr>
          <p:cNvPr id="4" name="Nadpis 1"/>
          <p:cNvSpPr>
            <a:spLocks noGrp="1"/>
          </p:cNvSpPr>
          <p:nvPr>
            <p:ph type="title"/>
          </p:nvPr>
        </p:nvSpPr>
        <p:spPr>
          <a:xfrm>
            <a:off x="1053296" y="332656"/>
            <a:ext cx="7889598" cy="692721"/>
          </a:xfrm>
        </p:spPr>
        <p:txBody>
          <a:bodyPr/>
          <a:lstStyle/>
          <a:p>
            <a:r>
              <a:rPr lang="cs-CZ" dirty="0" smtClean="0"/>
              <a:t>Klepnutím lze upravit styl předlohy nadpisů.</a:t>
            </a:r>
            <a:endParaRPr lang="cs-CZ" dirty="0"/>
          </a:p>
        </p:txBody>
      </p:sp>
      <p:sp>
        <p:nvSpPr>
          <p:cNvPr id="5" name="Zástupný symbol pro tabulku 2"/>
          <p:cNvSpPr>
            <a:spLocks noGrp="1"/>
          </p:cNvSpPr>
          <p:nvPr>
            <p:ph type="tbl" idx="1"/>
          </p:nvPr>
        </p:nvSpPr>
        <p:spPr>
          <a:xfrm>
            <a:off x="179388" y="1124744"/>
            <a:ext cx="8785100" cy="5472608"/>
          </a:xfrm>
        </p:spPr>
        <p:txBody>
          <a:bodyPr/>
          <a:lstStyle/>
          <a:p>
            <a:pPr lvl="0"/>
            <a:endParaRPr lang="cs-CZ" noProof="0" smtClean="0"/>
          </a:p>
        </p:txBody>
      </p:sp>
    </p:spTree>
    <p:extLst>
      <p:ext uri="{BB962C8B-B14F-4D97-AF65-F5344CB8AC3E}">
        <p14:creationId xmlns:p14="http://schemas.microsoft.com/office/powerpoint/2010/main" val="1490075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1043608" y="332656"/>
            <a:ext cx="7416824" cy="736857"/>
          </a:xfrm>
          <a:prstGeom prst="rect">
            <a:avLst/>
          </a:prstGeom>
          <a:extLst/>
        </p:spPr>
        <p:txBody>
          <a:bodyPr vert="horz" lIns="91340" tIns="45718" rIns="91340" bIns="45718" rtlCol="0" anchor="ctr">
            <a:noAutofit/>
          </a:bodyPr>
          <a:lstStyle/>
          <a:p>
            <a:pPr marL="180975" lvl="0" indent="-180975" algn="l" defTabSz="913267" rtl="0" eaLnBrk="1" fontAlgn="base" latinLnBrk="0" hangingPunct="1">
              <a:lnSpc>
                <a:spcPct val="90000"/>
              </a:lnSpc>
              <a:spcBef>
                <a:spcPct val="0"/>
              </a:spcBef>
              <a:spcAft>
                <a:spcPct val="0"/>
              </a:spcAft>
              <a:buNone/>
            </a:pPr>
            <a:r>
              <a:rPr lang="cs-CZ" altLang="cs-CZ" dirty="0" smtClean="0"/>
              <a:t>Klepnutím lze upravit styl předlohy nadpisů.</a:t>
            </a:r>
          </a:p>
        </p:txBody>
      </p:sp>
      <p:sp>
        <p:nvSpPr>
          <p:cNvPr id="10" name="Rectangle 3"/>
          <p:cNvSpPr>
            <a:spLocks noGrp="1" noChangeArrowheads="1"/>
          </p:cNvSpPr>
          <p:nvPr>
            <p:ph type="body" idx="1"/>
          </p:nvPr>
        </p:nvSpPr>
        <p:spPr bwMode="auto">
          <a:xfrm>
            <a:off x="1043607" y="1124744"/>
            <a:ext cx="7416825" cy="554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cs-CZ" altLang="cs-CZ" dirty="0" smtClean="0"/>
              <a:t>Klepnutím lze upravit styly předlohy textu.</a:t>
            </a:r>
          </a:p>
          <a:p>
            <a:pPr lvl="1"/>
            <a:r>
              <a:rPr lang="cs-CZ" altLang="cs-CZ" dirty="0" smtClean="0"/>
              <a:t>Druhá úroveň</a:t>
            </a:r>
          </a:p>
          <a:p>
            <a:pPr lvl="2"/>
            <a:r>
              <a:rPr lang="cs-CZ" altLang="cs-CZ" dirty="0" smtClean="0"/>
              <a:t>Třetí úroveň</a:t>
            </a:r>
          </a:p>
          <a:p>
            <a:pPr lvl="3"/>
            <a:r>
              <a:rPr lang="cs-CZ" altLang="cs-CZ" dirty="0" smtClean="0"/>
              <a:t>Čtvrtá úroveň</a:t>
            </a:r>
          </a:p>
        </p:txBody>
      </p:sp>
      <p:pic>
        <p:nvPicPr>
          <p:cNvPr id="11" name="Obrázek 10"/>
          <p:cNvPicPr>
            <a:picLocks noChangeAspect="1"/>
          </p:cNvPicPr>
          <p:nvPr userDrawn="1"/>
        </p:nvPicPr>
        <p:blipFill>
          <a:blip r:embed="rId15" cstate="email">
            <a:extLst>
              <a:ext uri="{28A0092B-C50C-407E-A947-70E740481C1C}">
                <a14:useLocalDpi xmlns:a14="http://schemas.microsoft.com/office/drawing/2010/main" val="0"/>
              </a:ext>
            </a:extLst>
          </a:blip>
          <a:stretch>
            <a:fillRect/>
          </a:stretch>
        </p:blipFill>
        <p:spPr>
          <a:xfrm>
            <a:off x="179512" y="332656"/>
            <a:ext cx="767558" cy="736857"/>
          </a:xfrm>
          <a:prstGeom prst="rect">
            <a:avLst/>
          </a:prstGeom>
        </p:spPr>
      </p:pic>
    </p:spTree>
  </p:cSld>
  <p:clrMap bg1="lt1" tx1="dk1" bg2="lt2" tx2="dk2" accent1="accent1" accent2="accent2" accent3="accent3" accent4="accent4" accent5="accent5" accent6="accent6" hlink="hlink" folHlink="folHlink"/>
  <p:sldLayoutIdLst>
    <p:sldLayoutId id="2147485282" r:id="rId1"/>
    <p:sldLayoutId id="2147485270" r:id="rId2"/>
    <p:sldLayoutId id="2147485271" r:id="rId3"/>
    <p:sldLayoutId id="2147485272" r:id="rId4"/>
    <p:sldLayoutId id="2147485273" r:id="rId5"/>
    <p:sldLayoutId id="2147485274" r:id="rId6"/>
    <p:sldLayoutId id="2147485275" r:id="rId7"/>
    <p:sldLayoutId id="2147485276" r:id="rId8"/>
    <p:sldLayoutId id="2147485277" r:id="rId9"/>
    <p:sldLayoutId id="2147485278" r:id="rId10"/>
    <p:sldLayoutId id="2147485279" r:id="rId11"/>
    <p:sldLayoutId id="2147485280" r:id="rId12"/>
    <p:sldLayoutId id="2147485281" r:id="rId13"/>
  </p:sldLayoutIdLst>
  <p:timing>
    <p:tnLst>
      <p:par>
        <p:cTn id="1" dur="indefinite" restart="never" nodeType="tmRoot"/>
      </p:par>
    </p:tnLst>
  </p:timing>
  <p:hf sldNum="0" hdr="0" dt="0"/>
  <p:txStyles>
    <p:titleStyle>
      <a:lvl1pPr marL="0" indent="0" algn="l" rtl="0" eaLnBrk="0" fontAlgn="base" hangingPunct="0">
        <a:spcBef>
          <a:spcPct val="0"/>
        </a:spcBef>
        <a:spcAft>
          <a:spcPct val="0"/>
        </a:spcAft>
        <a:defRPr lang="cs-CZ" altLang="cs-CZ" sz="2800" b="1" kern="1200" dirty="0" smtClean="0">
          <a:solidFill>
            <a:srgbClr val="E65014"/>
          </a:solidFill>
          <a:latin typeface="+mj-lt"/>
          <a:ea typeface="+mj-ea"/>
          <a:cs typeface="+mj-cs"/>
        </a:defRPr>
      </a:lvl1pPr>
      <a:lvl2pPr marL="180975" indent="-180975" algn="l" rtl="0" eaLnBrk="0" fontAlgn="base" hangingPunct="0">
        <a:spcBef>
          <a:spcPct val="0"/>
        </a:spcBef>
        <a:spcAft>
          <a:spcPct val="0"/>
        </a:spcAft>
        <a:defRPr b="1">
          <a:solidFill>
            <a:schemeClr val="tx1"/>
          </a:solidFill>
          <a:latin typeface="Arial Narrow" pitchFamily="34" charset="0"/>
        </a:defRPr>
      </a:lvl2pPr>
      <a:lvl3pPr marL="180975" indent="-180975" algn="l" rtl="0" eaLnBrk="0" fontAlgn="base" hangingPunct="0">
        <a:spcBef>
          <a:spcPct val="0"/>
        </a:spcBef>
        <a:spcAft>
          <a:spcPct val="0"/>
        </a:spcAft>
        <a:defRPr b="1">
          <a:solidFill>
            <a:schemeClr val="tx1"/>
          </a:solidFill>
          <a:latin typeface="Arial Narrow" pitchFamily="34" charset="0"/>
        </a:defRPr>
      </a:lvl3pPr>
      <a:lvl4pPr marL="180975" indent="-180975" algn="l" rtl="0" eaLnBrk="0" fontAlgn="base" hangingPunct="0">
        <a:spcBef>
          <a:spcPct val="0"/>
        </a:spcBef>
        <a:spcAft>
          <a:spcPct val="0"/>
        </a:spcAft>
        <a:defRPr b="1">
          <a:solidFill>
            <a:schemeClr val="tx1"/>
          </a:solidFill>
          <a:latin typeface="Arial Narrow" pitchFamily="34" charset="0"/>
        </a:defRPr>
      </a:lvl4pPr>
      <a:lvl5pPr marL="180975" indent="-180975" algn="l" rtl="0" eaLnBrk="0" fontAlgn="base" hangingPunct="0">
        <a:spcBef>
          <a:spcPct val="0"/>
        </a:spcBef>
        <a:spcAft>
          <a:spcPct val="0"/>
        </a:spcAft>
        <a:defRPr b="1">
          <a:solidFill>
            <a:schemeClr val="tx1"/>
          </a:solidFill>
          <a:latin typeface="Arial Narrow" pitchFamily="34" charset="0"/>
        </a:defRPr>
      </a:lvl5pPr>
      <a:lvl6pPr marL="638175" algn="l" rtl="0" fontAlgn="base">
        <a:spcBef>
          <a:spcPct val="0"/>
        </a:spcBef>
        <a:spcAft>
          <a:spcPct val="0"/>
        </a:spcAft>
        <a:defRPr b="1">
          <a:solidFill>
            <a:schemeClr val="tx1"/>
          </a:solidFill>
          <a:latin typeface="Arial Narrow" pitchFamily="34" charset="0"/>
        </a:defRPr>
      </a:lvl6pPr>
      <a:lvl7pPr marL="1095375" algn="l" rtl="0" fontAlgn="base">
        <a:spcBef>
          <a:spcPct val="0"/>
        </a:spcBef>
        <a:spcAft>
          <a:spcPct val="0"/>
        </a:spcAft>
        <a:defRPr b="1">
          <a:solidFill>
            <a:schemeClr val="tx1"/>
          </a:solidFill>
          <a:latin typeface="Arial Narrow" pitchFamily="34" charset="0"/>
        </a:defRPr>
      </a:lvl7pPr>
      <a:lvl8pPr marL="1552575" algn="l" rtl="0" fontAlgn="base">
        <a:spcBef>
          <a:spcPct val="0"/>
        </a:spcBef>
        <a:spcAft>
          <a:spcPct val="0"/>
        </a:spcAft>
        <a:defRPr b="1">
          <a:solidFill>
            <a:schemeClr val="tx1"/>
          </a:solidFill>
          <a:latin typeface="Arial Narrow" pitchFamily="34" charset="0"/>
        </a:defRPr>
      </a:lvl8pPr>
      <a:lvl9pPr marL="2009775" algn="l" rtl="0" fontAlgn="base">
        <a:spcBef>
          <a:spcPct val="0"/>
        </a:spcBef>
        <a:spcAft>
          <a:spcPct val="0"/>
        </a:spcAft>
        <a:defRPr b="1">
          <a:solidFill>
            <a:schemeClr val="tx1"/>
          </a:solidFill>
          <a:latin typeface="Arial Narrow" pitchFamily="34"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b="1">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Arial" charset="0"/>
        </a:defRPr>
      </a:lvl5pPr>
      <a:lvl6pPr marL="2514600" indent="-228600" algn="l" rtl="0" fontAlgn="base">
        <a:spcBef>
          <a:spcPct val="20000"/>
        </a:spcBef>
        <a:spcAft>
          <a:spcPct val="0"/>
        </a:spcAft>
        <a:buChar char="»"/>
        <a:defRPr sz="1400">
          <a:solidFill>
            <a:schemeClr val="tx1"/>
          </a:solidFill>
          <a:latin typeface="Arial" charset="0"/>
        </a:defRPr>
      </a:lvl6pPr>
      <a:lvl7pPr marL="2971800" indent="-228600" algn="l" rtl="0" fontAlgn="base">
        <a:spcBef>
          <a:spcPct val="20000"/>
        </a:spcBef>
        <a:spcAft>
          <a:spcPct val="0"/>
        </a:spcAft>
        <a:buChar char="»"/>
        <a:defRPr sz="1400">
          <a:solidFill>
            <a:schemeClr val="tx1"/>
          </a:solidFill>
          <a:latin typeface="Arial" charset="0"/>
        </a:defRPr>
      </a:lvl7pPr>
      <a:lvl8pPr marL="3429000" indent="-228600" algn="l" rtl="0" fontAlgn="base">
        <a:spcBef>
          <a:spcPct val="20000"/>
        </a:spcBef>
        <a:spcAft>
          <a:spcPct val="0"/>
        </a:spcAft>
        <a:buChar char="»"/>
        <a:defRPr sz="1400">
          <a:solidFill>
            <a:schemeClr val="tx1"/>
          </a:solidFill>
          <a:latin typeface="Arial" charset="0"/>
        </a:defRPr>
      </a:lvl8pPr>
      <a:lvl9pPr marL="3886200" indent="-228600" algn="l" rtl="0" fontAlgn="base">
        <a:spcBef>
          <a:spcPct val="20000"/>
        </a:spcBef>
        <a:spcAft>
          <a:spcPct val="0"/>
        </a:spcAft>
        <a:buChar char="»"/>
        <a:defRPr sz="1400">
          <a:solidFill>
            <a:schemeClr val="tx1"/>
          </a:solidFill>
          <a:latin typeface="Arial" charset="0"/>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1"/>
          <p:cNvSpPr>
            <a:spLocks noGrp="1"/>
          </p:cNvSpPr>
          <p:nvPr>
            <p:ph type="ctrTitle"/>
          </p:nvPr>
        </p:nvSpPr>
        <p:spPr/>
        <p:txBody>
          <a:bodyPr/>
          <a:lstStyle/>
          <a:p>
            <a:r>
              <a:rPr lang="cs-CZ" altLang="cs-CZ" dirty="0" smtClean="0"/>
              <a:t>ROZPIS ROZPOČTU UTB </a:t>
            </a:r>
            <a:br>
              <a:rPr lang="cs-CZ" altLang="cs-CZ" dirty="0" smtClean="0"/>
            </a:br>
            <a:r>
              <a:rPr lang="cs-CZ" altLang="cs-CZ" dirty="0" smtClean="0"/>
              <a:t>NA ROK 2022 </a:t>
            </a:r>
          </a:p>
        </p:txBody>
      </p:sp>
      <p:sp>
        <p:nvSpPr>
          <p:cNvPr id="5123" name="Rectangle 12"/>
          <p:cNvSpPr>
            <a:spLocks noGrp="1" noChangeArrowheads="1"/>
          </p:cNvSpPr>
          <p:nvPr>
            <p:ph type="subTitle" idx="1"/>
          </p:nvPr>
        </p:nvSpPr>
        <p:spPr/>
        <p:txBody>
          <a:bodyPr/>
          <a:lstStyle/>
          <a:p>
            <a:pPr eaLnBrk="1" hangingPunct="1">
              <a:defRPr/>
            </a:pPr>
            <a:r>
              <a:rPr lang="cs-CZ" altLang="cs-CZ" sz="2800" dirty="0" smtClean="0">
                <a:latin typeface="+mj-lt"/>
              </a:rPr>
              <a:t>RNDr. Alexander Černý</a:t>
            </a:r>
          </a:p>
          <a:p>
            <a:pPr eaLnBrk="1" hangingPunct="1">
              <a:defRPr/>
            </a:pPr>
            <a:r>
              <a:rPr lang="cs-CZ" altLang="cs-CZ" sz="2800" dirty="0" smtClean="0">
                <a:latin typeface="+mj-lt"/>
              </a:rPr>
              <a:t>Verze:  </a:t>
            </a:r>
            <a:r>
              <a:rPr lang="cs-CZ" altLang="cs-CZ" sz="2800" dirty="0" smtClean="0">
                <a:latin typeface="+mj-lt"/>
              </a:rPr>
              <a:t>29. </a:t>
            </a:r>
            <a:r>
              <a:rPr lang="cs-CZ" altLang="cs-CZ" sz="2800" dirty="0" smtClean="0">
                <a:latin typeface="+mj-lt"/>
              </a:rPr>
              <a:t>března 2022</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Nadpis 6"/>
          <p:cNvSpPr>
            <a:spLocks noGrp="1"/>
          </p:cNvSpPr>
          <p:nvPr>
            <p:ph type="title"/>
          </p:nvPr>
        </p:nvSpPr>
        <p:spPr/>
        <p:txBody>
          <a:bodyPr/>
          <a:lstStyle/>
          <a:p>
            <a:pPr indent="0"/>
            <a:r>
              <a:rPr lang="cs-CZ" altLang="cs-CZ" sz="2400" dirty="0" smtClean="0"/>
              <a:t>Výběr z Pravidel rozpočtu UTB pro rok 2022</a:t>
            </a:r>
          </a:p>
        </p:txBody>
      </p:sp>
      <p:sp>
        <p:nvSpPr>
          <p:cNvPr id="7171" name="Rectangle 3"/>
          <p:cNvSpPr>
            <a:spLocks noGrp="1" noChangeArrowheads="1"/>
          </p:cNvSpPr>
          <p:nvPr>
            <p:ph idx="1"/>
          </p:nvPr>
        </p:nvSpPr>
        <p:spPr/>
        <p:txBody>
          <a:bodyPr/>
          <a:lstStyle/>
          <a:p>
            <a:pPr>
              <a:buFontTx/>
              <a:buNone/>
            </a:pPr>
            <a:r>
              <a:rPr lang="cs-CZ" altLang="cs-CZ" sz="2000" b="1" dirty="0" smtClean="0">
                <a:latin typeface="Arial" panose="020B0604020202020204" pitchFamily="34" charset="0"/>
                <a:cs typeface="Arial" panose="020B0604020202020204" pitchFamily="34" charset="0"/>
              </a:rPr>
              <a:t>Stanovení metodiky, principů, algoritmů pro UTB:</a:t>
            </a:r>
          </a:p>
          <a:p>
            <a:pPr lvl="1" eaLnBrk="1" hangingPunct="1">
              <a:buFont typeface="Wingdings" panose="05000000000000000000" pitchFamily="2" charset="2"/>
              <a:buChar char="§"/>
            </a:pPr>
            <a:r>
              <a:rPr lang="cs-CZ" altLang="cs-CZ" sz="2000" dirty="0" smtClean="0">
                <a:cs typeface="Arial" panose="020B0604020202020204" pitchFamily="34" charset="0"/>
              </a:rPr>
              <a:t>metodika poskytování příspěvků a dotací pro VVŠ</a:t>
            </a:r>
          </a:p>
          <a:p>
            <a:pPr lvl="1" eaLnBrk="1" hangingPunct="1">
              <a:buFont typeface="Wingdings" panose="05000000000000000000" pitchFamily="2" charset="2"/>
              <a:buChar char="§"/>
            </a:pPr>
            <a:r>
              <a:rPr lang="cs-CZ" altLang="cs-CZ" sz="2000" dirty="0" smtClean="0">
                <a:cs typeface="Arial" panose="020B0604020202020204" pitchFamily="34" charset="0"/>
              </a:rPr>
              <a:t>priority interního financování na UTB </a:t>
            </a:r>
          </a:p>
          <a:p>
            <a:pPr lvl="1" eaLnBrk="1" hangingPunct="1">
              <a:buFont typeface="Wingdings" panose="05000000000000000000" pitchFamily="2" charset="2"/>
              <a:buChar char="§"/>
            </a:pPr>
            <a:r>
              <a:rPr lang="cs-CZ" altLang="cs-CZ" sz="2000" dirty="0" smtClean="0">
                <a:cs typeface="Arial" panose="020B0604020202020204" pitchFamily="34" charset="0"/>
              </a:rPr>
              <a:t>algoritmy interního rozdělení neinvestičních prostředků z příspěvků a dotací </a:t>
            </a:r>
          </a:p>
          <a:p>
            <a:pPr lvl="1" eaLnBrk="1" hangingPunct="1">
              <a:buFont typeface="Wingdings" panose="05000000000000000000" pitchFamily="2" charset="2"/>
              <a:buChar char="§"/>
            </a:pPr>
            <a:r>
              <a:rPr lang="cs-CZ" altLang="cs-CZ" sz="2000" dirty="0" smtClean="0">
                <a:cs typeface="Arial" panose="020B0604020202020204" pitchFamily="34" charset="0"/>
              </a:rPr>
              <a:t>algoritmy stanovení výše odvodů na financování společných servisních složek, informačních zdrojů a celouniverzitních  zdrojů</a:t>
            </a:r>
          </a:p>
          <a:p>
            <a:pPr lvl="1" eaLnBrk="1" hangingPunct="1">
              <a:buFont typeface="Wingdings" panose="05000000000000000000" pitchFamily="2" charset="2"/>
              <a:buChar char="§"/>
            </a:pPr>
            <a:r>
              <a:rPr lang="cs-CZ" altLang="cs-CZ" sz="2000" dirty="0" smtClean="0">
                <a:cs typeface="Arial" panose="020B0604020202020204" pitchFamily="34" charset="0"/>
              </a:rPr>
              <a:t>mimořádný příspěvek do fondu stavební komise  </a:t>
            </a:r>
          </a:p>
          <a:p>
            <a:pPr lvl="1" eaLnBrk="1" hangingPunct="1">
              <a:buFont typeface="Wingdings" panose="05000000000000000000" pitchFamily="2" charset="2"/>
              <a:buChar char="§"/>
            </a:pPr>
            <a:r>
              <a:rPr lang="cs-CZ" altLang="cs-CZ" sz="2000" dirty="0" smtClean="0">
                <a:cs typeface="Arial" panose="020B0604020202020204" pitchFamily="34" charset="0"/>
              </a:rPr>
              <a:t>čerpání finančních prostředků</a:t>
            </a:r>
          </a:p>
          <a:p>
            <a:pPr lvl="1" eaLnBrk="1" hangingPunct="1">
              <a:buFont typeface="Wingdings" panose="05000000000000000000" pitchFamily="2" charset="2"/>
              <a:buChar char="§"/>
            </a:pPr>
            <a:r>
              <a:rPr lang="cs-CZ" altLang="cs-CZ" sz="2000" dirty="0" smtClean="0">
                <a:cs typeface="Arial" panose="020B0604020202020204" pitchFamily="34" charset="0"/>
              </a:rPr>
              <a:t>tvorba a rozdělení celouniverzitních prostředků</a:t>
            </a:r>
          </a:p>
          <a:p>
            <a:pPr lvl="1" eaLnBrk="1" hangingPunct="1">
              <a:buFont typeface="Wingdings" panose="05000000000000000000" pitchFamily="2" charset="2"/>
              <a:buChar char="§"/>
            </a:pPr>
            <a:r>
              <a:rPr lang="cs-CZ" altLang="cs-CZ" sz="2000" dirty="0" smtClean="0">
                <a:cs typeface="Arial" panose="020B0604020202020204" pitchFamily="34" charset="0"/>
              </a:rPr>
              <a:t>projekty financované z evropských strukturálních a investičních fondů</a:t>
            </a:r>
          </a:p>
          <a:p>
            <a:pPr lvl="1" eaLnBrk="1" hangingPunct="1">
              <a:buFont typeface="Wingdings" panose="05000000000000000000" pitchFamily="2" charset="2"/>
              <a:buChar char="§"/>
            </a:pPr>
            <a:r>
              <a:rPr lang="cs-CZ" altLang="cs-CZ" sz="2000" dirty="0" smtClean="0">
                <a:cs typeface="Arial" panose="020B0604020202020204" pitchFamily="34" charset="0"/>
              </a:rPr>
              <a:t>regulační opatření a zásady hospodaření s finančními prostředky </a:t>
            </a:r>
          </a:p>
          <a:p>
            <a:pPr eaLnBrk="1" hangingPunct="1">
              <a:buFont typeface="Wingdings" panose="05000000000000000000" pitchFamily="2" charset="2"/>
              <a:buNone/>
            </a:pPr>
            <a:r>
              <a:rPr lang="cs-CZ" altLang="cs-CZ" sz="2000" b="1" dirty="0" smtClean="0">
                <a:latin typeface="Arial" panose="020B0604020202020204" pitchFamily="34" charset="0"/>
                <a:cs typeface="Arial" panose="020B0604020202020204" pitchFamily="34" charset="0"/>
              </a:rPr>
              <a:t>Pravidla rozpočtu UTB pro rok 2022 byla schválena na zasedání AS UTB dne 11. 1.</a:t>
            </a:r>
            <a:r>
              <a:rPr lang="cs-CZ" altLang="cs-CZ" sz="2000" b="1" dirty="0" smtClean="0">
                <a:solidFill>
                  <a:srgbClr val="FF0000"/>
                </a:solidFill>
                <a:latin typeface="Arial" panose="020B0604020202020204" pitchFamily="34" charset="0"/>
                <a:cs typeface="Arial" panose="020B0604020202020204" pitchFamily="34" charset="0"/>
              </a:rPr>
              <a:t> </a:t>
            </a:r>
            <a:r>
              <a:rPr lang="cs-CZ" altLang="cs-CZ" sz="2000" b="1" dirty="0" smtClean="0">
                <a:latin typeface="Arial" panose="020B0604020202020204" pitchFamily="34" charset="0"/>
                <a:cs typeface="Arial" panose="020B0604020202020204" pitchFamily="34" charset="0"/>
              </a:rPr>
              <a:t>2022.</a:t>
            </a:r>
          </a:p>
          <a:p>
            <a:pPr eaLnBrk="1" hangingPunct="1">
              <a:buFont typeface="Wingdings" panose="05000000000000000000" pitchFamily="2" charset="2"/>
              <a:buNone/>
            </a:pPr>
            <a:r>
              <a:rPr lang="cs-CZ" altLang="cs-CZ" sz="2000" b="1" dirty="0" smtClean="0">
                <a:latin typeface="Arial" panose="020B0604020202020204" pitchFamily="34" charset="0"/>
                <a:cs typeface="Arial" panose="020B0604020202020204" pitchFamily="34" charset="0"/>
              </a:rPr>
              <a:t>     </a:t>
            </a:r>
          </a:p>
          <a:p>
            <a:pPr lvl="1" eaLnBrk="1" hangingPunct="1">
              <a:buFont typeface="Wingdings" panose="05000000000000000000" pitchFamily="2" charset="2"/>
              <a:buChar char="Ø"/>
            </a:pPr>
            <a:endParaRPr lang="cs-CZ" altLang="cs-CZ" dirty="0" smtClean="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Nadpis 6"/>
          <p:cNvSpPr>
            <a:spLocks noGrp="1"/>
          </p:cNvSpPr>
          <p:nvPr>
            <p:ph type="title"/>
          </p:nvPr>
        </p:nvSpPr>
        <p:spPr>
          <a:prstGeom prst="rect">
            <a:avLst/>
          </a:prstGeom>
        </p:spPr>
        <p:txBody>
          <a:bodyPr/>
          <a:lstStyle/>
          <a:p>
            <a:pPr indent="0"/>
            <a:r>
              <a:rPr lang="cs-CZ" altLang="cs-CZ" sz="2400" dirty="0" smtClean="0"/>
              <a:t>Výběr z Pravidel rozpočtu UTB pro rok 2022</a:t>
            </a:r>
          </a:p>
        </p:txBody>
      </p:sp>
      <p:sp>
        <p:nvSpPr>
          <p:cNvPr id="9219" name="Rectangle 3"/>
          <p:cNvSpPr>
            <a:spLocks noGrp="1" noChangeArrowheads="1"/>
          </p:cNvSpPr>
          <p:nvPr>
            <p:ph idx="1"/>
          </p:nvPr>
        </p:nvSpPr>
        <p:spPr>
          <a:prstGeom prst="rect">
            <a:avLst/>
          </a:prstGeom>
        </p:spPr>
        <p:txBody>
          <a:bodyPr/>
          <a:lstStyle/>
          <a:p>
            <a:pPr eaLnBrk="1" hangingPunct="1">
              <a:buFontTx/>
              <a:buNone/>
              <a:defRPr/>
            </a:pPr>
            <a:r>
              <a:rPr lang="cs-CZ" altLang="cs-CZ" b="1" dirty="0" smtClean="0">
                <a:latin typeface="+mj-lt"/>
                <a:cs typeface="Arial" panose="020B0604020202020204" pitchFamily="34" charset="0"/>
              </a:rPr>
              <a:t>Priority interního financování UTB:</a:t>
            </a:r>
          </a:p>
          <a:p>
            <a:pPr eaLnBrk="1" hangingPunct="1">
              <a:buFont typeface="Wingdings" panose="05000000000000000000" pitchFamily="2" charset="2"/>
              <a:buChar char="§"/>
            </a:pPr>
            <a:r>
              <a:rPr lang="cs-CZ" altLang="cs-CZ" dirty="0"/>
              <a:t>Podpora činností směřujících k významnému zlepšení hodnotících indikátorů  </a:t>
            </a:r>
            <a:r>
              <a:rPr lang="cs-CZ" altLang="cs-CZ" dirty="0" err="1"/>
              <a:t>VaV</a:t>
            </a:r>
            <a:r>
              <a:rPr lang="cs-CZ" altLang="cs-CZ" dirty="0"/>
              <a:t> v rámci Metodiky 17+</a:t>
            </a:r>
          </a:p>
          <a:p>
            <a:pPr eaLnBrk="1" hangingPunct="1">
              <a:buFont typeface="Wingdings" panose="05000000000000000000" pitchFamily="2" charset="2"/>
              <a:buChar char="§"/>
            </a:pPr>
            <a:r>
              <a:rPr lang="cs-CZ" altLang="cs-CZ" dirty="0"/>
              <a:t>Stabilní, transparentní a efektivní financování všech součástí </a:t>
            </a:r>
          </a:p>
          <a:p>
            <a:pPr eaLnBrk="1" hangingPunct="1">
              <a:buFont typeface="Wingdings" panose="05000000000000000000" pitchFamily="2" charset="2"/>
              <a:buChar char="§"/>
            </a:pPr>
            <a:r>
              <a:rPr lang="cs-CZ" altLang="cs-CZ" dirty="0"/>
              <a:t>Podpora cílů a aktivit uvedených v Plánu realizace strategického záměru UTB 21+ pro rok 2022 </a:t>
            </a:r>
          </a:p>
          <a:p>
            <a:pPr eaLnBrk="1" hangingPunct="1">
              <a:buFont typeface="Wingdings" panose="05000000000000000000" pitchFamily="2" charset="2"/>
              <a:buChar char="§"/>
            </a:pPr>
            <a:r>
              <a:rPr lang="cs-CZ" altLang="cs-CZ" dirty="0"/>
              <a:t>Podpora cílů a opatření uvedených v Programu </a:t>
            </a:r>
            <a:r>
              <a:rPr lang="cs-CZ" altLang="cs-CZ" dirty="0" smtClean="0"/>
              <a:t>podpory </a:t>
            </a:r>
            <a:r>
              <a:rPr lang="cs-CZ" altLang="cs-CZ" dirty="0"/>
              <a:t>strategického řízení UTB pro rok 2022</a:t>
            </a:r>
          </a:p>
          <a:p>
            <a:pPr algn="just">
              <a:buFont typeface="Wingdings" panose="05000000000000000000" pitchFamily="2" charset="2"/>
              <a:buChar char="§"/>
            </a:pPr>
            <a:r>
              <a:rPr lang="cs-CZ" altLang="cs-CZ" dirty="0"/>
              <a:t>Podpora všech činností vedoucích ke zvýšení kvalitativních parametrů realizované výuky a výzkumu</a:t>
            </a:r>
          </a:p>
          <a:p>
            <a:pPr algn="just">
              <a:buFont typeface="Wingdings" panose="05000000000000000000" pitchFamily="2" charset="2"/>
              <a:buChar char="§"/>
            </a:pPr>
            <a:r>
              <a:rPr lang="cs-CZ" altLang="cs-CZ" dirty="0"/>
              <a:t>Podpora kvalitativního zlepšení parametrů ubytování studentů a vědeckých pracovníků (</a:t>
            </a:r>
            <a:r>
              <a:rPr lang="cs-CZ" altLang="cs-CZ" dirty="0" err="1"/>
              <a:t>postdoktorandů</a:t>
            </a:r>
            <a:r>
              <a:rPr lang="cs-CZ" altLang="cs-CZ" dirty="0"/>
              <a:t>)</a:t>
            </a:r>
          </a:p>
          <a:p>
            <a:pPr algn="just">
              <a:buFont typeface="Wingdings" panose="05000000000000000000" pitchFamily="2" charset="2"/>
              <a:buChar char="§"/>
            </a:pPr>
            <a:r>
              <a:rPr lang="cs-CZ" altLang="cs-CZ" dirty="0"/>
              <a:t>Financování celouniverzitních aktivit  </a:t>
            </a:r>
          </a:p>
          <a:p>
            <a:pPr eaLnBrk="1" hangingPunct="1">
              <a:buFontTx/>
              <a:buNone/>
              <a:defRPr/>
            </a:pPr>
            <a:endParaRPr lang="cs-CZ" altLang="cs-CZ" b="1" dirty="0" smtClean="0">
              <a:latin typeface="+mj-lt"/>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marL="0" indent="0" eaLnBrk="1" hangingPunct="1"/>
            <a:r>
              <a:rPr lang="cs-CZ" altLang="cs-CZ" sz="2400" dirty="0" smtClean="0"/>
              <a:t>Metodika a principy financování z MŠMT pro rok 2022</a:t>
            </a:r>
          </a:p>
        </p:txBody>
      </p:sp>
      <p:sp>
        <p:nvSpPr>
          <p:cNvPr id="10243" name="Rectangle 3"/>
          <p:cNvSpPr>
            <a:spLocks noGrp="1" noChangeArrowheads="1"/>
          </p:cNvSpPr>
          <p:nvPr>
            <p:ph type="body" idx="1"/>
          </p:nvPr>
        </p:nvSpPr>
        <p:spPr/>
        <p:txBody>
          <a:bodyPr/>
          <a:lstStyle/>
          <a:p>
            <a:pPr algn="just">
              <a:buFont typeface="Wingdings" panose="05000000000000000000" pitchFamily="2" charset="2"/>
              <a:buChar char="§"/>
            </a:pPr>
            <a:r>
              <a:rPr lang="cs-CZ" altLang="cs-CZ" dirty="0" smtClean="0"/>
              <a:t>Objemový princip v rozdělení příspěvku na institucionální financování mezi VVŠ (RO I.) je shodný jako v létech předchozích</a:t>
            </a:r>
          </a:p>
          <a:p>
            <a:pPr algn="just">
              <a:buFont typeface="Wingdings" panose="05000000000000000000" pitchFamily="2" charset="2"/>
              <a:buChar char="§"/>
            </a:pPr>
            <a:r>
              <a:rPr lang="cs-CZ" altLang="cs-CZ" dirty="0" smtClean="0"/>
              <a:t>Výchozí </a:t>
            </a:r>
            <a:r>
              <a:rPr lang="cs-CZ" altLang="cs-CZ" dirty="0"/>
              <a:t>návrh </a:t>
            </a:r>
            <a:r>
              <a:rPr lang="cs-CZ" altLang="cs-CZ" dirty="0" smtClean="0"/>
              <a:t>výše institucionálních </a:t>
            </a:r>
            <a:r>
              <a:rPr lang="cs-CZ" altLang="cs-CZ" dirty="0"/>
              <a:t>prostředků </a:t>
            </a:r>
            <a:r>
              <a:rPr lang="cs-CZ" altLang="cs-CZ" dirty="0" smtClean="0"/>
              <a:t>pro VVŠ v rozpočtu </a:t>
            </a:r>
            <a:r>
              <a:rPr lang="cs-CZ" altLang="cs-CZ" dirty="0"/>
              <a:t>MŠMT na rok </a:t>
            </a:r>
            <a:r>
              <a:rPr lang="cs-CZ" altLang="cs-CZ" dirty="0" smtClean="0"/>
              <a:t>2022:</a:t>
            </a:r>
            <a:endParaRPr lang="cs-CZ" altLang="cs-CZ" dirty="0"/>
          </a:p>
          <a:p>
            <a:pPr marL="400050" lvl="1" indent="0" eaLnBrk="1" hangingPunct="1">
              <a:buNone/>
              <a:defRPr/>
            </a:pPr>
            <a:r>
              <a:rPr lang="cs-CZ" altLang="cs-CZ" sz="2000" dirty="0">
                <a:solidFill>
                  <a:srgbClr val="C00000"/>
                </a:solidFill>
              </a:rPr>
              <a:t>Meziroční navýšení kapitoly vysokých škol </a:t>
            </a:r>
            <a:r>
              <a:rPr lang="cs-CZ" altLang="cs-CZ" sz="2000" dirty="0" smtClean="0">
                <a:solidFill>
                  <a:srgbClr val="C00000"/>
                </a:solidFill>
              </a:rPr>
              <a:t>v RO o 1 200 </a:t>
            </a:r>
            <a:r>
              <a:rPr lang="cs-CZ" altLang="cs-CZ" sz="2000" dirty="0">
                <a:solidFill>
                  <a:srgbClr val="C00000"/>
                </a:solidFill>
              </a:rPr>
              <a:t>mil. </a:t>
            </a:r>
            <a:r>
              <a:rPr lang="cs-CZ" altLang="cs-CZ" sz="2000" dirty="0" smtClean="0">
                <a:solidFill>
                  <a:srgbClr val="C00000"/>
                </a:solidFill>
              </a:rPr>
              <a:t>Kč</a:t>
            </a:r>
          </a:p>
          <a:p>
            <a:pPr marL="400050" lvl="1" indent="0" eaLnBrk="1" hangingPunct="1">
              <a:buNone/>
              <a:defRPr/>
            </a:pPr>
            <a:r>
              <a:rPr lang="cs-CZ" altLang="cs-CZ" sz="2000" b="1" dirty="0" smtClean="0">
                <a:solidFill>
                  <a:srgbClr val="C00000"/>
                </a:solidFill>
              </a:rPr>
              <a:t>Navýšení do ukazatelů A </a:t>
            </a:r>
            <a:r>
              <a:rPr lang="cs-CZ" altLang="cs-CZ" sz="2000" b="1" dirty="0" err="1" smtClean="0">
                <a:solidFill>
                  <a:srgbClr val="C00000"/>
                </a:solidFill>
              </a:rPr>
              <a:t>a</a:t>
            </a:r>
            <a:r>
              <a:rPr lang="cs-CZ" altLang="cs-CZ" sz="2000" b="1" dirty="0" smtClean="0">
                <a:solidFill>
                  <a:srgbClr val="C00000"/>
                </a:solidFill>
              </a:rPr>
              <a:t> K celkem 855 mil Kč v poměru 2:1</a:t>
            </a:r>
          </a:p>
          <a:p>
            <a:pPr algn="just">
              <a:buFont typeface="Wingdings" panose="05000000000000000000" pitchFamily="2" charset="2"/>
              <a:buChar char="§"/>
            </a:pPr>
            <a:r>
              <a:rPr lang="cs-CZ" altLang="cs-CZ" dirty="0" smtClean="0"/>
              <a:t>Poměr mezi ukazateli A </a:t>
            </a:r>
            <a:r>
              <a:rPr lang="cs-CZ" altLang="cs-CZ" dirty="0" err="1" smtClean="0"/>
              <a:t>a</a:t>
            </a:r>
            <a:r>
              <a:rPr lang="cs-CZ" altLang="cs-CZ" dirty="0" smtClean="0"/>
              <a:t> K:   82,46 % a 17,54 % </a:t>
            </a:r>
          </a:p>
          <a:p>
            <a:pPr algn="just">
              <a:buFont typeface="Wingdings" panose="05000000000000000000" pitchFamily="2" charset="2"/>
              <a:buChar char="§"/>
            </a:pPr>
            <a:r>
              <a:rPr lang="cs-CZ" altLang="cs-CZ" dirty="0" smtClean="0"/>
              <a:t>Nastaveny podíly VVŠ ve fixní části institucionálního financování ukazatel A: </a:t>
            </a:r>
            <a:r>
              <a:rPr lang="cs-CZ" altLang="cs-CZ" b="1" dirty="0" smtClean="0">
                <a:solidFill>
                  <a:srgbClr val="C00000"/>
                </a:solidFill>
              </a:rPr>
              <a:t>UTB 3,1625 % </a:t>
            </a:r>
            <a:r>
              <a:rPr lang="cs-CZ" altLang="cs-CZ" dirty="0" smtClean="0"/>
              <a:t>celkového objemu </a:t>
            </a:r>
          </a:p>
          <a:p>
            <a:pPr algn="just">
              <a:buFont typeface="Wingdings" panose="05000000000000000000" pitchFamily="2" charset="2"/>
              <a:buChar char="§"/>
            </a:pPr>
            <a:r>
              <a:rPr lang="cs-CZ" altLang="cs-CZ" dirty="0" smtClean="0"/>
              <a:t>Výkonová část institucionálního financování kvantifikuje výkony vysokých škol se zaměřením na výsledky ve vzdělávací a tvůrčí činnosti </a:t>
            </a:r>
          </a:p>
          <a:p>
            <a:pPr algn="just">
              <a:buFont typeface="Wingdings" panose="05000000000000000000" pitchFamily="2" charset="2"/>
              <a:buChar char="§"/>
            </a:pPr>
            <a:r>
              <a:rPr lang="cs-CZ" altLang="cs-CZ" b="1" i="1" dirty="0" smtClean="0">
                <a:solidFill>
                  <a:srgbClr val="C00000"/>
                </a:solidFill>
              </a:rPr>
              <a:t>Fixní a výkonová část finančně stanovena pro každou VVŠ přímo MŠMT, na UTB bude pracováno s těmito konkrétními hodnotami</a:t>
            </a:r>
          </a:p>
        </p:txBody>
      </p:sp>
    </p:spTree>
    <p:extLst>
      <p:ext uri="{BB962C8B-B14F-4D97-AF65-F5344CB8AC3E}">
        <p14:creationId xmlns:p14="http://schemas.microsoft.com/office/powerpoint/2010/main" val="3717288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marL="0" indent="7938" eaLnBrk="1" hangingPunct="1"/>
            <a:r>
              <a:rPr lang="cs-CZ" altLang="cs-CZ" sz="2400" dirty="0" smtClean="0"/>
              <a:t>Metodika a principy financování z MŠMT pro rok 2022</a:t>
            </a:r>
          </a:p>
        </p:txBody>
      </p:sp>
      <p:sp>
        <p:nvSpPr>
          <p:cNvPr id="8195" name="Rectangle 3"/>
          <p:cNvSpPr>
            <a:spLocks noGrp="1" noChangeArrowheads="1"/>
          </p:cNvSpPr>
          <p:nvPr>
            <p:ph type="body" idx="1"/>
          </p:nvPr>
        </p:nvSpPr>
        <p:spPr/>
        <p:txBody>
          <a:bodyPr/>
          <a:lstStyle/>
          <a:p>
            <a:pPr algn="just">
              <a:buFont typeface="Wingdings" panose="05000000000000000000" pitchFamily="2" charset="2"/>
              <a:buChar char="§"/>
              <a:defRPr/>
            </a:pPr>
            <a:r>
              <a:rPr lang="cs-CZ" altLang="cs-CZ" dirty="0" smtClean="0"/>
              <a:t>Poskytnutí příspěvku je vázáno na splnění dalších podmínek:</a:t>
            </a:r>
          </a:p>
          <a:p>
            <a:pPr lvl="1" algn="just">
              <a:buFont typeface="Courier New" panose="02070309020205020404" pitchFamily="49" charset="0"/>
              <a:buChar char="o"/>
              <a:defRPr/>
            </a:pPr>
            <a:r>
              <a:rPr lang="cs-CZ" altLang="cs-CZ" dirty="0" smtClean="0"/>
              <a:t>Bylo provedeno ověření výkonů VVŠ ze SIMS ke dni 31. 10. 2021</a:t>
            </a:r>
          </a:p>
          <a:p>
            <a:pPr lvl="1" algn="just">
              <a:buFont typeface="Courier New" panose="02070309020205020404" pitchFamily="49" charset="0"/>
              <a:buChar char="o"/>
              <a:defRPr/>
            </a:pPr>
            <a:r>
              <a:rPr lang="cs-CZ" altLang="cs-CZ" dirty="0" smtClean="0"/>
              <a:t>Pokles přepočtených studií zapsaných do prvních ročníků všech typů studijních programů nesmí být větší než 10 %</a:t>
            </a:r>
          </a:p>
          <a:p>
            <a:pPr lvl="1" algn="just">
              <a:buFont typeface="Courier New" panose="02070309020205020404" pitchFamily="49" charset="0"/>
              <a:buChar char="o"/>
              <a:defRPr/>
            </a:pPr>
            <a:r>
              <a:rPr lang="cs-CZ" altLang="cs-CZ" dirty="0" smtClean="0"/>
              <a:t>Průměrná hodnota KEN přepočtených studií zapsaných do prvních ročníků všech typů SP dané VVŠ neklesne o více než 3 %</a:t>
            </a:r>
          </a:p>
          <a:p>
            <a:pPr marL="400050" lvl="1" indent="0" algn="just">
              <a:buFontTx/>
              <a:buNone/>
              <a:defRPr/>
            </a:pPr>
            <a:r>
              <a:rPr lang="cs-CZ" altLang="cs-CZ" dirty="0" smtClean="0"/>
              <a:t>proti referenčním hodnotám k 31. 10. 2017. Jinak může být příspěvek krácen.</a:t>
            </a:r>
          </a:p>
          <a:p>
            <a:pPr algn="just">
              <a:buFont typeface="Wingdings" panose="05000000000000000000" pitchFamily="2" charset="2"/>
              <a:buChar char="§"/>
              <a:defRPr/>
            </a:pPr>
            <a:r>
              <a:rPr lang="cs-CZ" altLang="cs-CZ" dirty="0" smtClean="0"/>
              <a:t>UTB studenti: 4 097 (2017)    4 510 (2020)    4 936 (2021)    20,49 %</a:t>
            </a:r>
            <a:endParaRPr lang="cs-CZ" altLang="cs-CZ" sz="2000" dirty="0" smtClean="0"/>
          </a:p>
          <a:p>
            <a:pPr algn="just">
              <a:buFont typeface="Wingdings" panose="05000000000000000000" pitchFamily="2" charset="2"/>
              <a:buChar char="§"/>
              <a:defRPr/>
            </a:pPr>
            <a:r>
              <a:rPr lang="cs-CZ" altLang="cs-CZ" dirty="0" smtClean="0"/>
              <a:t>UTB KEN:      1,772 (2017)      1,76 (2020)    1,7146 (2021)   </a:t>
            </a:r>
            <a:r>
              <a:rPr lang="cs-CZ" altLang="cs-CZ" b="1" dirty="0" smtClean="0">
                <a:solidFill>
                  <a:srgbClr val="FF0000"/>
                </a:solidFill>
              </a:rPr>
              <a:t>-3,24 %  </a:t>
            </a:r>
          </a:p>
          <a:p>
            <a:pPr algn="just">
              <a:buFont typeface="Wingdings" panose="05000000000000000000" pitchFamily="2" charset="2"/>
              <a:buChar char="§"/>
              <a:defRPr/>
            </a:pPr>
            <a:r>
              <a:rPr lang="cs-CZ" altLang="cs-CZ" b="1" i="1" dirty="0" smtClean="0"/>
              <a:t>Náměstek ministra uznal, že k nesplnění podmínky UTB došlo neovlivnitelnou změnou nastavení KEN a nebyly vyvozeny vůči UTB finanční sankce   </a:t>
            </a:r>
          </a:p>
          <a:p>
            <a:pPr algn="just">
              <a:buFont typeface="Wingdings" panose="05000000000000000000" pitchFamily="2" charset="2"/>
              <a:buChar char="§"/>
              <a:defRPr/>
            </a:pPr>
            <a:r>
              <a:rPr lang="cs-CZ" altLang="cs-CZ" dirty="0" smtClean="0"/>
              <a:t>Fixní prostředky ukazatel A na rok 2022</a:t>
            </a:r>
            <a:r>
              <a:rPr lang="cs-CZ" altLang="cs-CZ" b="1" dirty="0" smtClean="0"/>
              <a:t>:</a:t>
            </a:r>
            <a:r>
              <a:rPr lang="cs-CZ" altLang="cs-CZ" b="1" dirty="0" smtClean="0">
                <a:solidFill>
                  <a:srgbClr val="C00000"/>
                </a:solidFill>
              </a:rPr>
              <a:t>        568 152 tis. Kč</a:t>
            </a:r>
          </a:p>
          <a:p>
            <a:pPr marL="0" indent="0" algn="just">
              <a:buNone/>
              <a:defRPr/>
            </a:pPr>
            <a:r>
              <a:rPr lang="cs-CZ" altLang="cs-CZ" dirty="0" smtClean="0"/>
              <a:t>                                                   na rok 2021:        550 121  tis. Kč</a:t>
            </a:r>
            <a:endParaRPr lang="cs-CZ" altLang="cs-CZ" dirty="0"/>
          </a:p>
          <a:p>
            <a:pPr algn="just">
              <a:buFont typeface="Wingdings" panose="05000000000000000000" pitchFamily="2" charset="2"/>
              <a:buChar char="§"/>
              <a:defRPr/>
            </a:pPr>
            <a:r>
              <a:rPr lang="cs-CZ" altLang="cs-CZ" dirty="0" smtClean="0"/>
              <a:t>Výkonové prostředky </a:t>
            </a:r>
            <a:r>
              <a:rPr lang="cs-CZ" altLang="cs-CZ" dirty="0"/>
              <a:t>ukazatel </a:t>
            </a:r>
            <a:r>
              <a:rPr lang="cs-CZ" altLang="cs-CZ" dirty="0" smtClean="0"/>
              <a:t>K </a:t>
            </a:r>
            <a:r>
              <a:rPr lang="cs-CZ" altLang="cs-CZ" dirty="0"/>
              <a:t>na rok </a:t>
            </a:r>
            <a:r>
              <a:rPr lang="cs-CZ" altLang="cs-CZ" dirty="0" smtClean="0"/>
              <a:t>2022:</a:t>
            </a:r>
            <a:r>
              <a:rPr lang="cs-CZ" altLang="cs-CZ" b="1" dirty="0" smtClean="0">
                <a:solidFill>
                  <a:srgbClr val="C00000"/>
                </a:solidFill>
              </a:rPr>
              <a:t>  90 357  </a:t>
            </a:r>
            <a:r>
              <a:rPr lang="cs-CZ" altLang="cs-CZ" b="1" dirty="0">
                <a:solidFill>
                  <a:srgbClr val="C00000"/>
                </a:solidFill>
              </a:rPr>
              <a:t>tis. </a:t>
            </a:r>
            <a:r>
              <a:rPr lang="cs-CZ" altLang="cs-CZ" b="1" dirty="0" smtClean="0">
                <a:solidFill>
                  <a:srgbClr val="C00000"/>
                </a:solidFill>
              </a:rPr>
              <a:t>Kč</a:t>
            </a:r>
          </a:p>
          <a:p>
            <a:pPr marL="0" indent="0" algn="just">
              <a:buNone/>
              <a:defRPr/>
            </a:pPr>
            <a:r>
              <a:rPr lang="cs-CZ" altLang="cs-CZ" b="1" dirty="0" smtClean="0"/>
              <a:t>                                                           </a:t>
            </a:r>
            <a:r>
              <a:rPr lang="cs-CZ" altLang="cs-CZ" dirty="0" smtClean="0"/>
              <a:t>na rok 2021</a:t>
            </a:r>
            <a:r>
              <a:rPr lang="cs-CZ" altLang="cs-CZ" b="1" dirty="0" smtClean="0"/>
              <a:t>:  </a:t>
            </a:r>
            <a:r>
              <a:rPr lang="cs-CZ" altLang="cs-CZ" dirty="0" smtClean="0"/>
              <a:t>86 901 tis. Kč    </a:t>
            </a:r>
          </a:p>
          <a:p>
            <a:pPr marL="0" indent="0" algn="just">
              <a:buNone/>
              <a:defRPr/>
            </a:pPr>
            <a:r>
              <a:rPr lang="cs-CZ" altLang="cs-CZ" dirty="0" smtClean="0"/>
              <a:t>     </a:t>
            </a:r>
            <a:endParaRPr lang="cs-CZ" altLang="cs-CZ" i="1" dirty="0" smtClean="0"/>
          </a:p>
        </p:txBody>
      </p:sp>
    </p:spTree>
    <p:extLst>
      <p:ext uri="{BB962C8B-B14F-4D97-AF65-F5344CB8AC3E}">
        <p14:creationId xmlns:p14="http://schemas.microsoft.com/office/powerpoint/2010/main" val="2668282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indent="0" eaLnBrk="1" hangingPunct="1"/>
            <a:r>
              <a:rPr lang="cs-CZ" altLang="cs-CZ" sz="2400" dirty="0" smtClean="0"/>
              <a:t>Metodika a principy financování z MŠMT pro rok 2022</a:t>
            </a:r>
          </a:p>
        </p:txBody>
      </p:sp>
      <p:sp>
        <p:nvSpPr>
          <p:cNvPr id="11267" name="Rectangle 3"/>
          <p:cNvSpPr>
            <a:spLocks noGrp="1" noChangeArrowheads="1"/>
          </p:cNvSpPr>
          <p:nvPr>
            <p:ph idx="1"/>
          </p:nvPr>
        </p:nvSpPr>
        <p:spPr>
          <a:xfrm>
            <a:off x="1043607" y="980728"/>
            <a:ext cx="7416825" cy="5544616"/>
          </a:xfrm>
        </p:spPr>
        <p:txBody>
          <a:bodyPr/>
          <a:lstStyle/>
          <a:p>
            <a:pPr algn="just">
              <a:buFont typeface="Wingdings" panose="05000000000000000000" pitchFamily="2" charset="2"/>
              <a:buChar char="§"/>
            </a:pPr>
            <a:r>
              <a:rPr lang="cs-CZ" dirty="0" smtClean="0"/>
              <a:t>Pro </a:t>
            </a:r>
            <a:r>
              <a:rPr lang="cs-CZ" dirty="0"/>
              <a:t>oblast institucionální podpory na </a:t>
            </a:r>
            <a:r>
              <a:rPr lang="cs-CZ" dirty="0" smtClean="0"/>
              <a:t>DKRVO je </a:t>
            </a:r>
            <a:r>
              <a:rPr lang="cs-CZ" dirty="0"/>
              <a:t>závazný materiál č.j. MŠMT-44599/2020-1 ze dne 8. ledna 2021 „Pravidla poskytování institucionální podpory na dlouhodobý koncepční rozvoj výzkumné organizace v segmentu vysokých škol v působnosti Ministerstva školství, mládeže a tělovýchovy na léta 2021 až 2025</a:t>
            </a:r>
            <a:r>
              <a:rPr lang="cs-CZ" dirty="0" smtClean="0"/>
              <a:t>“.</a:t>
            </a:r>
          </a:p>
          <a:p>
            <a:pPr algn="just">
              <a:buFont typeface="Wingdings" panose="05000000000000000000" pitchFamily="2" charset="2"/>
              <a:buChar char="§"/>
            </a:pPr>
            <a:r>
              <a:rPr lang="cs-CZ" altLang="cs-CZ" dirty="0" smtClean="0"/>
              <a:t>Institucionální podpora na DKRVO se skládá z části:</a:t>
            </a:r>
          </a:p>
          <a:p>
            <a:pPr lvl="1" algn="just">
              <a:buFont typeface="Wingdings" panose="05000000000000000000" pitchFamily="2" charset="2"/>
              <a:buChar char="§"/>
            </a:pPr>
            <a:r>
              <a:rPr lang="cs-CZ" altLang="cs-CZ" sz="2000" dirty="0" smtClean="0"/>
              <a:t>Stabilizační             podíl UTB 1,8140 %</a:t>
            </a:r>
          </a:p>
          <a:p>
            <a:pPr lvl="1" algn="just">
              <a:buFont typeface="Wingdings" panose="05000000000000000000" pitchFamily="2" charset="2"/>
              <a:buChar char="§"/>
            </a:pPr>
            <a:r>
              <a:rPr lang="cs-CZ" altLang="cs-CZ" sz="2000" dirty="0" smtClean="0"/>
              <a:t>Motivační                podíl UTB  1,7026 %</a:t>
            </a:r>
          </a:p>
          <a:p>
            <a:pPr marL="457200" lvl="1" indent="0" algn="just">
              <a:buNone/>
            </a:pPr>
            <a:r>
              <a:rPr lang="cs-CZ" altLang="cs-CZ" sz="2000" dirty="0" smtClean="0"/>
              <a:t>                                     hodnocení UTB:         C</a:t>
            </a:r>
          </a:p>
          <a:p>
            <a:pPr lvl="1" algn="just">
              <a:buFont typeface="Wingdings" panose="05000000000000000000" pitchFamily="2" charset="2"/>
              <a:buChar char="§"/>
            </a:pPr>
            <a:r>
              <a:rPr lang="cs-CZ" altLang="cs-CZ" sz="2000" b="1" dirty="0" smtClean="0">
                <a:solidFill>
                  <a:srgbClr val="C00000"/>
                </a:solidFill>
              </a:rPr>
              <a:t>DKRVO 2022          celkový podíl  UTB 1,7500 %</a:t>
            </a:r>
          </a:p>
          <a:p>
            <a:pPr algn="just">
              <a:buFont typeface="Wingdings" panose="05000000000000000000" pitchFamily="2" charset="2"/>
              <a:buChar char="§"/>
            </a:pPr>
            <a:r>
              <a:rPr lang="cs-CZ" altLang="cs-CZ" dirty="0" smtClean="0"/>
              <a:t>Výkonnost proti institucionálnímu financování jen </a:t>
            </a:r>
            <a:r>
              <a:rPr lang="cs-CZ" altLang="cs-CZ" sz="2400" b="1" dirty="0" smtClean="0">
                <a:solidFill>
                  <a:srgbClr val="C00000"/>
                </a:solidFill>
              </a:rPr>
              <a:t>55,33 %</a:t>
            </a:r>
          </a:p>
          <a:p>
            <a:pPr algn="just">
              <a:buFont typeface="Wingdings" panose="05000000000000000000" pitchFamily="2" charset="2"/>
              <a:buChar char="§"/>
            </a:pPr>
            <a:r>
              <a:rPr lang="cs-CZ" altLang="cs-CZ" b="1" dirty="0" smtClean="0">
                <a:solidFill>
                  <a:srgbClr val="C00000"/>
                </a:solidFill>
              </a:rPr>
              <a:t>Fixace objemového principu rozdělování institucionální podpory na DKRVO až do roku 2025</a:t>
            </a:r>
            <a:endParaRPr lang="cs-CZ" altLang="cs-CZ" sz="1800" b="1" dirty="0" smtClean="0">
              <a:solidFill>
                <a:srgbClr val="C00000"/>
              </a:solidFill>
            </a:endParaRPr>
          </a:p>
        </p:txBody>
      </p:sp>
    </p:spTree>
    <p:extLst>
      <p:ext uri="{BB962C8B-B14F-4D97-AF65-F5344CB8AC3E}">
        <p14:creationId xmlns:p14="http://schemas.microsoft.com/office/powerpoint/2010/main" val="3991260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043608" y="332656"/>
            <a:ext cx="7416824" cy="736857"/>
          </a:xfrm>
        </p:spPr>
        <p:txBody>
          <a:bodyPr/>
          <a:lstStyle/>
          <a:p>
            <a:pPr indent="0"/>
            <a:r>
              <a:rPr lang="cs-CZ" altLang="cs-CZ" sz="2400" dirty="0" smtClean="0"/>
              <a:t>Počet studentů UTB pro 2022</a:t>
            </a:r>
            <a:br>
              <a:rPr lang="cs-CZ" altLang="cs-CZ" sz="2400" dirty="0" smtClean="0"/>
            </a:br>
            <a:r>
              <a:rPr lang="cs-CZ" altLang="cs-CZ" sz="2000" dirty="0" smtClean="0"/>
              <a:t>v roce 2021 bylo 9 407 a 8 936,5 přepočtených studentů</a:t>
            </a:r>
          </a:p>
        </p:txBody>
      </p:sp>
      <p:sp>
        <p:nvSpPr>
          <p:cNvPr id="12291" name="Rectangle 3"/>
          <p:cNvSpPr>
            <a:spLocks noGrp="1" noChangeArrowheads="1"/>
          </p:cNvSpPr>
          <p:nvPr>
            <p:ph idx="1"/>
          </p:nvPr>
        </p:nvSpPr>
        <p:spPr/>
        <p:txBody>
          <a:bodyPr/>
          <a:lstStyle/>
          <a:p>
            <a:pPr lvl="1" eaLnBrk="1" hangingPunct="1">
              <a:lnSpc>
                <a:spcPct val="80000"/>
              </a:lnSpc>
              <a:buFont typeface="Wingdings" panose="05000000000000000000" pitchFamily="2" charset="2"/>
              <a:buNone/>
            </a:pPr>
            <a:endParaRPr lang="cs-CZ" altLang="cs-CZ" sz="900" smtClean="0"/>
          </a:p>
          <a:p>
            <a:pPr marL="0" indent="0">
              <a:lnSpc>
                <a:spcPct val="80000"/>
              </a:lnSpc>
              <a:buFontTx/>
              <a:buNone/>
            </a:pPr>
            <a:endParaRPr lang="cs-CZ" altLang="cs-CZ" sz="800" smtClean="0">
              <a:latin typeface="Arial" panose="020B0604020202020204" pitchFamily="34" charset="0"/>
            </a:endParaRPr>
          </a:p>
        </p:txBody>
      </p:sp>
      <p:graphicFrame>
        <p:nvGraphicFramePr>
          <p:cNvPr id="7237" name="Group 69"/>
          <p:cNvGraphicFramePr>
            <a:graphicFrameLocks noGrp="1"/>
          </p:cNvGraphicFramePr>
          <p:nvPr>
            <p:extLst>
              <p:ext uri="{D42A27DB-BD31-4B8C-83A1-F6EECF244321}">
                <p14:modId xmlns:p14="http://schemas.microsoft.com/office/powerpoint/2010/main" val="352935626"/>
              </p:ext>
            </p:extLst>
          </p:nvPr>
        </p:nvGraphicFramePr>
        <p:xfrm>
          <a:off x="1187623" y="1341783"/>
          <a:ext cx="5400500" cy="4535489"/>
        </p:xfrm>
        <a:graphic>
          <a:graphicData uri="http://schemas.openxmlformats.org/drawingml/2006/table">
            <a:tbl>
              <a:tblPr/>
              <a:tblGrid>
                <a:gridCol w="1640314">
                  <a:extLst>
                    <a:ext uri="{9D8B030D-6E8A-4147-A177-3AD203B41FA5}">
                      <a16:colId xmlns:a16="http://schemas.microsoft.com/office/drawing/2014/main" val="20000"/>
                    </a:ext>
                  </a:extLst>
                </a:gridCol>
                <a:gridCol w="1777542">
                  <a:extLst>
                    <a:ext uri="{9D8B030D-6E8A-4147-A177-3AD203B41FA5}">
                      <a16:colId xmlns:a16="http://schemas.microsoft.com/office/drawing/2014/main" val="20001"/>
                    </a:ext>
                  </a:extLst>
                </a:gridCol>
                <a:gridCol w="1982644">
                  <a:extLst>
                    <a:ext uri="{9D8B030D-6E8A-4147-A177-3AD203B41FA5}">
                      <a16:colId xmlns:a16="http://schemas.microsoft.com/office/drawing/2014/main" val="20002"/>
                    </a:ext>
                  </a:extLst>
                </a:gridCol>
              </a:tblGrid>
              <a:tr h="11887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Kategorie studentů</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Fyzický počet studentů</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31. 10. 2021 </a:t>
                      </a:r>
                      <a:br>
                        <a:rPr kumimoji="0" lang="cs-CZ" sz="1800" b="0" i="0" u="none" strike="noStrike" cap="none" normalizeH="0" baseline="0" dirty="0" smtClean="0">
                          <a:ln>
                            <a:noFill/>
                          </a:ln>
                          <a:solidFill>
                            <a:schemeClr val="tx1"/>
                          </a:solidFill>
                          <a:effectLst/>
                          <a:latin typeface="Arial" charset="0"/>
                          <a:cs typeface="Times New Roman" pitchFamily="18" charset="0"/>
                        </a:rPr>
                      </a:br>
                      <a:r>
                        <a:rPr kumimoji="0" lang="cs-CZ" sz="1800" b="0" i="0" u="none" strike="noStrike" cap="none" normalizeH="0" baseline="0" dirty="0" smtClean="0">
                          <a:ln>
                            <a:noFill/>
                          </a:ln>
                          <a:solidFill>
                            <a:schemeClr val="tx1"/>
                          </a:solidFill>
                          <a:effectLst/>
                          <a:latin typeface="Arial" charset="0"/>
                          <a:cs typeface="Times New Roman" pitchFamily="18" charset="0"/>
                        </a:rPr>
                        <a:t>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Přepočtený počet studentů dle SIMS </a:t>
                      </a:r>
                      <a:br>
                        <a:rPr kumimoji="0" lang="cs-CZ" sz="1800" b="0" i="0" u="none" strike="noStrike" cap="none" normalizeH="0" baseline="0" dirty="0" smtClean="0">
                          <a:ln>
                            <a:noFill/>
                          </a:ln>
                          <a:solidFill>
                            <a:schemeClr val="tx1"/>
                          </a:solidFill>
                          <a:effectLst/>
                          <a:latin typeface="Arial" charset="0"/>
                          <a:cs typeface="Times New Roman" pitchFamily="18" charset="0"/>
                        </a:rPr>
                      </a:br>
                      <a:r>
                        <a:rPr kumimoji="0" lang="cs-CZ" sz="1800" b="0" i="0" u="none" strike="noStrike" cap="none" normalizeH="0" baseline="0" dirty="0" smtClean="0">
                          <a:ln>
                            <a:noFill/>
                          </a:ln>
                          <a:solidFill>
                            <a:schemeClr val="tx1"/>
                          </a:solidFill>
                          <a:effectLst/>
                          <a:latin typeface="Arial" charset="0"/>
                          <a:cs typeface="Times New Roman" pitchFamily="18" charset="0"/>
                        </a:rPr>
                        <a:t>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5309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B1</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3 532</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3 442</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586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rPr>
                        <a:t>M1</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44</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44</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586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N1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1 412</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1 371,5</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P1 </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78</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76,5</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586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SP2+</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4 879</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4 524,5</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6742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UTB celkem</a:t>
                      </a:r>
                      <a:endParaRPr kumimoji="0" lang="cs-CZ" sz="1800" b="0" i="0" u="none" strike="noStrike" cap="none" normalizeH="0" baseline="0" dirty="0" smtClean="0">
                        <a:ln>
                          <a:noFill/>
                        </a:ln>
                        <a:solidFill>
                          <a:schemeClr val="tx1"/>
                        </a:solidFill>
                        <a:effectLst/>
                        <a:latin typeface="Arial" charset="0"/>
                      </a:endParaRP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rPr>
                        <a:t>9 945</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rPr>
                        <a:t>9 458,5</a:t>
                      </a:r>
                    </a:p>
                  </a:txBody>
                  <a:tcPr marL="91437" marR="9143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indent="0" eaLnBrk="1" hangingPunct="1"/>
            <a:r>
              <a:rPr lang="cs-CZ" altLang="cs-CZ" sz="2400" dirty="0" smtClean="0"/>
              <a:t>Příspěvky a dotace pro UTB na rok 2022</a:t>
            </a:r>
          </a:p>
        </p:txBody>
      </p:sp>
      <p:sp>
        <p:nvSpPr>
          <p:cNvPr id="13315" name="Rectangle 3"/>
          <p:cNvSpPr>
            <a:spLocks noGrp="1" noChangeArrowheads="1"/>
          </p:cNvSpPr>
          <p:nvPr>
            <p:ph idx="1"/>
          </p:nvPr>
        </p:nvSpPr>
        <p:spPr/>
        <p:txBody>
          <a:bodyPr/>
          <a:lstStyle/>
          <a:p>
            <a:pPr algn="just">
              <a:buFont typeface="Wingdings" panose="05000000000000000000" pitchFamily="2" charset="2"/>
              <a:buChar char="§"/>
            </a:pPr>
            <a:r>
              <a:rPr lang="cs-CZ" altLang="cs-CZ" b="1" dirty="0" smtClean="0">
                <a:solidFill>
                  <a:srgbClr val="C00000"/>
                </a:solidFill>
              </a:rPr>
              <a:t>Ukazatel A </a:t>
            </a:r>
            <a:r>
              <a:rPr lang="cs-CZ" altLang="cs-CZ" dirty="0" smtClean="0"/>
              <a:t>institucionální financování                            </a:t>
            </a:r>
            <a:r>
              <a:rPr lang="cs-CZ" altLang="cs-CZ" b="1" dirty="0" smtClean="0">
                <a:solidFill>
                  <a:srgbClr val="C00000"/>
                </a:solidFill>
              </a:rPr>
              <a:t>568 152 tis. Kč</a:t>
            </a:r>
          </a:p>
          <a:p>
            <a:pPr algn="just">
              <a:buFont typeface="Wingdings" panose="05000000000000000000" pitchFamily="2" charset="2"/>
              <a:buChar char="§"/>
            </a:pPr>
            <a:r>
              <a:rPr lang="cs-CZ" altLang="cs-CZ" b="1" dirty="0" smtClean="0">
                <a:solidFill>
                  <a:srgbClr val="C00000"/>
                </a:solidFill>
              </a:rPr>
              <a:t>Ukazatel K </a:t>
            </a:r>
            <a:r>
              <a:rPr lang="cs-CZ" altLang="cs-CZ" dirty="0" smtClean="0"/>
              <a:t>institucionálního financování                          </a:t>
            </a:r>
            <a:r>
              <a:rPr lang="cs-CZ" altLang="cs-CZ" b="1" dirty="0" smtClean="0">
                <a:solidFill>
                  <a:srgbClr val="C00000"/>
                </a:solidFill>
              </a:rPr>
              <a:t>90 357 tis. Kč  </a:t>
            </a:r>
          </a:p>
          <a:p>
            <a:pPr algn="just">
              <a:buFont typeface="Wingdings" panose="05000000000000000000" pitchFamily="2" charset="2"/>
              <a:buChar char="§"/>
            </a:pPr>
            <a:r>
              <a:rPr lang="cs-CZ" altLang="cs-CZ" b="1" dirty="0" smtClean="0">
                <a:solidFill>
                  <a:srgbClr val="C00000"/>
                </a:solidFill>
              </a:rPr>
              <a:t>Ukazatel P</a:t>
            </a:r>
            <a:r>
              <a:rPr lang="cs-CZ" altLang="cs-CZ" b="1" dirty="0" smtClean="0">
                <a:solidFill>
                  <a:srgbClr val="FF0000"/>
                </a:solidFill>
              </a:rPr>
              <a:t> </a:t>
            </a:r>
            <a:r>
              <a:rPr lang="cs-CZ" altLang="cs-CZ" dirty="0" smtClean="0"/>
              <a:t>podpora pedagogických studijních programů  </a:t>
            </a:r>
            <a:r>
              <a:rPr lang="cs-CZ" altLang="cs-CZ" b="1" dirty="0" smtClean="0">
                <a:solidFill>
                  <a:srgbClr val="C00000"/>
                </a:solidFill>
              </a:rPr>
              <a:t>3 495 tis. Kč</a:t>
            </a:r>
          </a:p>
          <a:p>
            <a:pPr algn="just">
              <a:buFont typeface="Wingdings" panose="05000000000000000000" pitchFamily="2" charset="2"/>
              <a:buChar char="§"/>
            </a:pPr>
            <a:r>
              <a:rPr lang="cs-CZ" altLang="cs-CZ" b="1" dirty="0" smtClean="0">
                <a:solidFill>
                  <a:srgbClr val="C00000"/>
                </a:solidFill>
              </a:rPr>
              <a:t>Ukazatel P </a:t>
            </a:r>
            <a:r>
              <a:rPr lang="cs-CZ" altLang="cs-CZ" dirty="0" smtClean="0"/>
              <a:t>podpora pro FAI                                                   </a:t>
            </a:r>
            <a:r>
              <a:rPr lang="cs-CZ" altLang="cs-CZ" b="1" dirty="0" smtClean="0">
                <a:solidFill>
                  <a:srgbClr val="C00000"/>
                </a:solidFill>
              </a:rPr>
              <a:t>462 tis. Kč</a:t>
            </a:r>
          </a:p>
          <a:p>
            <a:pPr algn="just">
              <a:buFont typeface="Wingdings" panose="05000000000000000000" pitchFamily="2" charset="2"/>
              <a:buChar char="§"/>
            </a:pPr>
            <a:r>
              <a:rPr lang="cs-CZ" altLang="cs-CZ" b="1" dirty="0" smtClean="0">
                <a:solidFill>
                  <a:srgbClr val="C00000"/>
                </a:solidFill>
              </a:rPr>
              <a:t>Podpora </a:t>
            </a:r>
            <a:r>
              <a:rPr lang="cs-CZ" altLang="cs-CZ" dirty="0" smtClean="0"/>
              <a:t>z Fondu umělecké činnosti                                   </a:t>
            </a:r>
            <a:r>
              <a:rPr lang="cs-CZ" altLang="cs-CZ" b="1" dirty="0" smtClean="0">
                <a:solidFill>
                  <a:srgbClr val="C00000"/>
                </a:solidFill>
              </a:rPr>
              <a:t>5 780 tis. Kč</a:t>
            </a:r>
          </a:p>
          <a:p>
            <a:pPr algn="just">
              <a:buFont typeface="Wingdings" panose="05000000000000000000" pitchFamily="2" charset="2"/>
              <a:buChar char="§"/>
            </a:pPr>
            <a:r>
              <a:rPr lang="cs-CZ" altLang="cs-CZ" b="1" dirty="0" smtClean="0">
                <a:solidFill>
                  <a:srgbClr val="C00000"/>
                </a:solidFill>
              </a:rPr>
              <a:t>Ukazatel C</a:t>
            </a:r>
            <a:r>
              <a:rPr lang="cs-CZ" altLang="cs-CZ" b="1" dirty="0" smtClean="0">
                <a:solidFill>
                  <a:srgbClr val="FF0000"/>
                </a:solidFill>
              </a:rPr>
              <a:t> </a:t>
            </a:r>
            <a:r>
              <a:rPr lang="cs-CZ" altLang="cs-CZ" dirty="0" smtClean="0"/>
              <a:t>stipendium pro doktorandy</a:t>
            </a:r>
            <a:r>
              <a:rPr lang="cs-CZ" altLang="cs-CZ" b="1" dirty="0" smtClean="0">
                <a:solidFill>
                  <a:srgbClr val="FF0000"/>
                </a:solidFill>
              </a:rPr>
              <a:t>                              </a:t>
            </a:r>
            <a:r>
              <a:rPr lang="cs-CZ" altLang="cs-CZ" b="1" dirty="0" smtClean="0">
                <a:solidFill>
                  <a:srgbClr val="C00000"/>
                </a:solidFill>
              </a:rPr>
              <a:t>23 220 tis. Kč </a:t>
            </a:r>
            <a:endParaRPr lang="cs-CZ" altLang="cs-CZ" dirty="0" smtClean="0"/>
          </a:p>
          <a:p>
            <a:pPr algn="just">
              <a:buFont typeface="Wingdings" panose="05000000000000000000" pitchFamily="2" charset="2"/>
              <a:buChar char="§"/>
            </a:pPr>
            <a:r>
              <a:rPr lang="cs-CZ" altLang="cs-CZ" b="1" dirty="0" smtClean="0">
                <a:solidFill>
                  <a:srgbClr val="C00000"/>
                </a:solidFill>
              </a:rPr>
              <a:t>Ukazatel F</a:t>
            </a:r>
            <a:r>
              <a:rPr lang="cs-CZ" altLang="cs-CZ" dirty="0" smtClean="0"/>
              <a:t> podpora U3V                                                         </a:t>
            </a:r>
            <a:r>
              <a:rPr lang="cs-CZ" altLang="cs-CZ" b="1" dirty="0" smtClean="0">
                <a:solidFill>
                  <a:srgbClr val="C00000"/>
                </a:solidFill>
              </a:rPr>
              <a:t>342 tis. Kč</a:t>
            </a:r>
          </a:p>
          <a:p>
            <a:pPr algn="just">
              <a:buFont typeface="Wingdings" panose="05000000000000000000" pitchFamily="2" charset="2"/>
              <a:buChar char="§"/>
            </a:pPr>
            <a:r>
              <a:rPr lang="cs-CZ" altLang="cs-CZ" b="1" dirty="0" smtClean="0">
                <a:solidFill>
                  <a:srgbClr val="C00000"/>
                </a:solidFill>
              </a:rPr>
              <a:t>Ukazatel F</a:t>
            </a:r>
            <a:r>
              <a:rPr lang="cs-CZ" altLang="cs-CZ" b="1" dirty="0" smtClean="0">
                <a:solidFill>
                  <a:srgbClr val="FF0000"/>
                </a:solidFill>
              </a:rPr>
              <a:t> </a:t>
            </a:r>
            <a:r>
              <a:rPr lang="cs-CZ" altLang="cs-CZ" dirty="0" smtClean="0"/>
              <a:t>podpora SSP                                                      </a:t>
            </a:r>
            <a:r>
              <a:rPr lang="cs-CZ" altLang="cs-CZ" b="1" dirty="0" smtClean="0">
                <a:solidFill>
                  <a:srgbClr val="C00000"/>
                </a:solidFill>
              </a:rPr>
              <a:t>3 868 tis. Kč</a:t>
            </a:r>
          </a:p>
          <a:p>
            <a:pPr algn="just">
              <a:buFont typeface="Wingdings" panose="05000000000000000000" pitchFamily="2" charset="2"/>
              <a:buChar char="§"/>
            </a:pPr>
            <a:r>
              <a:rPr lang="cs-CZ" altLang="cs-CZ" b="1" dirty="0" smtClean="0">
                <a:solidFill>
                  <a:srgbClr val="C00000"/>
                </a:solidFill>
              </a:rPr>
              <a:t>Ukazatel I</a:t>
            </a:r>
            <a:r>
              <a:rPr lang="cs-CZ" altLang="cs-CZ" b="1" dirty="0" smtClean="0">
                <a:solidFill>
                  <a:srgbClr val="FF0000"/>
                </a:solidFill>
              </a:rPr>
              <a:t>  </a:t>
            </a:r>
            <a:r>
              <a:rPr lang="cs-CZ" altLang="cs-CZ" dirty="0" smtClean="0"/>
              <a:t>podpora strategického řízení                            </a:t>
            </a:r>
            <a:r>
              <a:rPr lang="cs-CZ" altLang="cs-CZ" b="1" dirty="0" smtClean="0">
                <a:solidFill>
                  <a:srgbClr val="C00000"/>
                </a:solidFill>
              </a:rPr>
              <a:t>37 793 tis. Kč</a:t>
            </a:r>
          </a:p>
          <a:p>
            <a:pPr algn="just">
              <a:buFont typeface="Wingdings" panose="05000000000000000000" pitchFamily="2" charset="2"/>
              <a:buChar char="§"/>
            </a:pPr>
            <a:r>
              <a:rPr lang="cs-CZ" altLang="cs-CZ" b="1" dirty="0" smtClean="0">
                <a:solidFill>
                  <a:srgbClr val="C00000"/>
                </a:solidFill>
              </a:rPr>
              <a:t>Ukazatel J</a:t>
            </a:r>
            <a:r>
              <a:rPr lang="cs-CZ" altLang="cs-CZ" b="1" dirty="0" smtClean="0">
                <a:solidFill>
                  <a:srgbClr val="FF0000"/>
                </a:solidFill>
              </a:rPr>
              <a:t> </a:t>
            </a:r>
            <a:r>
              <a:rPr lang="cs-CZ" altLang="cs-CZ" dirty="0" smtClean="0"/>
              <a:t>dotace na ubytování a stravování studentů         </a:t>
            </a:r>
            <a:r>
              <a:rPr lang="cs-CZ" altLang="cs-CZ" b="1" dirty="0" smtClean="0">
                <a:solidFill>
                  <a:srgbClr val="C63429"/>
                </a:solidFill>
              </a:rPr>
              <a:t> 998 </a:t>
            </a:r>
            <a:r>
              <a:rPr lang="cs-CZ" altLang="cs-CZ" b="1" dirty="0" smtClean="0">
                <a:solidFill>
                  <a:srgbClr val="C00000"/>
                </a:solidFill>
              </a:rPr>
              <a:t>tis. Kč</a:t>
            </a:r>
          </a:p>
          <a:p>
            <a:pPr algn="just">
              <a:buFont typeface="Wingdings" panose="05000000000000000000" pitchFamily="2" charset="2"/>
              <a:buChar char="§"/>
            </a:pPr>
            <a:r>
              <a:rPr lang="cs-CZ" altLang="cs-CZ" b="1" dirty="0" smtClean="0">
                <a:solidFill>
                  <a:srgbClr val="C00000"/>
                </a:solidFill>
              </a:rPr>
              <a:t>Ukazatel U</a:t>
            </a:r>
            <a:r>
              <a:rPr lang="cs-CZ" altLang="cs-CZ" b="1" dirty="0" smtClean="0">
                <a:solidFill>
                  <a:srgbClr val="FF0000"/>
                </a:solidFill>
              </a:rPr>
              <a:t> </a:t>
            </a:r>
            <a:r>
              <a:rPr lang="cs-CZ" altLang="cs-CZ" dirty="0" smtClean="0"/>
              <a:t>ubytovací stipendium</a:t>
            </a:r>
            <a:r>
              <a:rPr lang="cs-CZ" altLang="cs-CZ" b="1" dirty="0" smtClean="0">
                <a:solidFill>
                  <a:srgbClr val="FF0000"/>
                </a:solidFill>
              </a:rPr>
              <a:t>                                       </a:t>
            </a:r>
            <a:r>
              <a:rPr lang="cs-CZ" altLang="cs-CZ" b="1" dirty="0" smtClean="0">
                <a:solidFill>
                  <a:srgbClr val="C00000"/>
                </a:solidFill>
              </a:rPr>
              <a:t>21 502 tis. Kč</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cs-CZ" altLang="cs-CZ" sz="1400" dirty="0" smtClean="0">
                <a:latin typeface="Arial" panose="020B0604020202020204" pitchFamily="34" charset="0"/>
              </a:rPr>
              <a:t> </a:t>
            </a:r>
            <a:r>
              <a:rPr lang="cs-CZ" altLang="cs-CZ" dirty="0" smtClean="0">
                <a:latin typeface="Arial" panose="020B0604020202020204" pitchFamily="34" charset="0"/>
              </a:rPr>
              <a:t> </a:t>
            </a:r>
            <a:br>
              <a:rPr lang="cs-CZ" altLang="cs-CZ" dirty="0" smtClean="0">
                <a:latin typeface="Arial" panose="020B0604020202020204" pitchFamily="34" charset="0"/>
              </a:rPr>
            </a:br>
            <a:r>
              <a:rPr lang="cs-CZ" altLang="cs-CZ" sz="2400" dirty="0" smtClean="0"/>
              <a:t>Příspěvky a dotace pro UTB na rok 2022</a:t>
            </a:r>
            <a:br>
              <a:rPr lang="cs-CZ" altLang="cs-CZ" sz="2400" dirty="0" smtClean="0"/>
            </a:br>
            <a:endParaRPr lang="cs-CZ" altLang="cs-CZ" sz="2400" dirty="0" smtClean="0"/>
          </a:p>
        </p:txBody>
      </p:sp>
      <p:graphicFrame>
        <p:nvGraphicFramePr>
          <p:cNvPr id="8317" name="Group 125"/>
          <p:cNvGraphicFramePr>
            <a:graphicFrameLocks noGrp="1"/>
          </p:cNvGraphicFramePr>
          <p:nvPr>
            <p:extLst>
              <p:ext uri="{D42A27DB-BD31-4B8C-83A1-F6EECF244321}">
                <p14:modId xmlns:p14="http://schemas.microsoft.com/office/powerpoint/2010/main" val="334997023"/>
              </p:ext>
            </p:extLst>
          </p:nvPr>
        </p:nvGraphicFramePr>
        <p:xfrm>
          <a:off x="683568" y="980728"/>
          <a:ext cx="7632848" cy="5852194"/>
        </p:xfrm>
        <a:graphic>
          <a:graphicData uri="http://schemas.openxmlformats.org/drawingml/2006/table">
            <a:tbl>
              <a:tblPr/>
              <a:tblGrid>
                <a:gridCol w="685375">
                  <a:extLst>
                    <a:ext uri="{9D8B030D-6E8A-4147-A177-3AD203B41FA5}">
                      <a16:colId xmlns:a16="http://schemas.microsoft.com/office/drawing/2014/main" val="20000"/>
                    </a:ext>
                  </a:extLst>
                </a:gridCol>
                <a:gridCol w="2929366">
                  <a:extLst>
                    <a:ext uri="{9D8B030D-6E8A-4147-A177-3AD203B41FA5}">
                      <a16:colId xmlns:a16="http://schemas.microsoft.com/office/drawing/2014/main" val="20001"/>
                    </a:ext>
                  </a:extLst>
                </a:gridCol>
                <a:gridCol w="2001883">
                  <a:extLst>
                    <a:ext uri="{9D8B030D-6E8A-4147-A177-3AD203B41FA5}">
                      <a16:colId xmlns:a16="http://schemas.microsoft.com/office/drawing/2014/main" val="3229157370"/>
                    </a:ext>
                  </a:extLst>
                </a:gridCol>
                <a:gridCol w="2016224">
                  <a:extLst>
                    <a:ext uri="{9D8B030D-6E8A-4147-A177-3AD203B41FA5}">
                      <a16:colId xmlns:a16="http://schemas.microsoft.com/office/drawing/2014/main" val="3828859521"/>
                    </a:ext>
                  </a:extLst>
                </a:gridCol>
              </a:tblGrid>
              <a:tr h="7200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cs typeface="Times New Roman" pitchFamily="18" charset="0"/>
                        </a:rPr>
                        <a:t>Ukazatel</a:t>
                      </a:r>
                    </a:p>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cs typeface="Times New Roman" pitchFamily="18" charset="0"/>
                        </a:rPr>
                        <a:t> </a:t>
                      </a:r>
                      <a:endParaRPr kumimoji="0" lang="cs-CZ" sz="14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cs typeface="Times New Roman" pitchFamily="18" charset="0"/>
                        </a:rPr>
                        <a:t>Popis příspěvku nebo dotace </a:t>
                      </a:r>
                      <a:endParaRPr kumimoji="0" lang="cs-CZ" sz="1400" b="1" i="0" u="none" strike="noStrike" cap="none" normalizeH="0" baseline="0" dirty="0" smtClean="0">
                        <a:ln>
                          <a:noFill/>
                        </a:ln>
                        <a:solidFill>
                          <a:schemeClr val="tx1"/>
                        </a:solidFill>
                        <a:effectLst/>
                        <a:latin typeface="Arial" charset="0"/>
                        <a:cs typeface="Times New Roman" pitchFamily="18"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Arial" charset="0"/>
                        </a:rPr>
                        <a:t>Souhrnný příspěvek nebo dotace roku 2021 v tis. Kč</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Arial" charset="0"/>
                        </a:rPr>
                        <a:t>Příspěvek nebo dotace pro rok 2022  v tis. Kč</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Institucionální financování RO I. celkem</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647 773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668 286</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rPr>
                        <a:t>A</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Fixní část financování studií</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550 121</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568 192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rPr>
                        <a:t>K</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Výkonová část financování studií</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86 901</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90 357</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rPr>
                        <a:t>P</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Podpora společenských priorit</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3 899</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3 957</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Fond umělecké činnosti</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6 852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5 780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200" b="0" i="0" u="none" strike="noStrike" cap="none" normalizeH="0" baseline="0" dirty="0" smtClean="0">
                          <a:ln>
                            <a:noFill/>
                          </a:ln>
                          <a:solidFill>
                            <a:schemeClr val="tx1"/>
                          </a:solidFill>
                          <a:effectLst/>
                          <a:latin typeface="Arial" charset="0"/>
                          <a:cs typeface="Times New Roman" pitchFamily="18" charset="0"/>
                        </a:rPr>
                        <a:t>C</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Stipendia pro studenty DSP</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22 005</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23 220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F</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Vzdělávací projekty (U3V)</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744</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342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F</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Podpora financování zvýšených nákladů SSP</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2 893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3 868</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I</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Program podpory strategického řízení (dříve Institucionální plán) </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35 879</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37 793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Centralizované rozvojové programy</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cs-CZ" sz="1200" b="1"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8604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Účelová podpora na specifický vysokoškolský výzkum</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21 567</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cs typeface="Times New Roman" pitchFamily="18" charset="0"/>
                        </a:rPr>
                        <a:t>21 753</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63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Institucionální podpora na DKRVO</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142 492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154 329</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smtClean="0">
                          <a:ln>
                            <a:noFill/>
                          </a:ln>
                          <a:solidFill>
                            <a:schemeClr val="tx1"/>
                          </a:solidFill>
                          <a:effectLst/>
                          <a:latin typeface="Arial" charset="0"/>
                          <a:cs typeface="Times New Roman" pitchFamily="18" charset="0"/>
                        </a:rPr>
                        <a:t>J  </a:t>
                      </a:r>
                      <a:endParaRPr kumimoji="0" lang="cs-CZ" sz="1200" b="0" i="0" u="none" strike="noStrike" cap="none" normalizeH="0" baseline="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Dotace na ubytování a stravování studentů</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2 795</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998</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U1</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cs typeface="Times New Roman" pitchFamily="18" charset="0"/>
                        </a:rPr>
                        <a:t>Příspěvek na ubytovací stipendia</a:t>
                      </a: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20 304</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21 502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S</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Sociální stipendia studentům</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0</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cs-CZ" sz="1200" b="1"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36044533"/>
                  </a:ext>
                </a:extLst>
              </a:tr>
              <a:tr h="263788">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cs-CZ" sz="1200" b="0" i="0" u="none" strike="noStrike" cap="none" normalizeH="0" baseline="0" dirty="0" smtClean="0">
                        <a:ln>
                          <a:noFill/>
                        </a:ln>
                        <a:solidFill>
                          <a:schemeClr val="tx1"/>
                        </a:solidFill>
                        <a:effectLst/>
                        <a:latin typeface="Arial" charset="0"/>
                      </a:endParaRP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Celkem </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0" i="0" u="none" strike="noStrike" cap="none" normalizeH="0" baseline="0" dirty="0" smtClean="0">
                          <a:ln>
                            <a:noFill/>
                          </a:ln>
                          <a:solidFill>
                            <a:schemeClr val="tx1"/>
                          </a:solidFill>
                          <a:effectLst/>
                          <a:latin typeface="Arial" charset="0"/>
                        </a:rPr>
                        <a:t>897 202</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200" b="1" i="0" u="none" strike="noStrike" cap="none" normalizeH="0" baseline="0" dirty="0" smtClean="0">
                          <a:ln>
                            <a:noFill/>
                          </a:ln>
                          <a:solidFill>
                            <a:schemeClr val="tx1"/>
                          </a:solidFill>
                          <a:effectLst/>
                          <a:latin typeface="Arial" charset="0"/>
                        </a:rPr>
                        <a:t>932 091</a:t>
                      </a:r>
                    </a:p>
                  </a:txBody>
                  <a:tcPr marL="91442" marR="91442"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indent="0" eaLnBrk="1" hangingPunct="1"/>
            <a:r>
              <a:rPr lang="cs-CZ" altLang="cs-CZ" sz="2400" dirty="0" smtClean="0"/>
              <a:t>Finanční rezervy UTB</a:t>
            </a:r>
          </a:p>
        </p:txBody>
      </p:sp>
      <p:sp>
        <p:nvSpPr>
          <p:cNvPr id="16387" name="Rectangle 3"/>
          <p:cNvSpPr>
            <a:spLocks noGrp="1" noChangeArrowheads="1"/>
          </p:cNvSpPr>
          <p:nvPr>
            <p:ph idx="1"/>
          </p:nvPr>
        </p:nvSpPr>
        <p:spPr/>
        <p:txBody>
          <a:bodyPr/>
          <a:lstStyle/>
          <a:p>
            <a:pPr eaLnBrk="1" hangingPunct="1">
              <a:buFontTx/>
              <a:buNone/>
            </a:pPr>
            <a:r>
              <a:rPr lang="cs-CZ" altLang="cs-CZ" b="1" dirty="0" smtClean="0"/>
              <a:t>Finanční rezervy UTB:</a:t>
            </a:r>
          </a:p>
          <a:p>
            <a:pPr algn="just">
              <a:buFont typeface="Wingdings" panose="05000000000000000000" pitchFamily="2" charset="2"/>
              <a:buChar char="§"/>
            </a:pPr>
            <a:r>
              <a:rPr lang="cs-CZ" altLang="cs-CZ" dirty="0" smtClean="0"/>
              <a:t>Rezervní fond UTB (možno čerpat jen je-li organizace ve ztrátě)</a:t>
            </a:r>
          </a:p>
          <a:p>
            <a:pPr lvl="1" algn="just">
              <a:buFont typeface="Courier New" panose="02070309020205020404" pitchFamily="49" charset="0"/>
              <a:buChar char="o"/>
            </a:pPr>
            <a:r>
              <a:rPr lang="cs-CZ" altLang="cs-CZ" sz="2000" b="1" i="1" dirty="0" smtClean="0">
                <a:solidFill>
                  <a:srgbClr val="C00000"/>
                </a:solidFill>
              </a:rPr>
              <a:t>vytvořen v objemu 1 908 tis. Kč</a:t>
            </a:r>
          </a:p>
          <a:p>
            <a:pPr algn="just">
              <a:buFont typeface="Wingdings" panose="05000000000000000000" pitchFamily="2" charset="2"/>
              <a:buChar char="§"/>
            </a:pPr>
            <a:r>
              <a:rPr lang="cs-CZ" altLang="cs-CZ" dirty="0" smtClean="0"/>
              <a:t>Fond finanční rezervy: určen výhradně pro řešení finančních anomálií. Finanční rezerva zejména na financování:</a:t>
            </a:r>
          </a:p>
          <a:p>
            <a:pPr lvl="1" algn="just">
              <a:buFont typeface="Wingdings" panose="05000000000000000000" pitchFamily="2" charset="2"/>
              <a:buChar char="§"/>
            </a:pPr>
            <a:r>
              <a:rPr lang="cs-CZ" altLang="cs-CZ" sz="2000" dirty="0" smtClean="0"/>
              <a:t>Zcela neočekávaných opatření MŠMT nebo vlády ČR - legislativní změny, změna  metodiky uplatňování odpočtu DPH u VVŠ</a:t>
            </a:r>
          </a:p>
          <a:p>
            <a:pPr lvl="1" algn="just">
              <a:buFont typeface="Wingdings" panose="05000000000000000000" pitchFamily="2" charset="2"/>
              <a:buChar char="§"/>
            </a:pPr>
            <a:r>
              <a:rPr lang="cs-CZ" altLang="cs-CZ" sz="2000" dirty="0" smtClean="0"/>
              <a:t>Mimořádných potřeb financování akcí zásadního významu</a:t>
            </a:r>
          </a:p>
          <a:p>
            <a:pPr lvl="1" algn="just">
              <a:buFont typeface="Courier New" panose="02070309020205020404" pitchFamily="49" charset="0"/>
              <a:buChar char="o"/>
            </a:pPr>
            <a:r>
              <a:rPr lang="cs-CZ" altLang="cs-CZ" sz="2000" b="1" i="1" dirty="0" smtClean="0">
                <a:solidFill>
                  <a:srgbClr val="C00000"/>
                </a:solidFill>
              </a:rPr>
              <a:t>vytvořen v objemu 37 758 tis. Kč</a:t>
            </a:r>
          </a:p>
          <a:p>
            <a:pPr algn="just">
              <a:buFont typeface="Wingdings" panose="05000000000000000000" pitchFamily="2" charset="2"/>
              <a:buChar char="§"/>
            </a:pPr>
            <a:r>
              <a:rPr lang="cs-CZ" altLang="cs-CZ" dirty="0" smtClean="0"/>
              <a:t>Dědictví po Tomáši Baťovi jr.</a:t>
            </a:r>
          </a:p>
          <a:p>
            <a:pPr lvl="1" algn="just">
              <a:buFont typeface="Courier New" panose="02070309020205020404" pitchFamily="49" charset="0"/>
              <a:buChar char="o"/>
            </a:pPr>
            <a:r>
              <a:rPr lang="cs-CZ" altLang="cs-CZ" sz="2000" b="1" i="1" dirty="0" smtClean="0">
                <a:solidFill>
                  <a:srgbClr val="C00000"/>
                </a:solidFill>
              </a:rPr>
              <a:t>objem 10 mil. Kč</a:t>
            </a:r>
          </a:p>
          <a:p>
            <a:pPr>
              <a:buFontTx/>
              <a:buNone/>
            </a:pPr>
            <a:endParaRPr lang="cs-CZ" altLang="cs-CZ" dirty="0" smtClean="0"/>
          </a:p>
          <a:p>
            <a:pPr eaLnBrk="1" hangingPunct="1">
              <a:buFontTx/>
              <a:buNone/>
            </a:pPr>
            <a:endParaRPr lang="cs-CZ" altLang="cs-CZ"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Nadpis 6"/>
          <p:cNvSpPr>
            <a:spLocks noGrp="1"/>
          </p:cNvSpPr>
          <p:nvPr>
            <p:ph type="title"/>
          </p:nvPr>
        </p:nvSpPr>
        <p:spPr/>
        <p:txBody>
          <a:bodyPr/>
          <a:lstStyle/>
          <a:p>
            <a:pPr indent="0"/>
            <a:r>
              <a:rPr lang="cs-CZ" altLang="cs-CZ" sz="2400" dirty="0" smtClean="0"/>
              <a:t>Východiska rozpočtu UTB 2022</a:t>
            </a:r>
          </a:p>
        </p:txBody>
      </p:sp>
      <p:sp>
        <p:nvSpPr>
          <p:cNvPr id="17411" name="Rectangle 3"/>
          <p:cNvSpPr>
            <a:spLocks noGrp="1" noChangeArrowheads="1"/>
          </p:cNvSpPr>
          <p:nvPr>
            <p:ph idx="1"/>
          </p:nvPr>
        </p:nvSpPr>
        <p:spPr/>
        <p:txBody>
          <a:bodyPr/>
          <a:lstStyle/>
          <a:p>
            <a:pPr>
              <a:buFontTx/>
              <a:buNone/>
              <a:defRPr/>
            </a:pPr>
            <a:r>
              <a:rPr lang="cs-CZ" altLang="cs-CZ" b="1" dirty="0" smtClean="0">
                <a:latin typeface="+mj-lt"/>
              </a:rPr>
              <a:t>Počáteční nastavení financí ve fondech: </a:t>
            </a:r>
          </a:p>
          <a:p>
            <a:pPr algn="just">
              <a:spcAft>
                <a:spcPct val="20000"/>
              </a:spcAft>
              <a:buFont typeface="Wingdings" panose="05000000000000000000" pitchFamily="2" charset="2"/>
              <a:buChar char="§"/>
              <a:defRPr/>
            </a:pPr>
            <a:r>
              <a:rPr lang="cs-CZ" altLang="cs-CZ" dirty="0" smtClean="0">
                <a:latin typeface="+mj-lt"/>
              </a:rPr>
              <a:t>Počáteční stav roku 2022 ve finančních fondech UTB je dán stavem fondů dle účetní závěrky ke dni 31. 12. 2021</a:t>
            </a:r>
          </a:p>
          <a:p>
            <a:pPr algn="just">
              <a:spcAft>
                <a:spcPct val="20000"/>
              </a:spcAft>
              <a:buFont typeface="Wingdings" panose="05000000000000000000" pitchFamily="2" charset="2"/>
              <a:buChar char="§"/>
              <a:defRPr/>
            </a:pPr>
            <a:r>
              <a:rPr lang="cs-CZ" altLang="cs-CZ" dirty="0" smtClean="0">
                <a:latin typeface="+mj-lt"/>
              </a:rPr>
              <a:t>Jednotlivé součásti mají podle analytického výkaznictví </a:t>
            </a:r>
            <a:br>
              <a:rPr lang="cs-CZ" altLang="cs-CZ" dirty="0" smtClean="0">
                <a:latin typeface="+mj-lt"/>
              </a:rPr>
            </a:br>
            <a:r>
              <a:rPr lang="cs-CZ" altLang="cs-CZ" dirty="0" smtClean="0">
                <a:latin typeface="+mj-lt"/>
              </a:rPr>
              <a:t>k 1. 1. 2022 k dispozici zůstatky v dalších fondech UTB (fond odměn, stipendijní fond, fond reprodukce investičního majetku, fond provozních prostředků, fond sociální, fond účelově určených prostředků)</a:t>
            </a:r>
          </a:p>
          <a:p>
            <a:pPr algn="just">
              <a:spcAft>
                <a:spcPct val="20000"/>
              </a:spcAft>
              <a:buFont typeface="Wingdings" panose="05000000000000000000" pitchFamily="2" charset="2"/>
              <a:buChar char="§"/>
              <a:defRPr/>
            </a:pPr>
            <a:r>
              <a:rPr lang="cs-CZ" altLang="cs-CZ" dirty="0" smtClean="0">
                <a:latin typeface="+mj-lt"/>
              </a:rPr>
              <a:t>Hospodářské výsledky součásti budou navrženy (po finančním vypořádání se státním rozpočtem za rok 2021 a odsouhlasení výsledků hospodaření na MŠMT) k převodu do FRIM, pokud nebude součást požadovat jinak</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prstGeom prst="rect">
            <a:avLst/>
          </a:prstGeom>
        </p:spPr>
        <p:txBody>
          <a:bodyPr/>
          <a:lstStyle/>
          <a:p>
            <a:pPr indent="0"/>
            <a:r>
              <a:rPr lang="cs-CZ" altLang="cs-CZ" sz="2400" dirty="0" smtClean="0"/>
              <a:t>Dispoziční fond</a:t>
            </a:r>
            <a:br>
              <a:rPr lang="cs-CZ" altLang="cs-CZ" sz="2400" dirty="0" smtClean="0"/>
            </a:br>
            <a:r>
              <a:rPr lang="cs-CZ" altLang="cs-CZ" sz="2000" dirty="0" smtClean="0"/>
              <a:t>celkový příspěvek z rozpočtu se odečte od hodnoty FA</a:t>
            </a:r>
          </a:p>
        </p:txBody>
      </p:sp>
      <p:graphicFrame>
        <p:nvGraphicFramePr>
          <p:cNvPr id="90151" name="Group 39"/>
          <p:cNvGraphicFramePr>
            <a:graphicFrameLocks noGrp="1"/>
          </p:cNvGraphicFramePr>
          <p:nvPr>
            <p:extLst>
              <p:ext uri="{D42A27DB-BD31-4B8C-83A1-F6EECF244321}">
                <p14:modId xmlns:p14="http://schemas.microsoft.com/office/powerpoint/2010/main" val="3118752573"/>
              </p:ext>
            </p:extLst>
          </p:nvPr>
        </p:nvGraphicFramePr>
        <p:xfrm>
          <a:off x="1043608" y="1481460"/>
          <a:ext cx="7272808" cy="4107780"/>
        </p:xfrm>
        <a:graphic>
          <a:graphicData uri="http://schemas.openxmlformats.org/drawingml/2006/table">
            <a:tbl>
              <a:tblPr/>
              <a:tblGrid>
                <a:gridCol w="3744416">
                  <a:extLst>
                    <a:ext uri="{9D8B030D-6E8A-4147-A177-3AD203B41FA5}">
                      <a16:colId xmlns:a16="http://schemas.microsoft.com/office/drawing/2014/main" val="20000"/>
                    </a:ext>
                  </a:extLst>
                </a:gridCol>
                <a:gridCol w="1800200">
                  <a:extLst>
                    <a:ext uri="{9D8B030D-6E8A-4147-A177-3AD203B41FA5}">
                      <a16:colId xmlns:a16="http://schemas.microsoft.com/office/drawing/2014/main" val="32104753"/>
                    </a:ext>
                  </a:extLst>
                </a:gridCol>
                <a:gridCol w="1728192">
                  <a:extLst>
                    <a:ext uri="{9D8B030D-6E8A-4147-A177-3AD203B41FA5}">
                      <a16:colId xmlns:a16="http://schemas.microsoft.com/office/drawing/2014/main" val="20001"/>
                    </a:ext>
                  </a:extLst>
                </a:gridCol>
              </a:tblGrid>
              <a:tr h="86409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Položka Dispozičního fondu</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Rozpočet 2021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v tis. Kč</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Rozpočet 2022</a:t>
                      </a:r>
                      <a:br>
                        <a:rPr kumimoji="0" lang="cs-CZ" sz="2000" b="1" i="0" u="none" strike="noStrike" cap="none" normalizeH="0" baseline="0" dirty="0" smtClean="0">
                          <a:ln>
                            <a:noFill/>
                          </a:ln>
                          <a:solidFill>
                            <a:schemeClr val="tx1"/>
                          </a:solidFill>
                          <a:effectLst/>
                          <a:latin typeface="+mj-lt"/>
                        </a:rPr>
                      </a:br>
                      <a:r>
                        <a:rPr kumimoji="0" lang="cs-CZ" sz="2000" b="1" i="0" u="none" strike="noStrike" cap="none" normalizeH="0" baseline="0" dirty="0" smtClean="0">
                          <a:ln>
                            <a:noFill/>
                          </a:ln>
                          <a:solidFill>
                            <a:schemeClr val="tx1"/>
                          </a:solidFill>
                          <a:effectLst/>
                          <a:latin typeface="+mj-lt"/>
                        </a:rPr>
                        <a:t>v tis. Kč</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217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Financování Ústavu tělesné výchovy</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4 230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4 400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217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rgbClr val="C00000"/>
                          </a:solidFill>
                          <a:effectLst/>
                          <a:latin typeface="+mj-lt"/>
                        </a:rPr>
                        <a:t>Nové vybavení posilovny U5</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rgbClr val="C00000"/>
                          </a:solidFill>
                          <a:effectLst/>
                          <a:latin typeface="+mj-lt"/>
                        </a:rPr>
                        <a:t>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rgbClr val="C00000"/>
                          </a:solidFill>
                          <a:effectLst/>
                          <a:latin typeface="+mj-lt"/>
                        </a:rPr>
                        <a:t>1 000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25878166"/>
                  </a:ext>
                </a:extLst>
              </a:tr>
              <a:tr h="7013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Max. výše příspěvku pro financování UMŠ*</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850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900 </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039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Podpora financování činnosti CTT</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2 300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2 500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4039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Zůstatek Dispozičního fondu k 1. 1. předchozího roku </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Tx/>
                        <a:buChar char="-"/>
                        <a:tabLst/>
                      </a:pPr>
                      <a:r>
                        <a:rPr kumimoji="0" lang="cs-CZ" sz="2000" b="0" i="0" u="none" strike="noStrike" cap="none" normalizeH="0" baseline="0" dirty="0" smtClean="0">
                          <a:ln>
                            <a:noFill/>
                          </a:ln>
                          <a:solidFill>
                            <a:schemeClr val="tx1"/>
                          </a:solidFill>
                          <a:effectLst/>
                          <a:latin typeface="+mj-lt"/>
                        </a:rPr>
                        <a:t>1 860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base" latinLnBrk="0" hangingPunct="0">
                        <a:lnSpc>
                          <a:spcPct val="100000"/>
                        </a:lnSpc>
                        <a:spcBef>
                          <a:spcPct val="20000"/>
                        </a:spcBef>
                        <a:spcAft>
                          <a:spcPct val="0"/>
                        </a:spcAft>
                        <a:buClrTx/>
                        <a:buSzTx/>
                        <a:buFontTx/>
                        <a:buChar char="-"/>
                        <a:tabLst/>
                      </a:pPr>
                      <a:r>
                        <a:rPr kumimoji="0" lang="cs-CZ" sz="2000" b="0" i="0" u="none" strike="noStrike" cap="none" normalizeH="0" baseline="0" dirty="0" smtClean="0">
                          <a:ln>
                            <a:noFill/>
                          </a:ln>
                          <a:solidFill>
                            <a:schemeClr val="tx1"/>
                          </a:solidFill>
                          <a:effectLst/>
                          <a:latin typeface="+mj-lt"/>
                        </a:rPr>
                        <a:t>1 308</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665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příspěvek z rozpočtu </a:t>
                      </a:r>
                      <a:endParaRPr kumimoji="0" lang="cs-CZ" sz="2000" b="0" i="0" u="none" strike="noStrike" cap="none" normalizeH="0" baseline="0" dirty="0" smtClean="0">
                        <a:ln>
                          <a:noFill/>
                        </a:ln>
                        <a:solidFill>
                          <a:schemeClr val="tx1"/>
                        </a:solidFill>
                        <a:effectLst/>
                        <a:latin typeface="+mj-lt"/>
                      </a:endParaRP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5 520</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7 492</a:t>
                      </a:r>
                    </a:p>
                  </a:txBody>
                  <a:tcPr marT="45677" marB="4567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74778" name="Text Box 26"/>
          <p:cNvSpPr txBox="1">
            <a:spLocks noChangeArrowheads="1"/>
          </p:cNvSpPr>
          <p:nvPr/>
        </p:nvSpPr>
        <p:spPr bwMode="auto">
          <a:xfrm>
            <a:off x="1043608" y="5745450"/>
            <a:ext cx="763366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None/>
              <a:defRPr/>
            </a:pPr>
            <a:r>
              <a:rPr lang="cs-CZ" altLang="cs-CZ" sz="2000" dirty="0" smtClean="0">
                <a:latin typeface="+mj-lt"/>
              </a:rPr>
              <a:t>* Příspěvek pro UMŠ musí být směněn za neveřejné zdroje a schválen     usnesením Správní rady UTB</a:t>
            </a:r>
          </a:p>
        </p:txBody>
      </p:sp>
    </p:spTree>
    <p:extLst>
      <p:ext uri="{BB962C8B-B14F-4D97-AF65-F5344CB8AC3E}">
        <p14:creationId xmlns:p14="http://schemas.microsoft.com/office/powerpoint/2010/main" val="31123995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prstGeom prst="rect">
            <a:avLst/>
          </a:prstGeom>
        </p:spPr>
        <p:txBody>
          <a:bodyPr/>
          <a:lstStyle/>
          <a:p>
            <a:pPr indent="0"/>
            <a:r>
              <a:rPr lang="cs-CZ" altLang="cs-CZ" sz="2400" dirty="0" smtClean="0"/>
              <a:t>Individuální financování – Ústav tělesné výchovy</a:t>
            </a:r>
          </a:p>
        </p:txBody>
      </p:sp>
      <p:graphicFrame>
        <p:nvGraphicFramePr>
          <p:cNvPr id="31781" name="Group 37"/>
          <p:cNvGraphicFramePr>
            <a:graphicFrameLocks noGrp="1"/>
          </p:cNvGraphicFramePr>
          <p:nvPr>
            <p:extLst>
              <p:ext uri="{D42A27DB-BD31-4B8C-83A1-F6EECF244321}">
                <p14:modId xmlns:p14="http://schemas.microsoft.com/office/powerpoint/2010/main" val="1868598183"/>
              </p:ext>
            </p:extLst>
          </p:nvPr>
        </p:nvGraphicFramePr>
        <p:xfrm>
          <a:off x="899592" y="1055630"/>
          <a:ext cx="7416824" cy="5269844"/>
        </p:xfrm>
        <a:graphic>
          <a:graphicData uri="http://schemas.openxmlformats.org/drawingml/2006/table">
            <a:tbl>
              <a:tblPr/>
              <a:tblGrid>
                <a:gridCol w="3910546">
                  <a:extLst>
                    <a:ext uri="{9D8B030D-6E8A-4147-A177-3AD203B41FA5}">
                      <a16:colId xmlns:a16="http://schemas.microsoft.com/office/drawing/2014/main" val="20000"/>
                    </a:ext>
                  </a:extLst>
                </a:gridCol>
                <a:gridCol w="1753139">
                  <a:extLst>
                    <a:ext uri="{9D8B030D-6E8A-4147-A177-3AD203B41FA5}">
                      <a16:colId xmlns:a16="http://schemas.microsoft.com/office/drawing/2014/main" val="20002"/>
                    </a:ext>
                  </a:extLst>
                </a:gridCol>
                <a:gridCol w="1753139">
                  <a:extLst>
                    <a:ext uri="{9D8B030D-6E8A-4147-A177-3AD203B41FA5}">
                      <a16:colId xmlns:a16="http://schemas.microsoft.com/office/drawing/2014/main" val="3721406095"/>
                    </a:ext>
                  </a:extLst>
                </a:gridCol>
              </a:tblGrid>
              <a:tr h="78919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Položka</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Rozpočet 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v tis. Kč</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Rozpočet 2022 v tis. Kč</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Sportovní materiál pro výuku</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Osobní náklady zaměstnanců</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2 600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2 650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Osobní náklady externistů</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Pronájmy sportovišť vč. UH</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700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760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Reprezentace UTB</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300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300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Náklady na budovy</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190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240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Podpora výcvikových kurzů</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91156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Provozní fond ústavu (konference, cestovní náhrady, pojištění, materiál, vybavení,…)</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80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80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smtClean="0">
                          <a:ln>
                            <a:noFill/>
                          </a:ln>
                          <a:solidFill>
                            <a:schemeClr val="tx1"/>
                          </a:solidFill>
                          <a:effectLst/>
                          <a:latin typeface="+mj-lt"/>
                          <a:cs typeface="Times New Roman" panose="02020603050405020304" pitchFamily="18" charset="0"/>
                        </a:rPr>
                        <a:t>Rezerva </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50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502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a:t>
                      </a:r>
                    </a:p>
                  </a:txBody>
                  <a:tcPr marL="45083" marR="45083"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4 230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4 400</a:t>
                      </a:r>
                    </a:p>
                  </a:txBody>
                  <a:tcPr marL="91435" marR="91435" marT="45725" marB="4572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78935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Nadpis 6"/>
          <p:cNvSpPr>
            <a:spLocks noGrp="1"/>
          </p:cNvSpPr>
          <p:nvPr>
            <p:ph type="title"/>
          </p:nvPr>
        </p:nvSpPr>
        <p:spPr>
          <a:prstGeom prst="rect">
            <a:avLst/>
          </a:prstGeom>
        </p:spPr>
        <p:txBody>
          <a:bodyPr/>
          <a:lstStyle/>
          <a:p>
            <a:pPr indent="0"/>
            <a:r>
              <a:rPr lang="cs-CZ" altLang="cs-CZ" sz="2400" dirty="0" smtClean="0"/>
              <a:t>Institucionální financování interní</a:t>
            </a:r>
          </a:p>
        </p:txBody>
      </p:sp>
      <p:sp>
        <p:nvSpPr>
          <p:cNvPr id="19459" name="Rectangle 3"/>
          <p:cNvSpPr>
            <a:spLocks noGrp="1" noChangeArrowheads="1"/>
          </p:cNvSpPr>
          <p:nvPr>
            <p:ph idx="1"/>
          </p:nvPr>
        </p:nvSpPr>
        <p:spPr>
          <a:prstGeom prst="rect">
            <a:avLst/>
          </a:prstGeom>
        </p:spPr>
        <p:txBody>
          <a:bodyPr/>
          <a:lstStyle/>
          <a:p>
            <a:pPr>
              <a:buFontTx/>
              <a:buNone/>
            </a:pPr>
            <a:r>
              <a:rPr lang="cs-CZ" altLang="cs-CZ" sz="2000" b="1" dirty="0" smtClean="0">
                <a:cs typeface="Arial" panose="020B0604020202020204" pitchFamily="34" charset="0"/>
              </a:rPr>
              <a:t>Struktura interního normativního financování:</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oddělení prostředků z fixní části institucionálního financování do Dispozičního fondu                  </a:t>
            </a:r>
            <a:r>
              <a:rPr lang="cs-CZ" altLang="cs-CZ" sz="2000" b="1" dirty="0" smtClean="0">
                <a:solidFill>
                  <a:srgbClr val="C00000"/>
                </a:solidFill>
                <a:cs typeface="Arial" panose="020B0604020202020204" pitchFamily="34" charset="0"/>
              </a:rPr>
              <a:t>7 492 tis. Kč (zůstatek 2021: 1 308 tis. Kč)</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oddělení prostředků z fixní části institucionálního financování do </a:t>
            </a:r>
            <a:br>
              <a:rPr lang="cs-CZ" altLang="cs-CZ" sz="2000" dirty="0" smtClean="0">
                <a:cs typeface="Arial" panose="020B0604020202020204" pitchFamily="34" charset="0"/>
              </a:rPr>
            </a:br>
            <a:r>
              <a:rPr lang="cs-CZ" altLang="cs-CZ" sz="2000" dirty="0" smtClean="0">
                <a:cs typeface="Arial" panose="020B0604020202020204" pitchFamily="34" charset="0"/>
              </a:rPr>
              <a:t>Fondu strategického rozvoje     </a:t>
            </a:r>
            <a:r>
              <a:rPr lang="cs-CZ" altLang="cs-CZ" sz="2000" b="1" dirty="0" smtClean="0">
                <a:solidFill>
                  <a:srgbClr val="C00000"/>
                </a:solidFill>
                <a:cs typeface="Arial" panose="020B0604020202020204" pitchFamily="34" charset="0"/>
              </a:rPr>
              <a:t>4 000 tis. Kč</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stanovení základny pro interní rozdělení prostředků z fixní části FA´ na organizační jednotky UTB</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rozdělení prostředků FA´ za fixní část podle objemového algoritmu</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rozdělení prostředků FK za výkonovou část (kvalita a výkon)</a:t>
            </a:r>
          </a:p>
          <a:p>
            <a:pPr algn="just">
              <a:spcAft>
                <a:spcPct val="20000"/>
              </a:spcAft>
              <a:buFont typeface="Wingdings" panose="05000000000000000000" pitchFamily="2" charset="2"/>
              <a:buChar char="§"/>
            </a:pPr>
            <a:r>
              <a:rPr lang="cs-CZ" altLang="cs-CZ" sz="2000" dirty="0" smtClean="0">
                <a:cs typeface="Arial" panose="020B0604020202020204" pitchFamily="34" charset="0"/>
              </a:rPr>
              <a:t>stanovení odvodů na společné servisní složky, informační zdroje a  celouniverzitní zdroje </a:t>
            </a:r>
          </a:p>
          <a:p>
            <a:pPr>
              <a:spcAft>
                <a:spcPct val="20000"/>
              </a:spcAft>
            </a:pPr>
            <a:endParaRPr lang="cs-CZ" altLang="cs-CZ" dirty="0" smtClean="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prstGeom prst="rect">
            <a:avLst/>
          </a:prstGeom>
        </p:spPr>
        <p:txBody>
          <a:bodyPr/>
          <a:lstStyle/>
          <a:p>
            <a:pPr indent="0" eaLnBrk="1" hangingPunct="1"/>
            <a:r>
              <a:rPr lang="cs-CZ" altLang="cs-CZ" sz="2400" dirty="0" smtClean="0"/>
              <a:t>Základna pro rozdělení institucionálních prostředků</a:t>
            </a:r>
          </a:p>
        </p:txBody>
      </p:sp>
      <p:graphicFrame>
        <p:nvGraphicFramePr>
          <p:cNvPr id="27684" name="Group 36"/>
          <p:cNvGraphicFramePr>
            <a:graphicFrameLocks noGrp="1"/>
          </p:cNvGraphicFramePr>
          <p:nvPr>
            <p:extLst>
              <p:ext uri="{D42A27DB-BD31-4B8C-83A1-F6EECF244321}">
                <p14:modId xmlns:p14="http://schemas.microsoft.com/office/powerpoint/2010/main" val="2534341607"/>
              </p:ext>
            </p:extLst>
          </p:nvPr>
        </p:nvGraphicFramePr>
        <p:xfrm>
          <a:off x="250825" y="1844675"/>
          <a:ext cx="8569327" cy="3163888"/>
        </p:xfrm>
        <a:graphic>
          <a:graphicData uri="http://schemas.openxmlformats.org/drawingml/2006/table">
            <a:tbl>
              <a:tblPr/>
              <a:tblGrid>
                <a:gridCol w="1368014">
                  <a:extLst>
                    <a:ext uri="{9D8B030D-6E8A-4147-A177-3AD203B41FA5}">
                      <a16:colId xmlns:a16="http://schemas.microsoft.com/office/drawing/2014/main" val="20000"/>
                    </a:ext>
                  </a:extLst>
                </a:gridCol>
                <a:gridCol w="1440223">
                  <a:extLst>
                    <a:ext uri="{9D8B030D-6E8A-4147-A177-3AD203B41FA5}">
                      <a16:colId xmlns:a16="http://schemas.microsoft.com/office/drawing/2014/main" val="20001"/>
                    </a:ext>
                  </a:extLst>
                </a:gridCol>
                <a:gridCol w="1512432">
                  <a:extLst>
                    <a:ext uri="{9D8B030D-6E8A-4147-A177-3AD203B41FA5}">
                      <a16:colId xmlns:a16="http://schemas.microsoft.com/office/drawing/2014/main" val="20002"/>
                    </a:ext>
                  </a:extLst>
                </a:gridCol>
                <a:gridCol w="1728698">
                  <a:extLst>
                    <a:ext uri="{9D8B030D-6E8A-4147-A177-3AD203B41FA5}">
                      <a16:colId xmlns:a16="http://schemas.microsoft.com/office/drawing/2014/main" val="20003"/>
                    </a:ext>
                  </a:extLst>
                </a:gridCol>
                <a:gridCol w="1079737">
                  <a:extLst>
                    <a:ext uri="{9D8B030D-6E8A-4147-A177-3AD203B41FA5}">
                      <a16:colId xmlns:a16="http://schemas.microsoft.com/office/drawing/2014/main" val="20004"/>
                    </a:ext>
                  </a:extLst>
                </a:gridCol>
                <a:gridCol w="1440223">
                  <a:extLst>
                    <a:ext uri="{9D8B030D-6E8A-4147-A177-3AD203B41FA5}">
                      <a16:colId xmlns:a16="http://schemas.microsoft.com/office/drawing/2014/main" val="20005"/>
                    </a:ext>
                  </a:extLst>
                </a:gridCol>
              </a:tblGrid>
              <a:tr h="1792383">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Proměnná</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Finanční příspěvek pro rok 2022 </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 </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Oddělení prostředků  Dispoziční fond</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 </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Oddělení prostředků Fond strategického rozvoje </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endPar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Základna pro rozdělení prostředků  </a:t>
                      </a:r>
                    </a:p>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494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FA</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568 152</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7 492</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4 000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556 660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17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FK</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90 357</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FK</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90 357</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4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658 509</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7 492</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4 000</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647 017</a:t>
                      </a:r>
                    </a:p>
                  </a:txBody>
                  <a:tcPr marL="91435" marR="91435"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indent="0" eaLnBrk="1" hangingPunct="1"/>
            <a:r>
              <a:rPr lang="cs-CZ" altLang="cs-CZ" sz="2400" dirty="0" smtClean="0"/>
              <a:t>Institucionální financování – fixní část</a:t>
            </a:r>
            <a:br>
              <a:rPr lang="cs-CZ" altLang="cs-CZ" sz="2400" dirty="0" smtClean="0"/>
            </a:br>
            <a:r>
              <a:rPr lang="cs-CZ" altLang="cs-CZ" sz="2000" dirty="0" smtClean="0"/>
              <a:t>objemový algoritmus pro rok 2022</a:t>
            </a:r>
          </a:p>
        </p:txBody>
      </p:sp>
      <mc:AlternateContent xmlns:mc="http://schemas.openxmlformats.org/markup-compatibility/2006" xmlns:a14="http://schemas.microsoft.com/office/drawing/2010/main">
        <mc:Choice Requires="a14">
          <p:sp>
            <p:nvSpPr>
              <p:cNvPr id="27651" name="Rectangle 3"/>
              <p:cNvSpPr>
                <a:spLocks noGrp="1" noChangeArrowheads="1"/>
              </p:cNvSpPr>
              <p:nvPr>
                <p:ph type="body" idx="1"/>
              </p:nvPr>
            </p:nvSpPr>
            <p:spPr/>
            <p:txBody>
              <a:bodyPr/>
              <a:lstStyle/>
              <a:p>
                <a:pPr marL="0" indent="0">
                  <a:spcBef>
                    <a:spcPts val="1200"/>
                  </a:spcBef>
                  <a:spcAft>
                    <a:spcPts val="0"/>
                  </a:spcAft>
                  <a:buNone/>
                </a:pPr>
                <a:r>
                  <a:rPr lang="cs-CZ" sz="1600" dirty="0" smtClean="0">
                    <a:ea typeface="Times New Roman" panose="02020603050405020304" pitchFamily="18" charset="0"/>
                  </a:rPr>
                  <a:t>FA17    hodnota ukazatele A rozdělovaná na organizační jednotky v roce 2017</a:t>
                </a:r>
              </a:p>
              <a:p>
                <a:pPr marL="0" indent="0">
                  <a:spcBef>
                    <a:spcPts val="1200"/>
                  </a:spcBef>
                  <a:spcAft>
                    <a:spcPts val="0"/>
                  </a:spcAft>
                  <a:buNone/>
                </a:pPr>
                <a:r>
                  <a:rPr lang="cs-CZ" sz="1600" dirty="0" smtClean="0">
                    <a:ea typeface="Times New Roman" panose="02020603050405020304" pitchFamily="18" charset="0"/>
                  </a:rPr>
                  <a:t>FA18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2018</a:t>
                </a:r>
                <a:endParaRPr lang="cs-CZ" sz="1600" dirty="0">
                  <a:ea typeface="Times New Roman" panose="02020603050405020304" pitchFamily="18" charset="0"/>
                </a:endParaRPr>
              </a:p>
              <a:p>
                <a:pPr marL="0" indent="0">
                  <a:spcBef>
                    <a:spcPts val="1200"/>
                  </a:spcBef>
                  <a:spcAft>
                    <a:spcPts val="0"/>
                  </a:spcAft>
                  <a:buNone/>
                </a:pPr>
                <a:r>
                  <a:rPr lang="cs-CZ" sz="1600" dirty="0" smtClean="0">
                    <a:ea typeface="Times New Roman" panose="02020603050405020304" pitchFamily="18" charset="0"/>
                  </a:rPr>
                  <a:t>FA19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2019</a:t>
                </a:r>
                <a:endParaRPr lang="cs-CZ" sz="1600" dirty="0">
                  <a:ea typeface="Times New Roman" panose="02020603050405020304" pitchFamily="18" charset="0"/>
                </a:endParaRPr>
              </a:p>
              <a:p>
                <a:pPr marL="0" indent="0">
                  <a:spcBef>
                    <a:spcPts val="1200"/>
                  </a:spcBef>
                  <a:spcAft>
                    <a:spcPts val="0"/>
                  </a:spcAft>
                  <a:buNone/>
                </a:pPr>
                <a:r>
                  <a:rPr lang="cs-CZ" sz="1600" dirty="0" smtClean="0">
                    <a:ea typeface="Times New Roman" panose="02020603050405020304" pitchFamily="18" charset="0"/>
                  </a:rPr>
                  <a:t>FA20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2020</a:t>
                </a:r>
                <a:endParaRPr lang="cs-CZ" sz="1600" dirty="0">
                  <a:ea typeface="Times New Roman" panose="02020603050405020304" pitchFamily="18" charset="0"/>
                </a:endParaRPr>
              </a:p>
              <a:p>
                <a:pPr marL="0" indent="0">
                  <a:spcBef>
                    <a:spcPts val="1200"/>
                  </a:spcBef>
                  <a:spcAft>
                    <a:spcPts val="0"/>
                  </a:spcAft>
                  <a:buNone/>
                </a:pPr>
                <a:r>
                  <a:rPr lang="cs-CZ" sz="1600" dirty="0" smtClean="0">
                    <a:ea typeface="Times New Roman" panose="02020603050405020304" pitchFamily="18" charset="0"/>
                  </a:rPr>
                  <a:t>FA21    </a:t>
                </a:r>
                <a:r>
                  <a:rPr lang="cs-CZ" sz="1600" dirty="0">
                    <a:ea typeface="Times New Roman" panose="02020603050405020304" pitchFamily="18" charset="0"/>
                  </a:rPr>
                  <a:t>hodnota ukazatele A rozdělovaná na organizační </a:t>
                </a:r>
                <a:r>
                  <a:rPr lang="cs-CZ" sz="1600" dirty="0" smtClean="0">
                    <a:ea typeface="Times New Roman" panose="02020603050405020304" pitchFamily="18" charset="0"/>
                  </a:rPr>
                  <a:t>jednotky </a:t>
                </a:r>
                <a:r>
                  <a:rPr lang="cs-CZ" sz="1600" dirty="0">
                    <a:ea typeface="Times New Roman" panose="02020603050405020304" pitchFamily="18" charset="0"/>
                  </a:rPr>
                  <a:t>v roce </a:t>
                </a:r>
                <a:r>
                  <a:rPr lang="cs-CZ" sz="1600" dirty="0" smtClean="0">
                    <a:ea typeface="Times New Roman" panose="02020603050405020304" pitchFamily="18" charset="0"/>
                  </a:rPr>
                  <a:t>2021</a:t>
                </a:r>
              </a:p>
              <a:p>
                <a:pPr marL="0" indent="0">
                  <a:spcBef>
                    <a:spcPts val="1200"/>
                  </a:spcBef>
                  <a:spcAft>
                    <a:spcPts val="0"/>
                  </a:spcAft>
                  <a:buNone/>
                </a:pPr>
                <a:r>
                  <a:rPr lang="cs-CZ" sz="1600" dirty="0" smtClean="0">
                    <a:ea typeface="Times New Roman" panose="02020603050405020304" pitchFamily="18" charset="0"/>
                  </a:rPr>
                  <a:t>FA17(i) interní příspěvek z ukazatele A v roce 2017 pro i-tou organizační jednotku</a:t>
                </a:r>
              </a:p>
              <a:p>
                <a:pPr marL="0" indent="0">
                  <a:spcBef>
                    <a:spcPts val="1200"/>
                  </a:spcBef>
                  <a:spcAft>
                    <a:spcPts val="0"/>
                  </a:spcAft>
                  <a:buNone/>
                </a:pPr>
                <a:r>
                  <a:rPr lang="cs-CZ" sz="1600" dirty="0" smtClean="0">
                    <a:ea typeface="Times New Roman" panose="02020603050405020304" pitchFamily="18" charset="0"/>
                  </a:rPr>
                  <a:t>FA18(i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2018 </a:t>
                </a:r>
                <a:r>
                  <a:rPr lang="cs-CZ" sz="1600" dirty="0">
                    <a:ea typeface="Times New Roman" panose="02020603050405020304" pitchFamily="18" charset="0"/>
                  </a:rPr>
                  <a:t>pro i-tou organizační jednotku</a:t>
                </a:r>
              </a:p>
              <a:p>
                <a:pPr marL="0" indent="0">
                  <a:spcBef>
                    <a:spcPts val="1200"/>
                  </a:spcBef>
                  <a:spcAft>
                    <a:spcPts val="0"/>
                  </a:spcAft>
                  <a:buNone/>
                </a:pPr>
                <a:r>
                  <a:rPr lang="cs-CZ" sz="1600" dirty="0" smtClean="0">
                    <a:ea typeface="Times New Roman" panose="02020603050405020304" pitchFamily="18" charset="0"/>
                  </a:rPr>
                  <a:t>FA19(i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2019 </a:t>
                </a:r>
                <a:r>
                  <a:rPr lang="cs-CZ" sz="1600" dirty="0">
                    <a:ea typeface="Times New Roman" panose="02020603050405020304" pitchFamily="18" charset="0"/>
                  </a:rPr>
                  <a:t>pro i-tou organizační jednotku</a:t>
                </a:r>
              </a:p>
              <a:p>
                <a:pPr marL="0" indent="0">
                  <a:spcBef>
                    <a:spcPts val="1200"/>
                  </a:spcBef>
                  <a:spcAft>
                    <a:spcPts val="0"/>
                  </a:spcAft>
                  <a:buNone/>
                </a:pPr>
                <a:r>
                  <a:rPr lang="cs-CZ" sz="1600" dirty="0" smtClean="0">
                    <a:ea typeface="Times New Roman" panose="02020603050405020304" pitchFamily="18" charset="0"/>
                  </a:rPr>
                  <a:t>FA20(i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2020 </a:t>
                </a:r>
                <a:r>
                  <a:rPr lang="cs-CZ" sz="1600" dirty="0">
                    <a:ea typeface="Times New Roman" panose="02020603050405020304" pitchFamily="18" charset="0"/>
                  </a:rPr>
                  <a:t>pro i-tou organizační jednotku</a:t>
                </a:r>
              </a:p>
              <a:p>
                <a:pPr marL="0" indent="0">
                  <a:spcBef>
                    <a:spcPts val="1200"/>
                  </a:spcBef>
                  <a:spcAft>
                    <a:spcPts val="0"/>
                  </a:spcAft>
                  <a:buNone/>
                </a:pPr>
                <a:r>
                  <a:rPr lang="cs-CZ" sz="1600" dirty="0" smtClean="0">
                    <a:ea typeface="Times New Roman" panose="02020603050405020304" pitchFamily="18" charset="0"/>
                  </a:rPr>
                  <a:t>FA21(i</a:t>
                </a:r>
                <a:r>
                  <a:rPr lang="cs-CZ" sz="1600" dirty="0">
                    <a:ea typeface="Times New Roman" panose="02020603050405020304" pitchFamily="18" charset="0"/>
                  </a:rPr>
                  <a:t>) interní příspěvek z ukazatele A v roce </a:t>
                </a:r>
                <a:r>
                  <a:rPr lang="cs-CZ" sz="1600" dirty="0" smtClean="0">
                    <a:ea typeface="Times New Roman" panose="02020603050405020304" pitchFamily="18" charset="0"/>
                  </a:rPr>
                  <a:t>2021 </a:t>
                </a:r>
                <a:r>
                  <a:rPr lang="cs-CZ" sz="1600" dirty="0">
                    <a:ea typeface="Times New Roman" panose="02020603050405020304" pitchFamily="18" charset="0"/>
                  </a:rPr>
                  <a:t>pro i-tou organizační jednotku</a:t>
                </a:r>
              </a:p>
              <a:p>
                <a:pPr>
                  <a:spcBef>
                    <a:spcPts val="1200"/>
                  </a:spcBef>
                  <a:spcAft>
                    <a:spcPts val="0"/>
                  </a:spcAft>
                  <a:buFont typeface="Wingdings" panose="05000000000000000000" pitchFamily="2" charset="2"/>
                  <a:buChar char="§"/>
                </a:pPr>
                <a14:m>
                  <m:oMath xmlns:m="http://schemas.openxmlformats.org/officeDocument/2006/math">
                    <m:r>
                      <a:rPr lang="cs-CZ" sz="1600" b="1" i="1">
                        <a:latin typeface="Cambria Math" panose="02040503050406030204" pitchFamily="18" charset="0"/>
                        <a:ea typeface="Times New Roman" panose="02020603050405020304" pitchFamily="18" charset="0"/>
                      </a:rPr>
                      <m:t>𝑵𝑨</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𝟏𝟕</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𝟏𝟕</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𝟎𝟓</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𝟏𝟖</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𝟏𝟖</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𝟎𝟓</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𝟏𝟗</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𝟏𝟗</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𝟏</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𝟐𝟎</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𝟐𝟎</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𝟑</m:t>
                    </m:r>
                    <m:r>
                      <a:rPr lang="cs-CZ" sz="1600" b="1" i="1">
                        <a:latin typeface="Cambria Math" panose="02040503050406030204" pitchFamily="18" charset="0"/>
                        <a:ea typeface="Times New Roman" panose="02020603050405020304" pitchFamily="18" charset="0"/>
                      </a:rPr>
                      <m:t>+</m:t>
                    </m:r>
                    <m:f>
                      <m:fPr>
                        <m:ctrlPr>
                          <a:rPr lang="cs-CZ" sz="1600" b="1" i="1">
                            <a:latin typeface="Cambria Math" panose="02040503050406030204" pitchFamily="18" charset="0"/>
                            <a:ea typeface="Times New Roman" panose="02020603050405020304" pitchFamily="18" charset="0"/>
                          </a:rPr>
                        </m:ctrlPr>
                      </m:fPr>
                      <m:num>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𝟐𝟏</m:t>
                        </m:r>
                        <m:d>
                          <m:dPr>
                            <m:ctrlPr>
                              <a:rPr lang="cs-CZ" sz="1600" b="1" i="1">
                                <a:latin typeface="Cambria Math" panose="02040503050406030204" pitchFamily="18" charset="0"/>
                                <a:ea typeface="Times New Roman" panose="02020603050405020304" pitchFamily="18" charset="0"/>
                              </a:rPr>
                            </m:ctrlPr>
                          </m:dPr>
                          <m:e>
                            <m:r>
                              <a:rPr lang="cs-CZ" sz="1600" b="1" i="1">
                                <a:latin typeface="Cambria Math" panose="02040503050406030204" pitchFamily="18" charset="0"/>
                                <a:ea typeface="Times New Roman" panose="02020603050405020304" pitchFamily="18" charset="0"/>
                              </a:rPr>
                              <m:t>𝒊</m:t>
                            </m:r>
                          </m:e>
                        </m:d>
                      </m:num>
                      <m:den>
                        <m:r>
                          <a:rPr lang="cs-CZ" sz="1600" b="1" i="1">
                            <a:latin typeface="Cambria Math" panose="02040503050406030204" pitchFamily="18" charset="0"/>
                            <a:ea typeface="Times New Roman" panose="02020603050405020304" pitchFamily="18" charset="0"/>
                          </a:rPr>
                          <m:t>𝑭𝑨</m:t>
                        </m:r>
                        <m:r>
                          <a:rPr lang="cs-CZ" sz="1600" b="1" i="1">
                            <a:latin typeface="Cambria Math" panose="02040503050406030204" pitchFamily="18" charset="0"/>
                            <a:ea typeface="Times New Roman" panose="02020603050405020304" pitchFamily="18" charset="0"/>
                          </a:rPr>
                          <m:t>𝟐𝟏</m:t>
                        </m:r>
                      </m:den>
                    </m:f>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𝟎</m:t>
                    </m:r>
                    <m:r>
                      <a:rPr lang="cs-CZ" sz="1600" b="1" i="1">
                        <a:latin typeface="Cambria Math" panose="02040503050406030204" pitchFamily="18" charset="0"/>
                        <a:ea typeface="Times New Roman" panose="02020603050405020304" pitchFamily="18" charset="0"/>
                      </a:rPr>
                      <m:t>,</m:t>
                    </m:r>
                    <m:r>
                      <a:rPr lang="cs-CZ" sz="1600" b="1" i="1">
                        <a:latin typeface="Cambria Math" panose="02040503050406030204" pitchFamily="18" charset="0"/>
                        <a:ea typeface="Times New Roman" panose="02020603050405020304" pitchFamily="18" charset="0"/>
                      </a:rPr>
                      <m:t>𝟓</m:t>
                    </m:r>
                  </m:oMath>
                </a14:m>
                <a:endParaRPr lang="cs-CZ" dirty="0" smtClean="0">
                  <a:latin typeface="Times New Roman" panose="02020603050405020304" pitchFamily="18" charset="0"/>
                  <a:ea typeface="Times New Roman" panose="02020603050405020304" pitchFamily="18" charset="0"/>
                </a:endParaRPr>
              </a:p>
              <a:p>
                <a:pPr>
                  <a:spcAft>
                    <a:spcPts val="0"/>
                  </a:spcAft>
                  <a:buFont typeface="Wingdings" panose="05000000000000000000" pitchFamily="2" charset="2"/>
                  <a:buChar char="§"/>
                </a:pPr>
                <a14:m>
                  <m:oMath xmlns:m="http://schemas.openxmlformats.org/officeDocument/2006/math">
                    <m:r>
                      <a:rPr lang="pl-PL" sz="1600" b="1" i="1">
                        <a:latin typeface="Cambria Math" panose="02040503050406030204" pitchFamily="18" charset="0"/>
                        <a:ea typeface="Times New Roman" panose="02020603050405020304" pitchFamily="18" charset="0"/>
                      </a:rPr>
                      <m:t>𝑽</m:t>
                    </m:r>
                    <m:sSub>
                      <m:sSubPr>
                        <m:ctrlPr>
                          <a:rPr lang="cs-CZ" sz="1600" b="1" i="1">
                            <a:latin typeface="Cambria Math" panose="02040503050406030204" pitchFamily="18" charset="0"/>
                            <a:ea typeface="Times New Roman" panose="02020603050405020304" pitchFamily="18" charset="0"/>
                          </a:rPr>
                        </m:ctrlPr>
                      </m:sSubPr>
                      <m:e>
                        <m:r>
                          <a:rPr lang="pl-PL" sz="1600" b="1" i="1">
                            <a:latin typeface="Cambria Math" panose="02040503050406030204" pitchFamily="18" charset="0"/>
                            <a:ea typeface="Times New Roman" panose="02020603050405020304" pitchFamily="18" charset="0"/>
                          </a:rPr>
                          <m:t>𝑷</m:t>
                        </m:r>
                      </m:e>
                      <m:sub>
                        <m:r>
                          <a:rPr lang="pl-PL" sz="1600" b="1" i="1">
                            <a:latin typeface="Cambria Math" panose="02040503050406030204" pitchFamily="18" charset="0"/>
                            <a:ea typeface="Times New Roman" panose="02020603050405020304" pitchFamily="18" charset="0"/>
                          </a:rPr>
                          <m:t>𝑨</m:t>
                        </m:r>
                      </m:sub>
                    </m:sSub>
                    <m:d>
                      <m:dPr>
                        <m:ctrlPr>
                          <a:rPr lang="cs-CZ" sz="1600" b="1" i="1">
                            <a:latin typeface="Cambria Math" panose="02040503050406030204" pitchFamily="18" charset="0"/>
                            <a:ea typeface="Times New Roman" panose="02020603050405020304" pitchFamily="18" charset="0"/>
                          </a:rPr>
                        </m:ctrlPr>
                      </m:dPr>
                      <m:e>
                        <m:r>
                          <a:rPr lang="pl-PL" sz="1600" b="1" i="1">
                            <a:latin typeface="Cambria Math" panose="02040503050406030204" pitchFamily="18" charset="0"/>
                            <a:ea typeface="Times New Roman" panose="02020603050405020304" pitchFamily="18" charset="0"/>
                          </a:rPr>
                          <m:t>𝒊</m:t>
                        </m:r>
                      </m:e>
                    </m:d>
                    <m:r>
                      <a:rPr lang="pl-PL" sz="1600" b="1" i="1">
                        <a:latin typeface="Cambria Math" panose="02040503050406030204" pitchFamily="18" charset="0"/>
                        <a:ea typeface="Times New Roman" panose="02020603050405020304" pitchFamily="18" charset="0"/>
                      </a:rPr>
                      <m:t>=</m:t>
                    </m:r>
                    <m:r>
                      <a:rPr lang="pl-PL" sz="1600" b="1" i="1">
                        <a:latin typeface="Cambria Math" panose="02040503050406030204" pitchFamily="18" charset="0"/>
                        <a:ea typeface="Times New Roman" panose="02020603050405020304" pitchFamily="18" charset="0"/>
                      </a:rPr>
                      <m:t>𝑭𝑨</m:t>
                    </m:r>
                    <m:r>
                      <a:rPr lang="pl-PL" sz="1600" b="1" i="1">
                        <a:latin typeface="Cambria Math" panose="02040503050406030204" pitchFamily="18" charset="0"/>
                        <a:ea typeface="Times New Roman" panose="02020603050405020304" pitchFamily="18" charset="0"/>
                      </a:rPr>
                      <m:t>´×</m:t>
                    </m:r>
                    <m:r>
                      <a:rPr lang="pl-PL" sz="1600" b="1" i="1">
                        <a:latin typeface="Cambria Math" panose="02040503050406030204" pitchFamily="18" charset="0"/>
                        <a:ea typeface="Times New Roman" panose="02020603050405020304" pitchFamily="18" charset="0"/>
                      </a:rPr>
                      <m:t>𝑵𝑨</m:t>
                    </m:r>
                    <m:r>
                      <a:rPr lang="pl-PL" sz="1600" b="1" i="1">
                        <a:latin typeface="Cambria Math" panose="02040503050406030204" pitchFamily="18" charset="0"/>
                        <a:ea typeface="Times New Roman" panose="02020603050405020304" pitchFamily="18" charset="0"/>
                      </a:rPr>
                      <m:t>(</m:t>
                    </m:r>
                    <m:r>
                      <a:rPr lang="pl-PL" sz="1600" b="1" i="1">
                        <a:latin typeface="Cambria Math" panose="02040503050406030204" pitchFamily="18" charset="0"/>
                        <a:ea typeface="Times New Roman" panose="02020603050405020304" pitchFamily="18" charset="0"/>
                      </a:rPr>
                      <m:t>𝒊</m:t>
                    </m:r>
                    <m:r>
                      <a:rPr lang="pl-PL" sz="1600" b="1" i="1">
                        <a:latin typeface="Cambria Math" panose="02040503050406030204" pitchFamily="18" charset="0"/>
                        <a:ea typeface="Times New Roman" panose="02020603050405020304" pitchFamily="18" charset="0"/>
                      </a:rPr>
                      <m:t>)</m:t>
                    </m:r>
                  </m:oMath>
                </a14:m>
                <a:endParaRPr lang="cs-CZ" sz="1600" dirty="0">
                  <a:latin typeface="Times New Roman" panose="02020603050405020304" pitchFamily="18" charset="0"/>
                  <a:ea typeface="Times New Roman" panose="02020603050405020304" pitchFamily="18" charset="0"/>
                </a:endParaRPr>
              </a:p>
              <a:p>
                <a:pPr>
                  <a:spcBef>
                    <a:spcPts val="1200"/>
                  </a:spcBef>
                  <a:spcAft>
                    <a:spcPts val="0"/>
                  </a:spcAft>
                </a:pPr>
                <a:endParaRPr lang="cs-CZ" dirty="0">
                  <a:latin typeface="Times New Roman" panose="02020603050405020304" pitchFamily="18" charset="0"/>
                  <a:ea typeface="Times New Roman" panose="02020603050405020304" pitchFamily="18" charset="0"/>
                </a:endParaRPr>
              </a:p>
              <a:p>
                <a:pPr lvl="0" algn="just">
                  <a:spcAft>
                    <a:spcPts val="600"/>
                  </a:spcAft>
                  <a:buFont typeface="Wingdings" panose="05000000000000000000" pitchFamily="2" charset="2"/>
                  <a:buChar char="§"/>
                </a:pPr>
                <a:endParaRPr lang="cs-CZ" kern="1400" dirty="0" smtClean="0">
                  <a:solidFill>
                    <a:srgbClr val="000000"/>
                  </a:solidFill>
                  <a:cs typeface=".PalatinoTTEE"/>
                </a:endParaRPr>
              </a:p>
              <a:p>
                <a:pPr lvl="0" algn="just">
                  <a:spcAft>
                    <a:spcPts val="600"/>
                  </a:spcAft>
                  <a:buFont typeface="Wingdings" panose="05000000000000000000" pitchFamily="2" charset="2"/>
                  <a:buChar char="§"/>
                </a:pPr>
                <a:endParaRPr lang="cs-CZ" dirty="0">
                  <a:solidFill>
                    <a:srgbClr val="000000"/>
                  </a:solidFill>
                </a:endParaRPr>
              </a:p>
              <a:p>
                <a:pPr marL="457200" lvl="1" indent="0" algn="just">
                  <a:spcAft>
                    <a:spcPts val="600"/>
                  </a:spcAft>
                  <a:buNone/>
                </a:pPr>
                <a:endParaRPr lang="cs-CZ" sz="2000" dirty="0"/>
              </a:p>
            </p:txBody>
          </p:sp>
        </mc:Choice>
        <mc:Fallback xmlns="">
          <p:sp>
            <p:nvSpPr>
              <p:cNvPr id="27651" name="Rectangle 3"/>
              <p:cNvSpPr>
                <a:spLocks noGrp="1" noRot="1" noChangeAspect="1" noMove="1" noResize="1" noEditPoints="1" noAdjustHandles="1" noChangeArrowheads="1" noChangeShapeType="1" noTextEdit="1"/>
              </p:cNvSpPr>
              <p:nvPr>
                <p:ph type="body" idx="1"/>
              </p:nvPr>
            </p:nvSpPr>
            <p:spPr>
              <a:blipFill>
                <a:blip r:embed="rId2"/>
                <a:stretch>
                  <a:fillRect l="-411" t="-220"/>
                </a:stretch>
              </a:blipFill>
            </p:spPr>
            <p:txBody>
              <a:bodyPr/>
              <a:lstStyle/>
              <a:p>
                <a:r>
                  <a:rPr lang="cs-CZ">
                    <a:noFill/>
                  </a:rPr>
                  <a:t> </a:t>
                </a:r>
              </a:p>
            </p:txBody>
          </p:sp>
        </mc:Fallback>
      </mc:AlternateContent>
    </p:spTree>
    <p:extLst>
      <p:ext uri="{BB962C8B-B14F-4D97-AF65-F5344CB8AC3E}">
        <p14:creationId xmlns:p14="http://schemas.microsoft.com/office/powerpoint/2010/main" val="2641757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Autofit/>
          </a:bodyPr>
          <a:lstStyle/>
          <a:p>
            <a:pPr indent="0"/>
            <a:r>
              <a:rPr lang="cs-CZ" altLang="cs-CZ" sz="2400" dirty="0" smtClean="0"/>
              <a:t>Výpočet objemového algoritmu ukazatel A</a:t>
            </a:r>
            <a:br>
              <a:rPr lang="cs-CZ" altLang="cs-CZ" sz="2400" dirty="0" smtClean="0"/>
            </a:br>
            <a:r>
              <a:rPr lang="cs-CZ" altLang="cs-CZ" sz="2000" dirty="0" smtClean="0"/>
              <a:t>část ukazatele A v letech 2017 až 2021 přidělená organizačním jednotkám</a:t>
            </a:r>
            <a:br>
              <a:rPr lang="cs-CZ" altLang="cs-CZ" sz="2000" dirty="0" smtClean="0"/>
            </a:br>
            <a:endParaRPr lang="cs-CZ" altLang="cs-CZ" sz="2000" dirty="0" smtClean="0"/>
          </a:p>
        </p:txBody>
      </p:sp>
      <p:graphicFrame>
        <p:nvGraphicFramePr>
          <p:cNvPr id="34924" name="Group 108"/>
          <p:cNvGraphicFramePr>
            <a:graphicFrameLocks noGrp="1"/>
          </p:cNvGraphicFramePr>
          <p:nvPr>
            <p:ph idx="1"/>
            <p:extLst/>
          </p:nvPr>
        </p:nvGraphicFramePr>
        <p:xfrm>
          <a:off x="755576" y="1196752"/>
          <a:ext cx="7560840" cy="4511156"/>
        </p:xfrm>
        <a:graphic>
          <a:graphicData uri="http://schemas.openxmlformats.org/drawingml/2006/table">
            <a:tbl>
              <a:tblPr/>
              <a:tblGrid>
                <a:gridCol w="1368152">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152128">
                  <a:extLst>
                    <a:ext uri="{9D8B030D-6E8A-4147-A177-3AD203B41FA5}">
                      <a16:colId xmlns:a16="http://schemas.microsoft.com/office/drawing/2014/main" val="20004"/>
                    </a:ext>
                  </a:extLst>
                </a:gridCol>
                <a:gridCol w="1224136">
                  <a:extLst>
                    <a:ext uri="{9D8B030D-6E8A-4147-A177-3AD203B41FA5}">
                      <a16:colId xmlns:a16="http://schemas.microsoft.com/office/drawing/2014/main" val="20005"/>
                    </a:ext>
                  </a:extLst>
                </a:gridCol>
                <a:gridCol w="1296144">
                  <a:extLst>
                    <a:ext uri="{9D8B030D-6E8A-4147-A177-3AD203B41FA5}">
                      <a16:colId xmlns:a16="http://schemas.microsoft.com/office/drawing/2014/main" val="20003"/>
                    </a:ext>
                  </a:extLst>
                </a:gridCol>
                <a:gridCol w="1296144">
                  <a:extLst>
                    <a:ext uri="{9D8B030D-6E8A-4147-A177-3AD203B41FA5}">
                      <a16:colId xmlns:a16="http://schemas.microsoft.com/office/drawing/2014/main" val="4244101252"/>
                    </a:ext>
                  </a:extLst>
                </a:gridCol>
              </a:tblGrid>
              <a:tr h="79208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chemeClr val="tx1"/>
                          </a:solidFill>
                          <a:effectLst/>
                          <a:latin typeface="Arial" panose="020B0604020202020204" pitchFamily="34" charset="0"/>
                        </a:rPr>
                        <a:t>FA17 </a:t>
                      </a:r>
                    </a:p>
                    <a:p>
                      <a:pPr algn="r" rtl="0" fontAlgn="ctr"/>
                      <a:r>
                        <a:rPr lang="cs-CZ" sz="1400" b="1" i="0" u="none" strike="noStrike" dirty="0" smtClean="0">
                          <a:solidFill>
                            <a:schemeClr val="tx1"/>
                          </a:solidFill>
                          <a:effectLst/>
                          <a:latin typeface="Arial" panose="020B0604020202020204" pitchFamily="34" charset="0"/>
                        </a:rPr>
                        <a:t>(v tis. Kč)</a:t>
                      </a:r>
                    </a:p>
                    <a:p>
                      <a:pPr algn="r" rtl="0" fontAlgn="ctr"/>
                      <a:endParaRPr lang="cs-CZ" sz="1400" b="1" i="0" u="none" strike="noStrike" dirty="0">
                        <a:solidFill>
                          <a:schemeClr val="tx1"/>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chemeClr val="tx1"/>
                          </a:solidFill>
                          <a:effectLst/>
                          <a:latin typeface="Arial" panose="020B0604020202020204" pitchFamily="34" charset="0"/>
                        </a:rPr>
                        <a:t>FA18</a:t>
                      </a:r>
                    </a:p>
                    <a:p>
                      <a:pPr algn="r" rtl="0" fontAlgn="ctr"/>
                      <a:r>
                        <a:rPr lang="cs-CZ" sz="1400" b="1" i="0" u="none" strike="noStrike" dirty="0" smtClean="0">
                          <a:solidFill>
                            <a:schemeClr val="tx1"/>
                          </a:solidFill>
                          <a:effectLst/>
                          <a:latin typeface="Arial" panose="020B0604020202020204" pitchFamily="34" charset="0"/>
                        </a:rPr>
                        <a:t>(v tis. Kč)</a:t>
                      </a:r>
                      <a:endParaRPr lang="cs-CZ" sz="1400" b="1" i="0" u="none" strike="noStrike" dirty="0">
                        <a:solidFill>
                          <a:schemeClr val="tx1"/>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FA19</a:t>
                      </a:r>
                    </a:p>
                    <a:p>
                      <a:pPr algn="r" rtl="0" fontAlgn="ctr"/>
                      <a:r>
                        <a:rPr lang="cs-CZ" sz="1400" b="1" i="0" u="none" strike="noStrike" dirty="0" smtClean="0">
                          <a:solidFill>
                            <a:srgbClr val="000000"/>
                          </a:solidFill>
                          <a:effectLst/>
                          <a:latin typeface="Arial" panose="020B0604020202020204" pitchFamily="34" charset="0"/>
                        </a:rPr>
                        <a:t>(v tis. Kč)</a:t>
                      </a:r>
                      <a:endParaRPr lang="cs-CZ"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FA20</a:t>
                      </a:r>
                    </a:p>
                    <a:p>
                      <a:pPr algn="r" rtl="0" fontAlgn="ctr"/>
                      <a:r>
                        <a:rPr lang="cs-CZ" sz="1400" b="1" i="0" u="none" strike="noStrike" dirty="0" smtClean="0">
                          <a:solidFill>
                            <a:srgbClr val="000000"/>
                          </a:solidFill>
                          <a:effectLst/>
                          <a:latin typeface="Arial" panose="020B0604020202020204" pitchFamily="34" charset="0"/>
                        </a:rPr>
                        <a:t>(v tis. Kč)</a:t>
                      </a:r>
                      <a:endParaRPr lang="it-IT"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FA21</a:t>
                      </a:r>
                    </a:p>
                    <a:p>
                      <a:pPr algn="r" rtl="0" fontAlgn="ctr"/>
                      <a:r>
                        <a:rPr lang="cs-CZ" sz="1400" b="1" i="0" u="none" strike="noStrike" dirty="0" smtClean="0">
                          <a:solidFill>
                            <a:srgbClr val="000000"/>
                          </a:solidFill>
                          <a:effectLst/>
                          <a:latin typeface="Arial" panose="020B0604020202020204" pitchFamily="34" charset="0"/>
                        </a:rPr>
                        <a:t>(v tis. Kč)</a:t>
                      </a:r>
                      <a:endParaRPr lang="it-IT"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120 550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118 721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134</a:t>
                      </a:r>
                      <a:r>
                        <a:rPr lang="cs-CZ" sz="1600" b="0" i="0" u="none" strike="noStrike" baseline="0" dirty="0" smtClean="0">
                          <a:solidFill>
                            <a:srgbClr val="000000"/>
                          </a:solidFill>
                          <a:effectLst/>
                          <a:latin typeface="Arial" panose="020B0604020202020204" pitchFamily="34" charset="0"/>
                        </a:rPr>
                        <a:t> 257</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129 286</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127 057</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43 961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44 720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51 184</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62 921</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67 743</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56 647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54 190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56 703</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61 472</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70 099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73 435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82 650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89 006</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93 637</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99</a:t>
                      </a:r>
                      <a:r>
                        <a:rPr lang="cs-CZ" sz="1600" b="0" i="0" u="none" strike="noStrike" baseline="0" dirty="0" smtClean="0">
                          <a:solidFill>
                            <a:schemeClr val="tx1"/>
                          </a:solidFill>
                          <a:effectLst/>
                          <a:latin typeface="Arial" panose="020B0604020202020204" pitchFamily="34" charset="0"/>
                        </a:rPr>
                        <a:t> 549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58 709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65 168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67 780</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68 969</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71 996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81 611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82 810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84 482</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86 927</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88 905</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3 438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4 259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4 089</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2 920</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3 660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5 138</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solidFill>
                            <a:schemeClr val="tx1"/>
                          </a:solidFill>
                          <a:latin typeface="Arial" panose="020B0604020202020204" pitchFamily="34" charset="0"/>
                          <a:cs typeface="Arial" panose="020B0604020202020204" pitchFamily="34" charset="0"/>
                        </a:rPr>
                        <a:t>5 541</a:t>
                      </a:r>
                      <a:endParaRPr lang="cs-CZ" sz="1600"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5 851</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8 049</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5 516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   </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solidFill>
                            <a:schemeClr val="tx1"/>
                          </a:solidFill>
                          <a:latin typeface="Arial" panose="020B0604020202020204" pitchFamily="34" charset="0"/>
                          <a:cs typeface="Arial" panose="020B0604020202020204" pitchFamily="34" charset="0"/>
                        </a:rPr>
                        <a:t>0</a:t>
                      </a:r>
                      <a:endParaRPr lang="cs-CZ" sz="1600"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rgbClr val="000000"/>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chemeClr val="tx1"/>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443 389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458 059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493 311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rgbClr val="000000"/>
                          </a:solidFill>
                          <a:effectLst/>
                          <a:latin typeface="Arial" panose="020B0604020202020204" pitchFamily="34" charset="0"/>
                        </a:rPr>
                        <a:t>514 191</a:t>
                      </a:r>
                      <a:endParaRPr lang="cs-CZ" sz="1600" b="0" i="0" u="none" strike="noStrike" dirty="0">
                        <a:solidFill>
                          <a:srgbClr val="0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534 601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6798743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Autofit/>
          </a:bodyPr>
          <a:lstStyle/>
          <a:p>
            <a:pPr indent="0"/>
            <a:r>
              <a:rPr lang="cs-CZ" altLang="cs-CZ" sz="2400" dirty="0" smtClean="0"/>
              <a:t>Výpočet objemového algoritmu ukazatel A</a:t>
            </a:r>
            <a:br>
              <a:rPr lang="cs-CZ" altLang="cs-CZ" sz="2400" dirty="0" smtClean="0"/>
            </a:br>
            <a:r>
              <a:rPr lang="cs-CZ" altLang="cs-CZ" sz="2000" dirty="0" smtClean="0"/>
              <a:t>pro rok 2022 </a:t>
            </a:r>
            <a:br>
              <a:rPr lang="cs-CZ" altLang="cs-CZ" sz="2000" dirty="0" smtClean="0"/>
            </a:br>
            <a:endParaRPr lang="cs-CZ" altLang="cs-CZ" sz="2000" dirty="0" smtClean="0"/>
          </a:p>
        </p:txBody>
      </p:sp>
      <p:graphicFrame>
        <p:nvGraphicFramePr>
          <p:cNvPr id="34924" name="Group 108"/>
          <p:cNvGraphicFramePr>
            <a:graphicFrameLocks noGrp="1"/>
          </p:cNvGraphicFramePr>
          <p:nvPr>
            <p:ph idx="1"/>
            <p:extLst>
              <p:ext uri="{D42A27DB-BD31-4B8C-83A1-F6EECF244321}">
                <p14:modId xmlns:p14="http://schemas.microsoft.com/office/powerpoint/2010/main" val="1381483058"/>
              </p:ext>
            </p:extLst>
          </p:nvPr>
        </p:nvGraphicFramePr>
        <p:xfrm>
          <a:off x="755576" y="1196752"/>
          <a:ext cx="6192688" cy="4511156"/>
        </p:xfrm>
        <a:graphic>
          <a:graphicData uri="http://schemas.openxmlformats.org/drawingml/2006/table">
            <a:tbl>
              <a:tblPr/>
              <a:tblGrid>
                <a:gridCol w="1440160">
                  <a:extLst>
                    <a:ext uri="{9D8B030D-6E8A-4147-A177-3AD203B41FA5}">
                      <a16:colId xmlns:a16="http://schemas.microsoft.com/office/drawing/2014/main" val="20000"/>
                    </a:ext>
                  </a:extLst>
                </a:gridCol>
                <a:gridCol w="1584176">
                  <a:extLst>
                    <a:ext uri="{9D8B030D-6E8A-4147-A177-3AD203B41FA5}">
                      <a16:colId xmlns:a16="http://schemas.microsoft.com/office/drawing/2014/main" val="20004"/>
                    </a:ext>
                  </a:extLst>
                </a:gridCol>
                <a:gridCol w="1728192">
                  <a:extLst>
                    <a:ext uri="{9D8B030D-6E8A-4147-A177-3AD203B41FA5}">
                      <a16:colId xmlns:a16="http://schemas.microsoft.com/office/drawing/2014/main" val="4244101252"/>
                    </a:ext>
                  </a:extLst>
                </a:gridCol>
                <a:gridCol w="1440160">
                  <a:extLst>
                    <a:ext uri="{9D8B030D-6E8A-4147-A177-3AD203B41FA5}">
                      <a16:colId xmlns:a16="http://schemas.microsoft.com/office/drawing/2014/main" val="4002670729"/>
                    </a:ext>
                  </a:extLst>
                </a:gridCol>
              </a:tblGrid>
              <a:tr h="79208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chemeClr val="tx1"/>
                          </a:solidFill>
                          <a:effectLst/>
                          <a:latin typeface="Arial" panose="020B0604020202020204" pitchFamily="34" charset="0"/>
                        </a:rPr>
                        <a:t>Příspěvek FA´ </a:t>
                      </a:r>
                    </a:p>
                    <a:p>
                      <a:pPr algn="r" rtl="0" fontAlgn="ctr"/>
                      <a:r>
                        <a:rPr lang="cs-CZ" sz="1400" b="1" i="0" u="none" strike="noStrike" dirty="0" smtClean="0">
                          <a:solidFill>
                            <a:schemeClr val="tx1"/>
                          </a:solidFill>
                          <a:effectLst/>
                          <a:latin typeface="Arial" panose="020B0604020202020204" pitchFamily="34" charset="0"/>
                        </a:rPr>
                        <a:t>na rok </a:t>
                      </a:r>
                      <a:r>
                        <a:rPr lang="cs-CZ" sz="1400" b="1" i="0" u="none" strike="noStrike" baseline="0" dirty="0" smtClean="0">
                          <a:solidFill>
                            <a:schemeClr val="tx1"/>
                          </a:solidFill>
                          <a:effectLst/>
                          <a:latin typeface="Arial" panose="020B0604020202020204" pitchFamily="34" charset="0"/>
                        </a:rPr>
                        <a:t>2022 </a:t>
                      </a:r>
                      <a:endParaRPr lang="cs-CZ" sz="1400" b="1" i="0" u="none" strike="noStrike" dirty="0">
                        <a:solidFill>
                          <a:schemeClr val="tx1"/>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Rozpočet </a:t>
                      </a:r>
                    </a:p>
                    <a:p>
                      <a:pPr algn="r" rtl="0" fontAlgn="ctr"/>
                      <a:r>
                        <a:rPr lang="cs-CZ" sz="1400" b="1" i="0" u="none" strike="noStrike" dirty="0" smtClean="0">
                          <a:solidFill>
                            <a:srgbClr val="000000"/>
                          </a:solidFill>
                          <a:effectLst/>
                          <a:latin typeface="Arial" panose="020B0604020202020204" pitchFamily="34" charset="0"/>
                        </a:rPr>
                        <a:t>v roce 2021</a:t>
                      </a:r>
                    </a:p>
                    <a:p>
                      <a:pPr algn="r" rtl="0" fontAlgn="ctr"/>
                      <a:r>
                        <a:rPr lang="cs-CZ" sz="1400" b="1" i="0" u="none" strike="noStrike" dirty="0" smtClean="0">
                          <a:solidFill>
                            <a:srgbClr val="000000"/>
                          </a:solidFill>
                          <a:effectLst/>
                          <a:latin typeface="Arial" panose="020B0604020202020204" pitchFamily="34" charset="0"/>
                        </a:rPr>
                        <a:t>(v tis. Kč)</a:t>
                      </a:r>
                      <a:endParaRPr lang="it-IT"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400" b="1" i="0" u="none" strike="noStrike" dirty="0" smtClean="0">
                          <a:solidFill>
                            <a:srgbClr val="000000"/>
                          </a:solidFill>
                          <a:effectLst/>
                          <a:latin typeface="Arial" panose="020B0604020202020204" pitchFamily="34" charset="0"/>
                        </a:rPr>
                        <a:t>Rozdíl </a:t>
                      </a:r>
                    </a:p>
                    <a:p>
                      <a:pPr algn="r" rtl="0" fontAlgn="ctr"/>
                      <a:r>
                        <a:rPr lang="cs-CZ" sz="1400" b="1" i="0" u="none" strike="noStrike" dirty="0" smtClean="0">
                          <a:solidFill>
                            <a:srgbClr val="000000"/>
                          </a:solidFill>
                          <a:effectLst/>
                          <a:latin typeface="Arial" panose="020B0604020202020204" pitchFamily="34" charset="0"/>
                        </a:rPr>
                        <a:t>2022 – 2021</a:t>
                      </a:r>
                      <a:endParaRPr lang="it-IT" sz="1400" b="1" i="0" u="none" strike="noStrike" dirty="0">
                        <a:solidFill>
                          <a:srgbClr val="000000"/>
                        </a:solidFill>
                        <a:effectLst/>
                        <a:latin typeface="Arial" panose="020B0604020202020204" pitchFamily="34" charset="0"/>
                      </a:endParaRPr>
                    </a:p>
                  </a:txBody>
                  <a:tcPr marL="0" marR="108000" marT="360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138 069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126 582</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11 487</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66 957</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67 488</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0" indent="-285750" algn="r" rtl="0" fontAlgn="ctr">
                        <a:buFontTx/>
                        <a:buChar char="-"/>
                      </a:pPr>
                      <a:r>
                        <a:rPr lang="cs-CZ" sz="1600" b="0" i="0" u="none" strike="noStrike" dirty="0" smtClean="0">
                          <a:solidFill>
                            <a:schemeClr val="tx1"/>
                          </a:solidFill>
                          <a:effectLst/>
                          <a:latin typeface="Arial" panose="020B0604020202020204" pitchFamily="34" charset="0"/>
                        </a:rPr>
                        <a:t>531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69 708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69 839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0" indent="-285750" algn="r" rtl="0" fontAlgn="ctr">
                        <a:buFontTx/>
                        <a:buChar char="-"/>
                      </a:pPr>
                      <a:r>
                        <a:rPr lang="cs-CZ" sz="1600" b="0" i="0" u="none" strike="noStrike" dirty="0" smtClean="0">
                          <a:solidFill>
                            <a:schemeClr val="tx1"/>
                          </a:solidFill>
                          <a:effectLst/>
                          <a:latin typeface="Arial" panose="020B0604020202020204" pitchFamily="34" charset="0"/>
                        </a:rPr>
                        <a:t>131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101 914</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99</a:t>
                      </a:r>
                      <a:r>
                        <a:rPr lang="cs-CZ" sz="1600" b="0" i="0" u="none" strike="noStrike" baseline="0" dirty="0" smtClean="0">
                          <a:solidFill>
                            <a:schemeClr val="tx1"/>
                          </a:solidFill>
                          <a:effectLst/>
                          <a:latin typeface="Arial" panose="020B0604020202020204" pitchFamily="34" charset="0"/>
                        </a:rPr>
                        <a:t> 176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2 738</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75 176</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71 726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3 450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94 206</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90 572</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3 634</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76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0" indent="-285750" algn="r" rtl="0" fontAlgn="ctr">
                        <a:buFontTx/>
                        <a:buChar char="-"/>
                      </a:pPr>
                      <a:r>
                        <a:rPr lang="cs-CZ" sz="1600" b="0" i="0" u="none" strike="noStrike" dirty="0" smtClean="0">
                          <a:solidFill>
                            <a:schemeClr val="tx1"/>
                          </a:solidFill>
                          <a:effectLst/>
                          <a:latin typeface="Arial" panose="020B0604020202020204" pitchFamily="34" charset="0"/>
                        </a:rPr>
                        <a:t>36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3 785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3 646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139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6 805</a:t>
                      </a:r>
                      <a:endParaRPr lang="cs-CZ" sz="1600" b="1"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5 496</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1 309</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0</a:t>
                      </a:r>
                      <a:endParaRPr lang="cs-CZ" sz="1600" b="1" dirty="0">
                        <a:solidFill>
                          <a:schemeClr val="tx1"/>
                        </a:solidFill>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a:solidFill>
                            <a:schemeClr val="tx1"/>
                          </a:solidFill>
                          <a:effectLst/>
                          <a:latin typeface="Arial" panose="020B0604020202020204" pitchFamily="34" charset="0"/>
                        </a:rPr>
                        <a:t>0</a:t>
                      </a: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0</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556 660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0" i="0" u="none" strike="noStrike" dirty="0" smtClean="0">
                          <a:solidFill>
                            <a:schemeClr val="tx1"/>
                          </a:solidFill>
                          <a:effectLst/>
                          <a:latin typeface="Arial" panose="020B0604020202020204" pitchFamily="34" charset="0"/>
                        </a:rPr>
                        <a:t>534 601</a:t>
                      </a:r>
                      <a:endParaRPr lang="cs-CZ" sz="1600" b="0" i="0" u="none" strike="noStrike" dirty="0">
                        <a:solidFill>
                          <a:schemeClr val="tx1"/>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rtl="0" fontAlgn="ctr"/>
                      <a:r>
                        <a:rPr lang="cs-CZ" sz="1600" b="1" i="0" u="none" strike="noStrike" dirty="0" smtClean="0">
                          <a:solidFill>
                            <a:srgbClr val="C00000"/>
                          </a:solidFill>
                          <a:effectLst/>
                          <a:latin typeface="Arial" panose="020B0604020202020204" pitchFamily="34" charset="0"/>
                        </a:rPr>
                        <a:t>22 059</a:t>
                      </a:r>
                      <a:endParaRPr lang="cs-CZ" sz="1600" b="1" i="0" u="none" strike="noStrike" dirty="0">
                        <a:solidFill>
                          <a:srgbClr val="C00000"/>
                        </a:solidFill>
                        <a:effectLst/>
                        <a:latin typeface="Arial" panose="020B0604020202020204" pitchFamily="34" charset="0"/>
                      </a:endParaRPr>
                    </a:p>
                  </a:txBody>
                  <a:tcPr marL="9525" marR="7200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944781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indent="0" eaLnBrk="1" hangingPunct="1"/>
            <a:r>
              <a:rPr lang="cs-CZ" altLang="cs-CZ" sz="2400" dirty="0" smtClean="0"/>
              <a:t>Institucionální financování – výkonová část 2022</a:t>
            </a:r>
          </a:p>
        </p:txBody>
      </p:sp>
      <p:sp>
        <p:nvSpPr>
          <p:cNvPr id="21507" name="Rectangle 3"/>
          <p:cNvSpPr>
            <a:spLocks noGrp="1" noChangeArrowheads="1"/>
          </p:cNvSpPr>
          <p:nvPr>
            <p:ph idx="1"/>
          </p:nvPr>
        </p:nvSpPr>
        <p:spPr/>
        <p:txBody>
          <a:bodyPr/>
          <a:lstStyle/>
          <a:p>
            <a:pPr marL="0" indent="0" eaLnBrk="1" hangingPunct="1">
              <a:buFontTx/>
              <a:buNone/>
              <a:defRPr/>
            </a:pPr>
            <a:r>
              <a:rPr lang="cs-CZ" altLang="cs-CZ" b="1" dirty="0" smtClean="0"/>
              <a:t>Rozdělení VVŠ do segmentů</a:t>
            </a:r>
          </a:p>
          <a:p>
            <a:pPr marL="0" indent="0" algn="just">
              <a:buFontTx/>
              <a:buNone/>
              <a:defRPr/>
            </a:pPr>
            <a:r>
              <a:rPr lang="cs-CZ" sz="2000" dirty="0" smtClean="0"/>
              <a:t>Pro porovnání úspěšnosti v indikátorech výkonu a kvality jsou VVŠ rozděleny do 4 segmentů:</a:t>
            </a:r>
            <a:endParaRPr lang="cs-CZ" sz="2000" dirty="0"/>
          </a:p>
          <a:p>
            <a:pPr algn="just">
              <a:buFont typeface="Wingdings" panose="05000000000000000000" pitchFamily="2" charset="2"/>
              <a:buChar char="§"/>
              <a:defRPr/>
            </a:pPr>
            <a:r>
              <a:rPr lang="cs-CZ" sz="2000" dirty="0" err="1" smtClean="0"/>
              <a:t>seg</a:t>
            </a:r>
            <a:r>
              <a:rPr lang="cs-CZ" sz="2000" dirty="0" smtClean="0"/>
              <a:t>. 1: AMU, AVU, VŠUP, JAMU </a:t>
            </a:r>
          </a:p>
          <a:p>
            <a:pPr algn="just">
              <a:buFont typeface="Wingdings" panose="05000000000000000000" pitchFamily="2" charset="2"/>
              <a:buChar char="§"/>
              <a:defRPr/>
            </a:pPr>
            <a:r>
              <a:rPr lang="cs-CZ" sz="2000" dirty="0" err="1" smtClean="0"/>
              <a:t>seg</a:t>
            </a:r>
            <a:r>
              <a:rPr lang="cs-CZ" sz="2000" dirty="0" smtClean="0"/>
              <a:t>. 2: VŠPJ, VŠTE</a:t>
            </a:r>
          </a:p>
          <a:p>
            <a:pPr algn="just">
              <a:buFont typeface="Wingdings" panose="05000000000000000000" pitchFamily="2" charset="2"/>
              <a:buChar char="§"/>
              <a:defRPr/>
            </a:pPr>
            <a:r>
              <a:rPr lang="cs-CZ" sz="2000" dirty="0" err="1" smtClean="0"/>
              <a:t>seg</a:t>
            </a:r>
            <a:r>
              <a:rPr lang="cs-CZ" sz="2000" dirty="0" smtClean="0"/>
              <a:t>. 3: </a:t>
            </a:r>
            <a:r>
              <a:rPr lang="cs-CZ" sz="2000" b="1" dirty="0" smtClean="0">
                <a:solidFill>
                  <a:srgbClr val="FF0000"/>
                </a:solidFill>
              </a:rPr>
              <a:t>vysoké školy </a:t>
            </a:r>
            <a:r>
              <a:rPr lang="cs-CZ" sz="2000" dirty="0" smtClean="0"/>
              <a:t>(neuvedené v segmentech 1, 2 a 4) </a:t>
            </a:r>
          </a:p>
          <a:p>
            <a:pPr marL="0" indent="0" algn="just">
              <a:buFontTx/>
              <a:buNone/>
              <a:defRPr/>
            </a:pPr>
            <a:r>
              <a:rPr lang="cs-CZ" b="1" dirty="0" smtClean="0">
                <a:solidFill>
                  <a:srgbClr val="FF1A0A"/>
                </a:solidFill>
              </a:rPr>
              <a:t>     </a:t>
            </a:r>
            <a:r>
              <a:rPr lang="cs-CZ" sz="2000" dirty="0" smtClean="0"/>
              <a:t>celkem 15 VVŠ </a:t>
            </a:r>
            <a:r>
              <a:rPr lang="cs-CZ" b="1" dirty="0" smtClean="0">
                <a:solidFill>
                  <a:srgbClr val="FF1A0A"/>
                </a:solidFill>
              </a:rPr>
              <a:t>zde UTB</a:t>
            </a:r>
          </a:p>
          <a:p>
            <a:pPr algn="just">
              <a:buFont typeface="Wingdings" panose="05000000000000000000" pitchFamily="2" charset="2"/>
              <a:buChar char="§"/>
              <a:defRPr/>
            </a:pPr>
            <a:r>
              <a:rPr lang="cs-CZ" sz="2000" dirty="0" err="1" smtClean="0"/>
              <a:t>seg</a:t>
            </a:r>
            <a:r>
              <a:rPr lang="cs-CZ" sz="2000" dirty="0" smtClean="0"/>
              <a:t>. 4: UK, MU, UPOL, ČVUT, VUT</a:t>
            </a:r>
          </a:p>
          <a:p>
            <a:pPr marL="0" indent="0" algn="just">
              <a:buFontTx/>
              <a:buNone/>
              <a:defRPr/>
            </a:pPr>
            <a:endParaRPr lang="cs-CZ" b="1" dirty="0" smtClean="0"/>
          </a:p>
          <a:p>
            <a:pPr marL="0" indent="0" algn="just">
              <a:buFontTx/>
              <a:buNone/>
              <a:defRPr/>
            </a:pPr>
            <a:r>
              <a:rPr lang="cs-CZ" b="1" dirty="0" smtClean="0"/>
              <a:t>Váha segmentu výkonové části 2022</a:t>
            </a:r>
            <a:r>
              <a:rPr lang="cs-CZ" dirty="0" smtClean="0"/>
              <a:t>:</a:t>
            </a:r>
            <a:endParaRPr lang="cs-CZ" dirty="0"/>
          </a:p>
          <a:p>
            <a:pPr algn="just">
              <a:buFont typeface="Wingdings" panose="05000000000000000000" pitchFamily="2" charset="2"/>
              <a:buChar char="§"/>
              <a:defRPr/>
            </a:pPr>
            <a:r>
              <a:rPr lang="cs-CZ" sz="2000" dirty="0" err="1" smtClean="0"/>
              <a:t>seg</a:t>
            </a:r>
            <a:r>
              <a:rPr lang="cs-CZ" sz="2000" dirty="0" smtClean="0"/>
              <a:t>. 1:                 3,212 %</a:t>
            </a:r>
          </a:p>
          <a:p>
            <a:pPr algn="just">
              <a:buFont typeface="Wingdings" panose="05000000000000000000" pitchFamily="2" charset="2"/>
              <a:buChar char="§"/>
              <a:defRPr/>
            </a:pPr>
            <a:r>
              <a:rPr lang="cs-CZ" sz="2000" dirty="0" err="1" smtClean="0"/>
              <a:t>seg</a:t>
            </a:r>
            <a:r>
              <a:rPr lang="cs-CZ" sz="2000" dirty="0" smtClean="0"/>
              <a:t>. 2:                 1,349 %</a:t>
            </a:r>
          </a:p>
          <a:p>
            <a:pPr algn="just">
              <a:buFont typeface="Wingdings" panose="05000000000000000000" pitchFamily="2" charset="2"/>
              <a:buChar char="§"/>
              <a:defRPr/>
            </a:pPr>
            <a:r>
              <a:rPr lang="cs-CZ" b="1" dirty="0" err="1" smtClean="0">
                <a:solidFill>
                  <a:srgbClr val="FF0000"/>
                </a:solidFill>
              </a:rPr>
              <a:t>seg</a:t>
            </a:r>
            <a:r>
              <a:rPr lang="cs-CZ" b="1" dirty="0" smtClean="0">
                <a:solidFill>
                  <a:srgbClr val="FF0000"/>
                </a:solidFill>
              </a:rPr>
              <a:t>. 3:              39,654 %</a:t>
            </a:r>
          </a:p>
          <a:p>
            <a:pPr algn="just">
              <a:buFont typeface="Wingdings" panose="05000000000000000000" pitchFamily="2" charset="2"/>
              <a:buChar char="§"/>
              <a:defRPr/>
            </a:pPr>
            <a:r>
              <a:rPr lang="cs-CZ" sz="2000" dirty="0" err="1" smtClean="0"/>
              <a:t>seg</a:t>
            </a:r>
            <a:r>
              <a:rPr lang="cs-CZ" sz="2000" dirty="0" smtClean="0"/>
              <a:t>. 4:               55,785 %  </a:t>
            </a:r>
          </a:p>
          <a:p>
            <a:pPr marL="838200" lvl="1" indent="-381000" eaLnBrk="1" hangingPunct="1">
              <a:buFont typeface="Wingdings" pitchFamily="2" charset="2"/>
              <a:buNone/>
              <a:defRPr/>
            </a:pPr>
            <a:endParaRPr lang="cs-CZ" altLang="cs-CZ" sz="24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marL="0" indent="0" eaLnBrk="1" hangingPunct="1"/>
            <a:r>
              <a:rPr lang="cs-CZ" altLang="cs-CZ" sz="2400" dirty="0" smtClean="0"/>
              <a:t>Institucionální financování – výkonová část 2022 </a:t>
            </a:r>
          </a:p>
        </p:txBody>
      </p:sp>
      <p:sp>
        <p:nvSpPr>
          <p:cNvPr id="27651" name="Rectangle 3"/>
          <p:cNvSpPr>
            <a:spLocks noGrp="1" noChangeArrowheads="1"/>
          </p:cNvSpPr>
          <p:nvPr>
            <p:ph type="body" idx="4294967295"/>
          </p:nvPr>
        </p:nvSpPr>
        <p:spPr/>
        <p:txBody>
          <a:bodyPr/>
          <a:lstStyle/>
          <a:p>
            <a:pPr eaLnBrk="1" hangingPunct="1">
              <a:buFont typeface="Wingdings" panose="05000000000000000000" pitchFamily="2" charset="2"/>
              <a:buNone/>
            </a:pPr>
            <a:r>
              <a:rPr lang="cs-CZ" altLang="cs-CZ" sz="2000" b="1" dirty="0" smtClean="0"/>
              <a:t>Indikátory výkonové části VVŠ a jejich váha v segmentu 3 pro rok 2022:</a:t>
            </a:r>
          </a:p>
          <a:p>
            <a:pPr lvl="1" algn="just" eaLnBrk="1" hangingPunct="1">
              <a:buFont typeface="Wingdings" panose="05000000000000000000" pitchFamily="2" charset="2"/>
              <a:buChar char="§"/>
            </a:pPr>
            <a:r>
              <a:rPr lang="cs-CZ" altLang="cs-CZ" sz="1800" dirty="0" err="1" smtClean="0"/>
              <a:t>Graduation</a:t>
            </a:r>
            <a:r>
              <a:rPr lang="cs-CZ" altLang="cs-CZ" sz="1800" dirty="0" smtClean="0"/>
              <a:t> </a:t>
            </a:r>
            <a:r>
              <a:rPr lang="cs-CZ" altLang="cs-CZ" sz="1800" dirty="0" err="1" smtClean="0"/>
              <a:t>rate</a:t>
            </a:r>
            <a:r>
              <a:rPr lang="cs-CZ" altLang="cs-CZ" sz="1800" dirty="0" smtClean="0"/>
              <a:t> (sleduje fyzické osoby a jejich průchod studiem na VVŠ), úspěšnost studia 					</a:t>
            </a:r>
            <a:r>
              <a:rPr lang="cs-CZ" altLang="cs-CZ" sz="1800" b="1" dirty="0" smtClean="0"/>
              <a:t>15 %</a:t>
            </a:r>
          </a:p>
          <a:p>
            <a:pPr lvl="1" algn="just" eaLnBrk="1" hangingPunct="1">
              <a:buFont typeface="Wingdings" panose="05000000000000000000" pitchFamily="2" charset="2"/>
              <a:buChar char="§"/>
            </a:pPr>
            <a:r>
              <a:rPr lang="cs-CZ" altLang="cs-CZ" sz="1800" dirty="0" smtClean="0"/>
              <a:t>mezinárodní mobility - </a:t>
            </a:r>
            <a:r>
              <a:rPr lang="cs-CZ" altLang="cs-CZ" sz="1800" dirty="0" err="1" smtClean="0"/>
              <a:t>mobilitní</a:t>
            </a:r>
            <a:r>
              <a:rPr lang="cs-CZ" altLang="cs-CZ" sz="1800" dirty="0" smtClean="0"/>
              <a:t> programy (nad 30 dnů pobytu)  	</a:t>
            </a:r>
            <a:r>
              <a:rPr lang="cs-CZ" altLang="cs-CZ" sz="1800" b="1" dirty="0" smtClean="0"/>
              <a:t>22 %</a:t>
            </a:r>
          </a:p>
          <a:p>
            <a:pPr lvl="1" algn="just" eaLnBrk="1" hangingPunct="1">
              <a:buFont typeface="Wingdings" panose="05000000000000000000" pitchFamily="2" charset="2"/>
              <a:buChar char="§"/>
            </a:pPr>
            <a:r>
              <a:rPr lang="cs-CZ" altLang="cs-CZ" sz="1800" dirty="0" smtClean="0"/>
              <a:t>zaměstnanost absolventů 				</a:t>
            </a:r>
            <a:r>
              <a:rPr lang="cs-CZ" altLang="cs-CZ" sz="1800" b="1" dirty="0" smtClean="0"/>
              <a:t>10 %</a:t>
            </a:r>
            <a:r>
              <a:rPr lang="cs-CZ" altLang="cs-CZ" sz="1800" dirty="0" smtClean="0"/>
              <a:t>        </a:t>
            </a:r>
          </a:p>
          <a:p>
            <a:pPr lvl="1" algn="just" eaLnBrk="1" hangingPunct="1">
              <a:buFont typeface="Wingdings" panose="05000000000000000000" pitchFamily="2" charset="2"/>
              <a:buChar char="§"/>
            </a:pPr>
            <a:r>
              <a:rPr lang="cs-CZ" altLang="cs-CZ" sz="1800" b="1" dirty="0" err="1" smtClean="0">
                <a:solidFill>
                  <a:srgbClr val="C00000"/>
                </a:solidFill>
              </a:rPr>
              <a:t>VaV</a:t>
            </a:r>
            <a:r>
              <a:rPr lang="cs-CZ" altLang="cs-CZ" sz="1800" dirty="0" smtClean="0"/>
              <a:t> dosažené výsledky ve výzkumu, vývoji, inovacích		</a:t>
            </a:r>
            <a:r>
              <a:rPr lang="cs-CZ" altLang="cs-CZ" sz="1800" b="1" dirty="0" smtClean="0"/>
              <a:t>30 %</a:t>
            </a:r>
          </a:p>
          <a:p>
            <a:pPr lvl="1" algn="just" eaLnBrk="1" hangingPunct="1">
              <a:buFont typeface="Wingdings" panose="05000000000000000000" pitchFamily="2" charset="2"/>
              <a:buChar char="§"/>
            </a:pPr>
            <a:r>
              <a:rPr lang="cs-CZ" altLang="cs-CZ" sz="1800" dirty="0" smtClean="0"/>
              <a:t>dosažené výsledky umělecké činnosti podchycené v RUV	  </a:t>
            </a:r>
            <a:r>
              <a:rPr lang="cs-CZ" altLang="cs-CZ" sz="1800" b="1" dirty="0" smtClean="0"/>
              <a:t>3 %</a:t>
            </a:r>
          </a:p>
          <a:p>
            <a:pPr lvl="1" eaLnBrk="1" hangingPunct="1">
              <a:buFont typeface="Wingdings" panose="05000000000000000000" pitchFamily="2" charset="2"/>
              <a:buChar char="§"/>
            </a:pPr>
            <a:r>
              <a:rPr lang="cs-CZ" altLang="cs-CZ" sz="1800" dirty="0" smtClean="0"/>
              <a:t>externí příjmy VŠ spojené se vzdělávací a tvůrčí činností		  </a:t>
            </a:r>
            <a:r>
              <a:rPr lang="cs-CZ" altLang="cs-CZ" sz="1800" b="1" dirty="0" smtClean="0"/>
              <a:t>6,5 %</a:t>
            </a:r>
          </a:p>
          <a:p>
            <a:pPr lvl="1" eaLnBrk="1" hangingPunct="1">
              <a:buFont typeface="Wingdings" panose="05000000000000000000" pitchFamily="2" charset="2"/>
              <a:buChar char="§"/>
            </a:pPr>
            <a:r>
              <a:rPr lang="cs-CZ" altLang="cs-CZ" sz="1800" dirty="0" smtClean="0"/>
              <a:t>studia v cizím jazyce					  </a:t>
            </a:r>
            <a:r>
              <a:rPr lang="cs-CZ" altLang="cs-CZ" sz="1800" b="1" dirty="0" smtClean="0"/>
              <a:t>3,5 %</a:t>
            </a:r>
          </a:p>
          <a:p>
            <a:pPr lvl="2" eaLnBrk="1" hangingPunct="1">
              <a:buFont typeface="Wingdings" panose="05000000000000000000" pitchFamily="2" charset="2"/>
              <a:buChar char="§"/>
            </a:pPr>
            <a:r>
              <a:rPr lang="cs-CZ" altLang="cs-CZ" i="1" dirty="0" smtClean="0">
                <a:solidFill>
                  <a:srgbClr val="C00000"/>
                </a:solidFill>
              </a:rPr>
              <a:t>počet studentů studujících SP v cizím jazyce</a:t>
            </a:r>
          </a:p>
          <a:p>
            <a:pPr lvl="2" eaLnBrk="1" hangingPunct="1">
              <a:buFont typeface="Wingdings" panose="05000000000000000000" pitchFamily="2" charset="2"/>
              <a:buChar char="§"/>
            </a:pPr>
            <a:r>
              <a:rPr lang="cs-CZ" altLang="cs-CZ" i="1" dirty="0" smtClean="0">
                <a:solidFill>
                  <a:srgbClr val="C00000"/>
                </a:solidFill>
              </a:rPr>
              <a:t>příjmy z poplatků za studia v cizím jazyce</a:t>
            </a:r>
          </a:p>
          <a:p>
            <a:pPr lvl="1" eaLnBrk="1" hangingPunct="1">
              <a:buFont typeface="Wingdings" panose="05000000000000000000" pitchFamily="2" charset="2"/>
              <a:buChar char="§"/>
            </a:pPr>
            <a:r>
              <a:rPr lang="cs-CZ" altLang="cs-CZ" sz="1800" dirty="0" smtClean="0"/>
              <a:t>cizinci – akademičtí a vědečtí pracovníci			</a:t>
            </a:r>
            <a:r>
              <a:rPr lang="cs-CZ" altLang="cs-CZ" sz="1800" b="1" dirty="0" smtClean="0"/>
              <a:t>10 %</a:t>
            </a:r>
          </a:p>
          <a:p>
            <a:pPr lvl="1" eaLnBrk="1" hangingPunct="1">
              <a:buFont typeface="Wingdings" panose="05000000000000000000" pitchFamily="2" charset="2"/>
              <a:buChar char="§"/>
            </a:pPr>
            <a:endParaRPr lang="cs-CZ" altLang="cs-CZ" dirty="0" smtClean="0"/>
          </a:p>
          <a:p>
            <a:pPr eaLnBrk="1" hangingPunct="1">
              <a:buFont typeface="Wingdings" panose="05000000000000000000" pitchFamily="2" charset="2"/>
              <a:buNone/>
            </a:pPr>
            <a:endParaRPr lang="cs-CZ" altLang="cs-CZ" dirty="0" smtClean="0"/>
          </a:p>
          <a:p>
            <a:pPr eaLnBrk="1" hangingPunct="1">
              <a:buFont typeface="Wingdings" panose="05000000000000000000" pitchFamily="2" charset="2"/>
              <a:buNone/>
            </a:pPr>
            <a:endParaRPr lang="cs-CZ" altLang="cs-CZ" dirty="0" smtClean="0"/>
          </a:p>
          <a:p>
            <a:pPr eaLnBrk="1" hangingPunct="1">
              <a:buFont typeface="Wingdings" panose="05000000000000000000" pitchFamily="2" charset="2"/>
              <a:buNone/>
            </a:pPr>
            <a:endParaRPr lang="cs-CZ" altLang="cs-CZ" dirty="0" smtClean="0"/>
          </a:p>
          <a:p>
            <a:pPr eaLnBrk="1" hangingPunct="1">
              <a:buFont typeface="Wingdings" panose="05000000000000000000" pitchFamily="2" charset="2"/>
              <a:buChar char="Ø"/>
            </a:pPr>
            <a:endParaRPr lang="cs-CZ" altLang="cs-CZ" dirty="0" smtClean="0"/>
          </a:p>
          <a:p>
            <a:pPr eaLnBrk="1" hangingPunct="1">
              <a:buFont typeface="Wingdings" panose="05000000000000000000" pitchFamily="2" charset="2"/>
              <a:buNone/>
            </a:pPr>
            <a:endParaRPr lang="cs-CZ" altLang="cs-CZ" dirty="0" smtClean="0"/>
          </a:p>
        </p:txBody>
      </p:sp>
    </p:spTree>
    <p:extLst>
      <p:ext uri="{BB962C8B-B14F-4D97-AF65-F5344CB8AC3E}">
        <p14:creationId xmlns:p14="http://schemas.microsoft.com/office/powerpoint/2010/main" val="2564049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indent="0"/>
            <a:r>
              <a:rPr lang="cs-CZ" altLang="cs-CZ" sz="2400" dirty="0" smtClean="0"/>
              <a:t>Výkonová část – úspěšnost UTB 2022 mezi VVŠ 3. segmentu </a:t>
            </a:r>
          </a:p>
        </p:txBody>
      </p:sp>
      <p:graphicFrame>
        <p:nvGraphicFramePr>
          <p:cNvPr id="33866" name="Group 74"/>
          <p:cNvGraphicFramePr>
            <a:graphicFrameLocks noGrp="1"/>
          </p:cNvGraphicFramePr>
          <p:nvPr>
            <p:ph idx="1"/>
            <p:extLst>
              <p:ext uri="{D42A27DB-BD31-4B8C-83A1-F6EECF244321}">
                <p14:modId xmlns:p14="http://schemas.microsoft.com/office/powerpoint/2010/main" val="3178117289"/>
              </p:ext>
            </p:extLst>
          </p:nvPr>
        </p:nvGraphicFramePr>
        <p:xfrm>
          <a:off x="755576" y="1069513"/>
          <a:ext cx="7776864" cy="4993465"/>
        </p:xfrm>
        <a:graphic>
          <a:graphicData uri="http://schemas.openxmlformats.org/drawingml/2006/table">
            <a:tbl>
              <a:tblPr/>
              <a:tblGrid>
                <a:gridCol w="2304257">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944215">
                  <a:extLst>
                    <a:ext uri="{9D8B030D-6E8A-4147-A177-3AD203B41FA5}">
                      <a16:colId xmlns:a16="http://schemas.microsoft.com/office/drawing/2014/main" val="1079854382"/>
                    </a:ext>
                  </a:extLst>
                </a:gridCol>
                <a:gridCol w="2160240">
                  <a:extLst>
                    <a:ext uri="{9D8B030D-6E8A-4147-A177-3AD203B41FA5}">
                      <a16:colId xmlns:a16="http://schemas.microsoft.com/office/drawing/2014/main" val="1262145822"/>
                    </a:ext>
                  </a:extLst>
                </a:gridCol>
              </a:tblGrid>
              <a:tr h="99133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Indikátory výkonové části</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Váha indikátoru v %</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Úspěšnost UTB v % mezi VVŠ  3. segment 2022</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Úspěšnost UTB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 mezi VVŠ</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3. segment  2021</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099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Graduation</a:t>
                      </a: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r>
                        <a:rPr kumimoji="0" lang="cs-CZ" altLang="cs-CZ"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rate</a:t>
                      </a:r>
                      <a:endPar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15</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7,36</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7,2658</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80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Mezinárodní mobility</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22</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5,40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5,8133</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413">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Zaměstnanost absolventů</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7,87</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7,8816</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308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Hodnocení </a:t>
                      </a:r>
                      <a:r>
                        <a:rPr kumimoji="0" lang="cs-CZ" altLang="cs-CZ" sz="18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VaV</a:t>
                      </a: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4,71</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4,7551</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334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RUV</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rPr>
                        <a:t>14,47</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rPr>
                        <a:t>15,7085</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5"/>
                  </a:ext>
                </a:extLst>
              </a:tr>
              <a:tr h="36656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Externí příjmy</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6,5</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3,12</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3,4721</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0328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Studia v cizím jazyce</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3,5</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2,96</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2,8220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5919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Cizinci – akademičtí a vědečtí pracovníci</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8,24</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9,2418</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7195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Celkem</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6,057</a:t>
                      </a:r>
                      <a:endPar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6,3034</a:t>
                      </a:r>
                    </a:p>
                  </a:txBody>
                  <a:tcPr marL="84103" marR="84103"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15616" y="332656"/>
            <a:ext cx="7344816" cy="736857"/>
          </a:xfrm>
          <a:prstGeom prst="rect">
            <a:avLst/>
          </a:prstGeom>
        </p:spPr>
        <p:txBody>
          <a:bodyPr/>
          <a:lstStyle/>
          <a:p>
            <a:pPr indent="0" eaLnBrk="1" hangingPunct="1"/>
            <a:r>
              <a:rPr lang="cs-CZ" altLang="cs-CZ" sz="2400" dirty="0" smtClean="0"/>
              <a:t>Výkonová část 2022</a:t>
            </a:r>
          </a:p>
        </p:txBody>
      </p:sp>
      <p:sp>
        <p:nvSpPr>
          <p:cNvPr id="27651" name="Rectangle 3"/>
          <p:cNvSpPr>
            <a:spLocks noGrp="1" noChangeArrowheads="1"/>
          </p:cNvSpPr>
          <p:nvPr>
            <p:ph idx="1"/>
          </p:nvPr>
        </p:nvSpPr>
        <p:spPr>
          <a:xfrm>
            <a:off x="1259632" y="1124744"/>
            <a:ext cx="7200800" cy="5544616"/>
          </a:xfrm>
          <a:prstGeom prst="rect">
            <a:avLst/>
          </a:prstGeom>
        </p:spPr>
        <p:txBody>
          <a:bodyPr/>
          <a:lstStyle/>
          <a:p>
            <a:pPr eaLnBrk="1" hangingPunct="1">
              <a:buFont typeface="Wingdings" panose="05000000000000000000" pitchFamily="2" charset="2"/>
              <a:buNone/>
              <a:defRPr/>
            </a:pPr>
            <a:r>
              <a:rPr lang="cs-CZ" altLang="cs-CZ" sz="2000" b="1" dirty="0" smtClean="0"/>
              <a:t>Zcela nekvalitní plnění indikátoru: </a:t>
            </a:r>
          </a:p>
          <a:p>
            <a:pPr eaLnBrk="1" hangingPunct="1">
              <a:buFont typeface="Wingdings" panose="05000000000000000000" pitchFamily="2" charset="2"/>
              <a:buChar char="§"/>
              <a:defRPr/>
            </a:pPr>
            <a:r>
              <a:rPr lang="cs-CZ" altLang="cs-CZ" sz="2000" b="1" dirty="0" smtClean="0"/>
              <a:t>Externí příjmy </a:t>
            </a:r>
            <a:r>
              <a:rPr lang="cs-CZ" altLang="cs-CZ" sz="2000" dirty="0" smtClean="0"/>
              <a:t>(váha indikátoru 6,5 %) opakovaný meziroční pokles</a:t>
            </a:r>
          </a:p>
          <a:p>
            <a:pPr lvl="1" algn="just" eaLnBrk="1" hangingPunct="1">
              <a:buFont typeface="Wingdings" panose="05000000000000000000" pitchFamily="2" charset="2"/>
              <a:buChar char="§"/>
              <a:defRPr/>
            </a:pPr>
            <a:r>
              <a:rPr lang="cs-CZ" altLang="cs-CZ" sz="2000" dirty="0" smtClean="0"/>
              <a:t>příjmy z celoživotního vzdělávání (mimo kurzy U3V)</a:t>
            </a:r>
          </a:p>
          <a:p>
            <a:pPr lvl="1" algn="just" eaLnBrk="1" hangingPunct="1">
              <a:buFont typeface="Wingdings" panose="05000000000000000000" pitchFamily="2" charset="2"/>
              <a:buChar char="§"/>
              <a:defRPr/>
            </a:pPr>
            <a:r>
              <a:rPr lang="cs-CZ" altLang="cs-CZ" sz="2000" dirty="0" smtClean="0"/>
              <a:t>výnosy z transferu znalostí</a:t>
            </a:r>
          </a:p>
          <a:p>
            <a:pPr algn="just" eaLnBrk="1" hangingPunct="1">
              <a:buFont typeface="Wingdings" panose="05000000000000000000" pitchFamily="2" charset="2"/>
              <a:buChar char="§"/>
              <a:defRPr/>
            </a:pPr>
            <a:r>
              <a:rPr lang="cs-CZ" altLang="cs-CZ" sz="2000" b="1" dirty="0" smtClean="0"/>
              <a:t>Studia v cizím jazyce </a:t>
            </a:r>
            <a:r>
              <a:rPr lang="cs-CZ" altLang="cs-CZ" sz="2000" dirty="0" smtClean="0"/>
              <a:t>(váha indikátoru 3,5 %)</a:t>
            </a:r>
          </a:p>
          <a:p>
            <a:pPr lvl="1" algn="just" eaLnBrk="1" hangingPunct="1">
              <a:buFont typeface="Wingdings" panose="05000000000000000000" pitchFamily="2" charset="2"/>
              <a:buChar char="§"/>
              <a:defRPr/>
            </a:pPr>
            <a:r>
              <a:rPr lang="cs-CZ" altLang="cs-CZ" sz="2000" dirty="0" smtClean="0"/>
              <a:t>příjmy z poplatků za studia v cizím jazyce</a:t>
            </a:r>
          </a:p>
          <a:p>
            <a:pPr lvl="1" algn="just" eaLnBrk="1" hangingPunct="1">
              <a:buFont typeface="Wingdings" panose="05000000000000000000" pitchFamily="2" charset="2"/>
              <a:buChar char="§"/>
              <a:defRPr/>
            </a:pPr>
            <a:r>
              <a:rPr lang="cs-CZ" altLang="cs-CZ" sz="2000" dirty="0" smtClean="0"/>
              <a:t>počet studentů, studujících SP v cizím jazyce</a:t>
            </a:r>
          </a:p>
          <a:p>
            <a:pPr lvl="1" algn="just" eaLnBrk="1" hangingPunct="1">
              <a:buFont typeface="Wingdings" panose="05000000000000000000" pitchFamily="2" charset="2"/>
              <a:buChar char="§"/>
              <a:defRPr/>
            </a:pPr>
            <a:endParaRPr lang="cs-CZ" altLang="cs-CZ" sz="1800" dirty="0"/>
          </a:p>
          <a:p>
            <a:pPr marL="0" indent="0" algn="just" eaLnBrk="1" hangingPunct="1">
              <a:buFontTx/>
              <a:buNone/>
              <a:defRPr/>
            </a:pPr>
            <a:r>
              <a:rPr lang="cs-CZ" altLang="cs-CZ" sz="2000" b="1" dirty="0" smtClean="0"/>
              <a:t>Podprůměrný </a:t>
            </a:r>
            <a:r>
              <a:rPr lang="cs-CZ" altLang="cs-CZ" sz="2000" b="1" dirty="0"/>
              <a:t>výsledek:</a:t>
            </a:r>
          </a:p>
          <a:p>
            <a:pPr algn="just" eaLnBrk="1" hangingPunct="1">
              <a:buFont typeface="Wingdings" panose="05000000000000000000" pitchFamily="2" charset="2"/>
              <a:buChar char="§"/>
              <a:defRPr/>
            </a:pPr>
            <a:r>
              <a:rPr lang="cs-CZ" altLang="cs-CZ" sz="2000" dirty="0" smtClean="0"/>
              <a:t>Indikátor </a:t>
            </a:r>
            <a:r>
              <a:rPr lang="cs-CZ" altLang="cs-CZ" sz="2000" b="1" dirty="0" err="1" smtClean="0"/>
              <a:t>VaV</a:t>
            </a:r>
            <a:r>
              <a:rPr lang="cs-CZ" altLang="cs-CZ" sz="2000" b="1" dirty="0" smtClean="0"/>
              <a:t> </a:t>
            </a:r>
            <a:r>
              <a:rPr lang="cs-CZ" altLang="cs-CZ" sz="2000" dirty="0" smtClean="0"/>
              <a:t>(váha indikátoru 30 %). </a:t>
            </a:r>
          </a:p>
          <a:p>
            <a:pPr algn="just" eaLnBrk="1" hangingPunct="1">
              <a:buFont typeface="Wingdings" panose="05000000000000000000" pitchFamily="2" charset="2"/>
              <a:buChar char="Ø"/>
              <a:defRPr/>
            </a:pPr>
            <a:endParaRPr lang="cs-CZ" altLang="cs-CZ" sz="2000" dirty="0" smtClean="0"/>
          </a:p>
          <a:p>
            <a:pPr marL="0" indent="0" algn="just" eaLnBrk="1" hangingPunct="1">
              <a:buFontTx/>
              <a:buNone/>
              <a:defRPr/>
            </a:pPr>
            <a:r>
              <a:rPr lang="cs-CZ" altLang="cs-CZ" sz="2000" b="1" dirty="0" smtClean="0">
                <a:solidFill>
                  <a:srgbClr val="FF0000"/>
                </a:solidFill>
              </a:rPr>
              <a:t>Úspěch: RUV</a:t>
            </a:r>
            <a:endParaRPr lang="cs-CZ" altLang="cs-CZ" sz="2000" dirty="0" smtClean="0">
              <a:solidFill>
                <a:srgbClr val="FF0000"/>
              </a:solidFill>
            </a:endParaRPr>
          </a:p>
          <a:p>
            <a:pPr eaLnBrk="1" hangingPunct="1">
              <a:buFont typeface="Wingdings" panose="05000000000000000000" pitchFamily="2" charset="2"/>
              <a:buNone/>
              <a:defRPr/>
            </a:pPr>
            <a:r>
              <a:rPr lang="cs-CZ" altLang="cs-CZ" sz="2000" dirty="0" smtClean="0">
                <a:solidFill>
                  <a:srgbClr val="FF0000"/>
                </a:solidFill>
              </a:rPr>
              <a:t>Výsledky v indikátoru RUV (váha indikátoru 3 %) jsou více než 3x úspěšnější než výsledky UTB v indikátoru </a:t>
            </a:r>
            <a:r>
              <a:rPr lang="cs-CZ" altLang="cs-CZ" sz="2000" dirty="0" err="1" smtClean="0">
                <a:solidFill>
                  <a:srgbClr val="FF0000"/>
                </a:solidFill>
              </a:rPr>
              <a:t>VaV</a:t>
            </a:r>
            <a:r>
              <a:rPr lang="cs-CZ" altLang="cs-CZ" sz="2000" dirty="0" smtClean="0">
                <a:solidFill>
                  <a:srgbClr val="FF0000"/>
                </a:solidFill>
              </a:rPr>
              <a:t>. </a:t>
            </a:r>
          </a:p>
          <a:p>
            <a:pPr eaLnBrk="1" hangingPunct="1">
              <a:buFont typeface="Wingdings" panose="05000000000000000000" pitchFamily="2" charset="2"/>
              <a:buNone/>
              <a:defRPr/>
            </a:pPr>
            <a:r>
              <a:rPr lang="cs-CZ" altLang="cs-CZ" sz="2000" dirty="0" smtClean="0">
                <a:solidFill>
                  <a:srgbClr val="FF0000"/>
                </a:solidFill>
              </a:rPr>
              <a:t>Multiplikativní účinek RUV je ještě ve Fondu umělecké činnosti.</a:t>
            </a:r>
          </a:p>
          <a:p>
            <a:pPr eaLnBrk="1" hangingPunct="1">
              <a:buFont typeface="Wingdings" panose="05000000000000000000" pitchFamily="2" charset="2"/>
              <a:buChar char="Ø"/>
              <a:defRPr/>
            </a:pPr>
            <a:endParaRPr lang="cs-CZ" altLang="cs-CZ" sz="1800" dirty="0" smtClean="0"/>
          </a:p>
          <a:p>
            <a:pPr eaLnBrk="1" hangingPunct="1">
              <a:buFont typeface="Wingdings" panose="05000000000000000000" pitchFamily="2" charset="2"/>
              <a:buNone/>
              <a:defRPr/>
            </a:pPr>
            <a:endParaRPr lang="cs-CZ" altLang="cs-CZ" dirty="0" smtClean="0"/>
          </a:p>
          <a:p>
            <a:pPr eaLnBrk="1" hangingPunct="1">
              <a:buFont typeface="Wingdings" panose="05000000000000000000" pitchFamily="2" charset="2"/>
              <a:buChar char="Ø"/>
              <a:defRPr/>
            </a:pPr>
            <a:endParaRPr lang="cs-CZ" altLang="cs-CZ" dirty="0" smtClean="0"/>
          </a:p>
          <a:p>
            <a:pPr eaLnBrk="1" hangingPunct="1">
              <a:buFont typeface="Wingdings" panose="05000000000000000000" pitchFamily="2" charset="2"/>
              <a:buNone/>
              <a:defRPr/>
            </a:pPr>
            <a:endParaRPr lang="cs-CZ" altLang="cs-CZ"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prstGeom prst="rect">
            <a:avLst/>
          </a:prstGeom>
        </p:spPr>
        <p:txBody>
          <a:bodyPr/>
          <a:lstStyle/>
          <a:p>
            <a:pPr indent="0" eaLnBrk="1" hangingPunct="1"/>
            <a:r>
              <a:rPr lang="cs-CZ" altLang="cs-CZ" sz="2400" dirty="0" smtClean="0"/>
              <a:t>Interní rozdělení prostředků výkonové části</a:t>
            </a:r>
          </a:p>
        </p:txBody>
      </p:sp>
      <p:sp>
        <p:nvSpPr>
          <p:cNvPr id="29699" name="Rectangle 3"/>
          <p:cNvSpPr>
            <a:spLocks noGrp="1" noChangeArrowheads="1"/>
          </p:cNvSpPr>
          <p:nvPr>
            <p:ph idx="1"/>
          </p:nvPr>
        </p:nvSpPr>
        <p:spPr>
          <a:prstGeom prst="rect">
            <a:avLst/>
          </a:prstGeom>
        </p:spPr>
        <p:txBody>
          <a:bodyPr/>
          <a:lstStyle/>
          <a:p>
            <a:pPr eaLnBrk="1" hangingPunct="1">
              <a:buFont typeface="Wingdings" panose="05000000000000000000" pitchFamily="2" charset="2"/>
              <a:buNone/>
            </a:pPr>
            <a:r>
              <a:rPr lang="cs-CZ" altLang="cs-CZ" sz="2000" b="1" dirty="0" smtClean="0"/>
              <a:t>Algoritmus rozdělení prostředků FK výkonové části: </a:t>
            </a:r>
          </a:p>
          <a:p>
            <a:pPr eaLnBrk="1" hangingPunct="1">
              <a:buFont typeface="Wingdings" panose="05000000000000000000" pitchFamily="2" charset="2"/>
              <a:buChar char="§"/>
            </a:pPr>
            <a:r>
              <a:rPr lang="cs-CZ" altLang="cs-CZ" sz="2000" b="1" dirty="0" smtClean="0">
                <a:solidFill>
                  <a:srgbClr val="FF0000"/>
                </a:solidFill>
              </a:rPr>
              <a:t>Celkový podíl UTB ve výkonové části institucionálního financování mezi všemi VVŠ je 2,364 % (vloni bylo 2,4995 % , na rok 2020 2,5293 %) a pořád klesá</a:t>
            </a:r>
          </a:p>
          <a:p>
            <a:pPr eaLnBrk="1" hangingPunct="1">
              <a:buFont typeface="Wingdings" panose="05000000000000000000" pitchFamily="2" charset="2"/>
              <a:buChar char="§"/>
            </a:pPr>
            <a:r>
              <a:rPr lang="cs-CZ" altLang="cs-CZ" dirty="0" smtClean="0"/>
              <a:t>v porovnání s fixní částí RO I, pouze </a:t>
            </a:r>
            <a:r>
              <a:rPr lang="cs-CZ" altLang="cs-CZ" b="1" dirty="0" smtClean="0">
                <a:solidFill>
                  <a:srgbClr val="C00000"/>
                </a:solidFill>
              </a:rPr>
              <a:t>75%</a:t>
            </a:r>
            <a:r>
              <a:rPr lang="cs-CZ" altLang="cs-CZ" dirty="0" smtClean="0"/>
              <a:t> výkon</a:t>
            </a:r>
            <a:endParaRPr lang="cs-CZ" altLang="cs-CZ" sz="2000" dirty="0" smtClean="0"/>
          </a:p>
          <a:p>
            <a:pPr algn="just" eaLnBrk="1" hangingPunct="1">
              <a:buFont typeface="Wingdings" panose="05000000000000000000" pitchFamily="2" charset="2"/>
              <a:buChar char="§"/>
            </a:pPr>
            <a:r>
              <a:rPr lang="cs-CZ" altLang="cs-CZ" sz="2000" dirty="0" smtClean="0"/>
              <a:t>pro každý indikátor kvality a výkonu VVŠ je MŠMT určeno, jaký procentuální podíl UTB za tento indikátor obdržela v rámci všech VVŠ zařazených v segmentu 3</a:t>
            </a:r>
          </a:p>
          <a:p>
            <a:pPr algn="just" eaLnBrk="1" hangingPunct="1">
              <a:buFont typeface="Wingdings" panose="05000000000000000000" pitchFamily="2" charset="2"/>
              <a:buChar char="§"/>
            </a:pPr>
            <a:r>
              <a:rPr lang="cs-CZ" altLang="cs-CZ" sz="2000" dirty="0" smtClean="0"/>
              <a:t>podle váhy stanovené tomuto indikátoru přiřadilo MŠMT finanční objem za indikátor pro UTB</a:t>
            </a:r>
          </a:p>
          <a:p>
            <a:pPr algn="just" eaLnBrk="1" hangingPunct="1">
              <a:buFont typeface="Wingdings" panose="05000000000000000000" pitchFamily="2" charset="2"/>
              <a:buChar char="§"/>
            </a:pPr>
            <a:r>
              <a:rPr lang="cs-CZ" altLang="cs-CZ" sz="2000" dirty="0" smtClean="0"/>
              <a:t>tento finanční objem je mezi organizační jednotky UTB rozdělen </a:t>
            </a:r>
            <a:br>
              <a:rPr lang="cs-CZ" altLang="cs-CZ" sz="2000" dirty="0" smtClean="0"/>
            </a:br>
            <a:r>
              <a:rPr lang="cs-CZ" altLang="cs-CZ" sz="2000" dirty="0" smtClean="0"/>
              <a:t>v poměru procentuální úspěšnosti dané jednotky k celkovému výkonu UTB v daném indikátoru</a:t>
            </a:r>
          </a:p>
          <a:p>
            <a:pPr eaLnBrk="1" hangingPunct="1">
              <a:buFont typeface="Wingdings" panose="05000000000000000000" pitchFamily="2" charset="2"/>
              <a:buNone/>
            </a:pPr>
            <a:endParaRPr lang="cs-CZ" altLang="cs-CZ" sz="2000" dirty="0" smtClean="0"/>
          </a:p>
          <a:p>
            <a:pPr eaLnBrk="1" hangingPunct="1">
              <a:buFont typeface="Wingdings" panose="05000000000000000000" pitchFamily="2" charset="2"/>
              <a:buChar char="Ø"/>
            </a:pPr>
            <a:endParaRPr lang="cs-CZ" altLang="cs-CZ" sz="1800" dirty="0" smtClean="0"/>
          </a:p>
          <a:p>
            <a:pPr eaLnBrk="1" hangingPunct="1">
              <a:buFont typeface="Wingdings" panose="05000000000000000000" pitchFamily="2" charset="2"/>
              <a:buNone/>
            </a:pPr>
            <a:endParaRPr lang="cs-CZ" altLang="cs-CZ" dirty="0" smtClean="0"/>
          </a:p>
          <a:p>
            <a:pPr eaLnBrk="1" hangingPunct="1">
              <a:buFont typeface="Wingdings" panose="05000000000000000000" pitchFamily="2" charset="2"/>
              <a:buChar char="Ø"/>
            </a:pPr>
            <a:endParaRPr lang="cs-CZ" altLang="cs-CZ" dirty="0" smtClean="0"/>
          </a:p>
          <a:p>
            <a:pPr eaLnBrk="1" hangingPunct="1">
              <a:buFont typeface="Wingdings" panose="05000000000000000000" pitchFamily="2" charset="2"/>
              <a:buNone/>
            </a:pPr>
            <a:endParaRPr lang="cs-CZ" altLang="cs-CZ"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7938"/>
            <a:r>
              <a:rPr lang="cs-CZ" altLang="cs-CZ" sz="2400" dirty="0" smtClean="0"/>
              <a:t>Indikátor PUBLIKACE</a:t>
            </a:r>
            <a:br>
              <a:rPr lang="cs-CZ" altLang="cs-CZ" sz="2400" dirty="0" smtClean="0"/>
            </a:br>
            <a:r>
              <a:rPr lang="cs-CZ" altLang="cs-CZ" sz="2000" dirty="0" smtClean="0"/>
              <a:t>Počet publikací ve zdroji </a:t>
            </a:r>
            <a:r>
              <a:rPr lang="cs-CZ" altLang="cs-CZ" sz="2000" dirty="0" err="1" smtClean="0"/>
              <a:t>WoS</a:t>
            </a:r>
            <a:r>
              <a:rPr lang="cs-CZ" altLang="cs-CZ" sz="2000" dirty="0" smtClean="0"/>
              <a:t> </a:t>
            </a:r>
            <a:r>
              <a:rPr lang="cs-CZ" sz="2000" dirty="0" err="1"/>
              <a:t>J</a:t>
            </a:r>
            <a:r>
              <a:rPr lang="cs-CZ" sz="2000" baseline="-25000" dirty="0" err="1"/>
              <a:t>imp</a:t>
            </a:r>
            <a:endParaRPr lang="cs-CZ" altLang="cs-CZ" sz="2000" dirty="0" smtClean="0"/>
          </a:p>
        </p:txBody>
      </p:sp>
      <p:graphicFrame>
        <p:nvGraphicFramePr>
          <p:cNvPr id="34924" name="Group 108"/>
          <p:cNvGraphicFramePr>
            <a:graphicFrameLocks noGrp="1"/>
          </p:cNvGraphicFramePr>
          <p:nvPr>
            <p:ph idx="1"/>
            <p:extLst/>
          </p:nvPr>
        </p:nvGraphicFramePr>
        <p:xfrm>
          <a:off x="1187624" y="1340768"/>
          <a:ext cx="6336828" cy="4877326"/>
        </p:xfrm>
        <a:graphic>
          <a:graphicData uri="http://schemas.openxmlformats.org/drawingml/2006/table">
            <a:tbl>
              <a:tblPr/>
              <a:tblGrid>
                <a:gridCol w="129626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(Q1-D1)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Q2</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Q3</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22,45</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53,62778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111,5244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59,46417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5,5</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10,125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23,08333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14,6458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2,93333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6,47619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6,33333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3,3175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2,11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26,65</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60,43889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168,9915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73,71416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2,5</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4,875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17,59286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8,7291</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64</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139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348</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202</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7932427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7938"/>
            <a:r>
              <a:rPr lang="cs-CZ" altLang="cs-CZ" sz="2400" dirty="0" smtClean="0"/>
              <a:t>Indikátor PUBLIKACE </a:t>
            </a:r>
            <a:br>
              <a:rPr lang="cs-CZ" altLang="cs-CZ" sz="2400" dirty="0" smtClean="0"/>
            </a:br>
            <a:r>
              <a:rPr lang="cs-CZ" altLang="cs-CZ" sz="2000" dirty="0" smtClean="0"/>
              <a:t>Počet publikací ve zdroji </a:t>
            </a:r>
            <a:r>
              <a:rPr lang="cs-CZ" altLang="cs-CZ" sz="2000" dirty="0" err="1" smtClean="0"/>
              <a:t>Scopus</a:t>
            </a:r>
            <a:r>
              <a:rPr lang="cs-CZ" altLang="cs-CZ" sz="2000" dirty="0" smtClean="0"/>
              <a:t> </a:t>
            </a:r>
            <a:r>
              <a:rPr lang="cs-CZ" sz="2000" dirty="0" err="1"/>
              <a:t>J</a:t>
            </a:r>
            <a:r>
              <a:rPr lang="cs-CZ" sz="2000" baseline="-25000" dirty="0" err="1"/>
              <a:t>Sc</a:t>
            </a:r>
            <a:endParaRPr lang="cs-CZ" altLang="cs-CZ" sz="2000" dirty="0" smtClean="0"/>
          </a:p>
        </p:txBody>
      </p:sp>
      <p:graphicFrame>
        <p:nvGraphicFramePr>
          <p:cNvPr id="34924" name="Group 108"/>
          <p:cNvGraphicFramePr>
            <a:graphicFrameLocks noGrp="1"/>
          </p:cNvGraphicFramePr>
          <p:nvPr>
            <p:ph idx="1"/>
            <p:extLst/>
          </p:nvPr>
        </p:nvGraphicFramePr>
        <p:xfrm>
          <a:off x="1187624" y="1340768"/>
          <a:ext cx="6264696" cy="4877326"/>
        </p:xfrm>
        <a:graphic>
          <a:graphicData uri="http://schemas.openxmlformats.org/drawingml/2006/table">
            <a:tbl>
              <a:tblPr/>
              <a:tblGrid>
                <a:gridCol w="129626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296020">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(Q1-D1)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Q2</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Q3</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0"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0,333333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4,333333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3,083333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6,333333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5,583333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80,20833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70,66667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82,41667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0,125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0,66667</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98</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117</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822035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7938"/>
            <a:r>
              <a:rPr lang="cs-CZ" altLang="cs-CZ" sz="2400" dirty="0" smtClean="0"/>
              <a:t>Indikátor PUBLIKACE </a:t>
            </a:r>
          </a:p>
        </p:txBody>
      </p:sp>
      <p:graphicFrame>
        <p:nvGraphicFramePr>
          <p:cNvPr id="34924" name="Group 108"/>
          <p:cNvGraphicFramePr>
            <a:graphicFrameLocks noGrp="1"/>
          </p:cNvGraphicFramePr>
          <p:nvPr>
            <p:ph idx="1"/>
            <p:extLst/>
          </p:nvPr>
        </p:nvGraphicFramePr>
        <p:xfrm>
          <a:off x="157669" y="1340768"/>
          <a:ext cx="8785225" cy="4877326"/>
        </p:xfrm>
        <a:graphic>
          <a:graphicData uri="http://schemas.openxmlformats.org/drawingml/2006/table">
            <a:tbl>
              <a:tblPr/>
              <a:tblGrid>
                <a:gridCol w="1296268">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1317863">
                  <a:extLst>
                    <a:ext uri="{9D8B030D-6E8A-4147-A177-3AD203B41FA5}">
                      <a16:colId xmlns:a16="http://schemas.microsoft.com/office/drawing/2014/main" val="20005"/>
                    </a:ext>
                  </a:extLst>
                </a:gridCol>
                <a:gridCol w="1346558">
                  <a:extLst>
                    <a:ext uri="{9D8B030D-6E8A-4147-A177-3AD203B41FA5}">
                      <a16:colId xmlns:a16="http://schemas.microsoft.com/office/drawing/2014/main" val="20006"/>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(Q1-D1)</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Q2</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publikací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Q3</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Počet bodů 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PUBLIKACE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22,45</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53,63</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111,52</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60,46</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722,024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29,5009</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3,00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2,33</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4,00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9,33</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51,833</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2,1178</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5,50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13,21</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29,42</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20,23</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171,804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7,0115</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0,00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4,00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3,00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6,50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16,25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0,6640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2,00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85,21</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85,67</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110,42</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370,291</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15,1296</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1,90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11,93</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21,48</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26,83</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93,259</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3,8108</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0,00</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0,13</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a:solidFill>
                            <a:srgbClr val="000000"/>
                          </a:solidFill>
                          <a:effectLst/>
                          <a:latin typeface="Arial" panose="020B0604020202020204" pitchFamily="34" charset="0"/>
                        </a:rPr>
                        <a:t>3,32</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2,11</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8,995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0,3675</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26,65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60,44</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169,99</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73,71</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920,9527</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37,6288</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2,50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5,13</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17,59</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9,40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89,248</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3,6466</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0,1226</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64</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237</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447</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319</a:t>
                      </a: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2447,468</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100,0000</a:t>
                      </a:r>
                      <a:endParaRPr lang="cs-CZ" sz="1600" b="1"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4408107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a:t>
            </a:r>
            <a:r>
              <a:rPr lang="cs-CZ" altLang="cs-CZ" sz="2400" dirty="0" err="1" smtClean="0"/>
              <a:t>VaV</a:t>
            </a:r>
            <a:r>
              <a:rPr lang="cs-CZ" altLang="cs-CZ" sz="2400" dirty="0" smtClean="0"/>
              <a:t> (výhradně pro výpočet ukazatele K)</a:t>
            </a:r>
          </a:p>
        </p:txBody>
      </p:sp>
      <p:graphicFrame>
        <p:nvGraphicFramePr>
          <p:cNvPr id="34924" name="Group 108"/>
          <p:cNvGraphicFramePr>
            <a:graphicFrameLocks noGrp="1"/>
          </p:cNvGraphicFramePr>
          <p:nvPr>
            <p:ph idx="1"/>
            <p:extLst/>
          </p:nvPr>
        </p:nvGraphicFramePr>
        <p:xfrm>
          <a:off x="899592" y="1332000"/>
          <a:ext cx="7272932" cy="4898436"/>
        </p:xfrm>
        <a:graphic>
          <a:graphicData uri="http://schemas.openxmlformats.org/drawingml/2006/table">
            <a:tbl>
              <a:tblPr/>
              <a:tblGrid>
                <a:gridCol w="1296268">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512168">
                  <a:extLst>
                    <a:ext uri="{9D8B030D-6E8A-4147-A177-3AD203B41FA5}">
                      <a16:colId xmlns:a16="http://schemas.microsoft.com/office/drawing/2014/main" val="20003"/>
                    </a:ext>
                  </a:extLst>
                </a:gridCol>
                <a:gridCol w="1512168">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Rozpočet DKRVO 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tis. Kč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Hodnota  DKRVO(2021)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 85 %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PUBLIKACE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 15 %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a:t>
                      </a:r>
                      <a:r>
                        <a:rPr kumimoji="0" lang="cs-CZ" altLang="cs-CZ" sz="14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VaV</a:t>
                      </a: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 ukazateli K má váhu 30 %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30 774</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21,5970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29,5009</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22,7826</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1 992</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1,3980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2,1178</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1,5060</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8310492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12 439</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8,7296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7,0115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8,4719</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3 406</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2,3903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0,6640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2,1314</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12 154</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8,5296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15,1296</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9,5196</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6 101</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4,2816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3,8108</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4,2110</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2 885</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2,0247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0,3675</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1,7761</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54 757</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38,4281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37,6288</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38,3082</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17 323</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12,1572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3,6466</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10,8806</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661</a:t>
                      </a: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0,4639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0" marR="36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0,1226</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1" i="0" u="none" strike="noStrike" kern="1200" dirty="0" smtClean="0">
                          <a:solidFill>
                            <a:srgbClr val="000000"/>
                          </a:solidFill>
                          <a:effectLst/>
                          <a:latin typeface="Arial" panose="020B0604020202020204" pitchFamily="34" charset="0"/>
                          <a:ea typeface="+mn-ea"/>
                          <a:cs typeface="+mn-cs"/>
                        </a:rPr>
                        <a:t>0,4127</a:t>
                      </a:r>
                      <a:endParaRPr lang="cs-CZ" sz="1600" b="1" i="0" u="none" strike="noStrike" kern="1200" dirty="0">
                        <a:solidFill>
                          <a:srgbClr val="000000"/>
                        </a:solidFill>
                        <a:effectLst/>
                        <a:latin typeface="Arial" panose="020B0604020202020204" pitchFamily="34" charset="0"/>
                        <a:ea typeface="+mn-ea"/>
                        <a:cs typeface="+mn-cs"/>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142 492</a:t>
                      </a:r>
                    </a:p>
                  </a:txBody>
                  <a:tcPr marL="0" marR="72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0" marR="36000" marT="45729" marB="457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0" marR="36000" marT="45729" marB="45729"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100,0000</a:t>
                      </a:r>
                    </a:p>
                  </a:txBody>
                  <a:tcPr marL="0" marR="36000" marT="46800" marB="4680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699502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indent="0" eaLnBrk="1" hangingPunct="1"/>
            <a:r>
              <a:rPr lang="cs-CZ" altLang="cs-CZ" sz="2400" dirty="0" smtClean="0"/>
              <a:t>Institucionální financování – výkonová část</a:t>
            </a:r>
          </a:p>
        </p:txBody>
      </p:sp>
      <mc:AlternateContent xmlns:mc="http://schemas.openxmlformats.org/markup-compatibility/2006" xmlns:a14="http://schemas.microsoft.com/office/drawing/2010/main">
        <mc:Choice Requires="a14">
          <p:sp>
            <p:nvSpPr>
              <p:cNvPr id="21507" name="Rectangle 3"/>
              <p:cNvSpPr>
                <a:spLocks noGrp="1" noChangeArrowheads="1"/>
              </p:cNvSpPr>
              <p:nvPr>
                <p:ph type="body" idx="1"/>
              </p:nvPr>
            </p:nvSpPr>
            <p:spPr/>
            <p:txBody>
              <a:bodyPr/>
              <a:lstStyle/>
              <a:p>
                <a:pPr marL="0" indent="0" eaLnBrk="1" hangingPunct="1">
                  <a:buFontTx/>
                  <a:buNone/>
                  <a:defRPr/>
                </a:pPr>
                <a:r>
                  <a:rPr lang="cs-CZ" altLang="cs-CZ" b="1" dirty="0" smtClean="0"/>
                  <a:t>Interní rozdělení institucionálních prostředků na výkonovou část</a:t>
                </a:r>
              </a:p>
              <a:p>
                <a:pPr algn="just">
                  <a:buFont typeface="Wingdings" panose="05000000000000000000" pitchFamily="2" charset="2"/>
                  <a:buChar char="§"/>
                  <a:defRPr/>
                </a:pPr>
                <a:r>
                  <a:rPr lang="cs-CZ" dirty="0" smtClean="0"/>
                  <a:t>Rozdělen </a:t>
                </a:r>
                <a:r>
                  <a:rPr lang="cs-CZ" dirty="0"/>
                  <a:t>bude celý přidělený objem prostředků </a:t>
                </a:r>
                <a:r>
                  <a:rPr lang="cs-CZ" dirty="0" smtClean="0"/>
                  <a:t>na výkonovou část (ukazatel K)</a:t>
                </a:r>
                <a:endParaRPr lang="cs-CZ" dirty="0"/>
              </a:p>
              <a:p>
                <a:pPr algn="just">
                  <a:buFont typeface="Wingdings" panose="05000000000000000000" pitchFamily="2" charset="2"/>
                  <a:buChar char="§"/>
                  <a:defRPr/>
                </a:pPr>
                <a:r>
                  <a:rPr lang="cs-CZ" dirty="0"/>
                  <a:t>Pro každou organizační jednotku (součást, </a:t>
                </a:r>
                <a:r>
                  <a:rPr lang="cs-CZ" dirty="0" smtClean="0"/>
                  <a:t>regionální výzkumné centrum) </a:t>
                </a:r>
                <a:r>
                  <a:rPr lang="cs-CZ" dirty="0"/>
                  <a:t>bude přiřazen finanční objem v poměru úspěšnosti této organizační jednotky k celkovému výkonu UTB v daném dílčím </a:t>
                </a:r>
                <a:r>
                  <a:rPr lang="cs-CZ" dirty="0" smtClean="0"/>
                  <a:t>indikátoru výkonové části.</a:t>
                </a:r>
              </a:p>
              <a:p>
                <a:pPr algn="just">
                  <a:buFont typeface="Wingdings" panose="05000000000000000000" pitchFamily="2" charset="2"/>
                  <a:buChar char="§"/>
                  <a:defRPr/>
                </a:pPr>
                <a:r>
                  <a:rPr lang="cs-CZ" dirty="0" smtClean="0"/>
                  <a:t>Pokud jsou identifikovány nějaké hodnoty indikátorů pro externí organizaci, se kterou UTB již ukončila spolupráci budou přiznány fakultě se kterou byl program realizován.</a:t>
                </a:r>
              </a:p>
              <a:p>
                <a:pPr marL="0" indent="0" algn="just">
                  <a:buNone/>
                  <a:defRPr/>
                </a:pPr>
                <a:endParaRPr lang="cs-CZ" altLang="cs-CZ" b="1" dirty="0" smtClean="0"/>
              </a:p>
              <a:p>
                <a:pPr marL="0" indent="0" algn="just">
                  <a:buNone/>
                  <a:defRPr/>
                </a:pPr>
                <a:r>
                  <a:rPr lang="cs-CZ" altLang="cs-CZ" b="1" dirty="0" smtClean="0"/>
                  <a:t>Souhrnné interní rozdělení </a:t>
                </a:r>
                <a:r>
                  <a:rPr lang="cs-CZ" altLang="cs-CZ" b="1" dirty="0"/>
                  <a:t>institucionálních </a:t>
                </a:r>
                <a:r>
                  <a:rPr lang="cs-CZ" altLang="cs-CZ" b="1" dirty="0" smtClean="0"/>
                  <a:t>prostředků</a:t>
                </a:r>
                <a:endParaRPr lang="cs-CZ" altLang="cs-CZ" b="1" dirty="0"/>
              </a:p>
              <a:p>
                <a:pPr>
                  <a:buFont typeface="Wingdings" panose="05000000000000000000" pitchFamily="2" charset="2"/>
                  <a:buChar char="§"/>
                </a:pPr>
                <a:r>
                  <a:rPr lang="cs-CZ" dirty="0" smtClean="0"/>
                  <a:t>Souhrnný </a:t>
                </a:r>
                <a:r>
                  <a:rPr lang="cs-CZ" dirty="0"/>
                  <a:t>příspěvek </a:t>
                </a:r>
                <a:r>
                  <a:rPr lang="cs-CZ" dirty="0" smtClean="0"/>
                  <a:t>VF(k) </a:t>
                </a:r>
                <a:r>
                  <a:rPr lang="cs-CZ" dirty="0"/>
                  <a:t>pro k-tou organizační jednotku:</a:t>
                </a:r>
              </a:p>
              <a:p>
                <a:pPr marL="0" indent="0">
                  <a:buNone/>
                </a:pPr>
                <a:endParaRPr lang="cs-CZ" sz="400" dirty="0"/>
              </a:p>
              <a:p>
                <a:pPr marL="0" indent="0" algn="ctr">
                  <a:buNone/>
                </a:pPr>
                <a14:m>
                  <m:oMathPara xmlns:m="http://schemas.openxmlformats.org/officeDocument/2006/math">
                    <m:oMathParaPr>
                      <m:jc m:val="centerGroup"/>
                    </m:oMathParaPr>
                    <m:oMath xmlns:m="http://schemas.openxmlformats.org/officeDocument/2006/math">
                      <m:r>
                        <a:rPr lang="cs-CZ" b="1" i="1">
                          <a:latin typeface="Cambria Math" panose="02040503050406030204" pitchFamily="18" charset="0"/>
                        </a:rPr>
                        <m:t>𝑽𝑭</m:t>
                      </m:r>
                      <m:d>
                        <m:dPr>
                          <m:ctrlPr>
                            <a:rPr lang="cs-CZ" i="1">
                              <a:latin typeface="Cambria Math" panose="02040503050406030204" pitchFamily="18" charset="0"/>
                            </a:rPr>
                          </m:ctrlPr>
                        </m:dPr>
                        <m:e>
                          <m:r>
                            <a:rPr lang="cs-CZ" b="1" i="1">
                              <a:latin typeface="Cambria Math" panose="02040503050406030204" pitchFamily="18" charset="0"/>
                            </a:rPr>
                            <m:t>𝒌</m:t>
                          </m:r>
                        </m:e>
                      </m:d>
                      <m:r>
                        <a:rPr lang="cs-CZ" i="1">
                          <a:latin typeface="Cambria Math" panose="02040503050406030204" pitchFamily="18" charset="0"/>
                        </a:rPr>
                        <m:t>= </m:t>
                      </m:r>
                      <m:nary>
                        <m:naryPr>
                          <m:chr m:val="∑"/>
                          <m:supHide m:val="on"/>
                          <m:ctrlPr>
                            <a:rPr lang="cs-CZ" i="1">
                              <a:latin typeface="Cambria Math" panose="02040503050406030204" pitchFamily="18" charset="0"/>
                            </a:rPr>
                          </m:ctrlPr>
                        </m:naryPr>
                        <m:sub>
                          <m:r>
                            <m:rPr>
                              <m:brk m:alnAt="7"/>
                            </m:rPr>
                            <a:rPr lang="cs-CZ" i="1">
                              <a:latin typeface="Cambria Math" panose="02040503050406030204" pitchFamily="18" charset="0"/>
                            </a:rPr>
                            <m:t>𝑖</m:t>
                          </m:r>
                        </m:sub>
                        <m:sup/>
                        <m:e>
                          <m:r>
                            <a:rPr lang="cs-CZ" b="1" i="1">
                              <a:latin typeface="Cambria Math" panose="02040503050406030204" pitchFamily="18" charset="0"/>
                            </a:rPr>
                            <m:t>𝑽</m:t>
                          </m:r>
                          <m:sSub>
                            <m:sSubPr>
                              <m:ctrlPr>
                                <a:rPr lang="cs-CZ" b="1" i="1">
                                  <a:latin typeface="Cambria Math" panose="02040503050406030204" pitchFamily="18" charset="0"/>
                                </a:rPr>
                              </m:ctrlPr>
                            </m:sSubPr>
                            <m:e>
                              <m:r>
                                <a:rPr lang="cs-CZ" b="1" i="1">
                                  <a:latin typeface="Cambria Math" panose="02040503050406030204" pitchFamily="18" charset="0"/>
                                </a:rPr>
                                <m:t>𝑷</m:t>
                              </m:r>
                            </m:e>
                            <m:sub>
                              <m:r>
                                <a:rPr lang="cs-CZ" b="1" i="1">
                                  <a:latin typeface="Cambria Math" panose="02040503050406030204" pitchFamily="18" charset="0"/>
                                </a:rPr>
                                <m:t>𝑨</m:t>
                              </m:r>
                            </m:sub>
                          </m:sSub>
                          <m:d>
                            <m:dPr>
                              <m:ctrlPr>
                                <a:rPr lang="cs-CZ" i="1">
                                  <a:latin typeface="Cambria Math" panose="02040503050406030204" pitchFamily="18" charset="0"/>
                                </a:rPr>
                              </m:ctrlPr>
                            </m:dPr>
                            <m:e>
                              <m:r>
                                <a:rPr lang="cs-CZ" b="1" i="1">
                                  <a:latin typeface="Cambria Math" panose="02040503050406030204" pitchFamily="18" charset="0"/>
                                </a:rPr>
                                <m:t>𝒊</m:t>
                              </m:r>
                              <m:r>
                                <a:rPr lang="cs-CZ" i="1">
                                  <a:latin typeface="Cambria Math" panose="02040503050406030204" pitchFamily="18" charset="0"/>
                                </a:rPr>
                                <m:t>,</m:t>
                              </m:r>
                              <m:r>
                                <a:rPr lang="cs-CZ" b="1" i="1">
                                  <a:latin typeface="Cambria Math" panose="02040503050406030204" pitchFamily="18" charset="0"/>
                                </a:rPr>
                                <m:t>𝒌</m:t>
                              </m:r>
                            </m:e>
                          </m:d>
                          <m:r>
                            <a:rPr lang="cs-CZ" i="1">
                              <a:latin typeface="Cambria Math" panose="02040503050406030204" pitchFamily="18" charset="0"/>
                            </a:rPr>
                            <m:t>+</m:t>
                          </m:r>
                          <m:r>
                            <a:rPr lang="cs-CZ" b="1" i="1">
                              <a:latin typeface="Cambria Math" panose="02040503050406030204" pitchFamily="18" charset="0"/>
                            </a:rPr>
                            <m:t>𝑽</m:t>
                          </m:r>
                          <m:sSub>
                            <m:sSubPr>
                              <m:ctrlPr>
                                <a:rPr lang="cs-CZ" b="1" i="1">
                                  <a:latin typeface="Cambria Math" panose="02040503050406030204" pitchFamily="18" charset="0"/>
                                </a:rPr>
                              </m:ctrlPr>
                            </m:sSubPr>
                            <m:e>
                              <m:r>
                                <a:rPr lang="cs-CZ" b="1" i="1">
                                  <a:latin typeface="Cambria Math" panose="02040503050406030204" pitchFamily="18" charset="0"/>
                                </a:rPr>
                                <m:t>𝑷</m:t>
                              </m:r>
                            </m:e>
                            <m:sub>
                              <m:r>
                                <a:rPr lang="cs-CZ" b="1" i="1">
                                  <a:latin typeface="Cambria Math" panose="02040503050406030204" pitchFamily="18" charset="0"/>
                                </a:rPr>
                                <m:t>𝑲</m:t>
                              </m:r>
                            </m:sub>
                          </m:sSub>
                          <m:r>
                            <a:rPr lang="cs-CZ" i="1">
                              <a:latin typeface="Cambria Math" panose="02040503050406030204" pitchFamily="18" charset="0"/>
                            </a:rPr>
                            <m:t>(</m:t>
                          </m:r>
                          <m:r>
                            <a:rPr lang="cs-CZ" b="1" i="1">
                              <a:latin typeface="Cambria Math" panose="02040503050406030204" pitchFamily="18" charset="0"/>
                            </a:rPr>
                            <m:t>𝒌</m:t>
                          </m:r>
                          <m:r>
                            <a:rPr lang="cs-CZ" i="1">
                              <a:latin typeface="Cambria Math" panose="02040503050406030204" pitchFamily="18" charset="0"/>
                            </a:rPr>
                            <m:t>)</m:t>
                          </m:r>
                        </m:e>
                      </m:nary>
                    </m:oMath>
                  </m:oMathPara>
                </a14:m>
                <a:endParaRPr lang="cs-CZ" dirty="0"/>
              </a:p>
              <a:p>
                <a:pPr marL="0" indent="0" algn="ctr">
                  <a:buNone/>
                </a:pPr>
                <a:endParaRPr lang="cs-CZ" dirty="0"/>
              </a:p>
              <a:p>
                <a:pPr algn="just">
                  <a:buFont typeface="Wingdings" panose="05000000000000000000" pitchFamily="2" charset="2"/>
                  <a:buChar char="§"/>
                  <a:defRPr/>
                </a:pPr>
                <a:endParaRPr lang="cs-CZ" dirty="0" smtClean="0"/>
              </a:p>
            </p:txBody>
          </p:sp>
        </mc:Choice>
        <mc:Fallback xmlns="">
          <p:sp>
            <p:nvSpPr>
              <p:cNvPr id="21507" name="Rectangle 3"/>
              <p:cNvSpPr>
                <a:spLocks noGrp="1" noRot="1" noChangeAspect="1" noMove="1" noResize="1" noEditPoints="1" noAdjustHandles="1" noChangeArrowheads="1" noChangeShapeType="1" noTextEdit="1"/>
              </p:cNvSpPr>
              <p:nvPr>
                <p:ph type="body" idx="1"/>
              </p:nvPr>
            </p:nvSpPr>
            <p:spPr>
              <a:blipFill>
                <a:blip r:embed="rId2"/>
                <a:stretch>
                  <a:fillRect l="-822" t="-660" r="-822"/>
                </a:stretch>
              </a:blipFill>
            </p:spPr>
            <p:txBody>
              <a:bodyPr/>
              <a:lstStyle/>
              <a:p>
                <a:r>
                  <a:rPr lang="cs-CZ">
                    <a:noFill/>
                  </a:rPr>
                  <a:t> </a:t>
                </a:r>
              </a:p>
            </p:txBody>
          </p:sp>
        </mc:Fallback>
      </mc:AlternateContent>
    </p:spTree>
    <p:extLst>
      <p:ext uri="{BB962C8B-B14F-4D97-AF65-F5344CB8AC3E}">
        <p14:creationId xmlns:p14="http://schemas.microsoft.com/office/powerpoint/2010/main" val="15761528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indent="0"/>
            <a:r>
              <a:rPr lang="cs-CZ" altLang="cs-CZ" sz="2400" dirty="0" smtClean="0"/>
              <a:t>Výkonová část institucionálního financování 2022</a:t>
            </a:r>
            <a:br>
              <a:rPr lang="cs-CZ" altLang="cs-CZ" sz="2400" dirty="0" smtClean="0"/>
            </a:br>
            <a:r>
              <a:rPr lang="cs-CZ" altLang="cs-CZ" sz="2000" dirty="0" smtClean="0"/>
              <a:t>v tis. Kč</a:t>
            </a:r>
          </a:p>
        </p:txBody>
      </p:sp>
      <p:graphicFrame>
        <p:nvGraphicFramePr>
          <p:cNvPr id="32879" name="Group 111"/>
          <p:cNvGraphicFramePr>
            <a:graphicFrameLocks noGrp="1"/>
          </p:cNvGraphicFramePr>
          <p:nvPr>
            <p:ph idx="1"/>
            <p:extLst>
              <p:ext uri="{D42A27DB-BD31-4B8C-83A1-F6EECF244321}">
                <p14:modId xmlns:p14="http://schemas.microsoft.com/office/powerpoint/2010/main" val="2279189036"/>
              </p:ext>
            </p:extLst>
          </p:nvPr>
        </p:nvGraphicFramePr>
        <p:xfrm>
          <a:off x="899592" y="1196752"/>
          <a:ext cx="7416800" cy="4606923"/>
        </p:xfrm>
        <a:graphic>
          <a:graphicData uri="http://schemas.openxmlformats.org/drawingml/2006/table">
            <a:tbl>
              <a:tblPr/>
              <a:tblGrid>
                <a:gridCol w="1337523">
                  <a:extLst>
                    <a:ext uri="{9D8B030D-6E8A-4147-A177-3AD203B41FA5}">
                      <a16:colId xmlns:a16="http://schemas.microsoft.com/office/drawing/2014/main" val="20000"/>
                    </a:ext>
                  </a:extLst>
                </a:gridCol>
                <a:gridCol w="1398210">
                  <a:extLst>
                    <a:ext uri="{9D8B030D-6E8A-4147-A177-3AD203B41FA5}">
                      <a16:colId xmlns:a16="http://schemas.microsoft.com/office/drawing/2014/main" val="20001"/>
                    </a:ext>
                  </a:extLst>
                </a:gridCol>
                <a:gridCol w="1459001">
                  <a:extLst>
                    <a:ext uri="{9D8B030D-6E8A-4147-A177-3AD203B41FA5}">
                      <a16:colId xmlns:a16="http://schemas.microsoft.com/office/drawing/2014/main" val="20002"/>
                    </a:ext>
                  </a:extLst>
                </a:gridCol>
                <a:gridCol w="1580585">
                  <a:extLst>
                    <a:ext uri="{9D8B030D-6E8A-4147-A177-3AD203B41FA5}">
                      <a16:colId xmlns:a16="http://schemas.microsoft.com/office/drawing/2014/main" val="20003"/>
                    </a:ext>
                  </a:extLst>
                </a:gridCol>
                <a:gridCol w="1641481">
                  <a:extLst>
                    <a:ext uri="{9D8B030D-6E8A-4147-A177-3AD203B41FA5}">
                      <a16:colId xmlns:a16="http://schemas.microsoft.com/office/drawing/2014/main" val="20004"/>
                    </a:ext>
                  </a:extLst>
                </a:gridCol>
              </a:tblGrid>
              <a:tr h="82290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Graduation</a:t>
                      </a: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r>
                        <a:rPr kumimoji="0" lang="cs-CZ" altLang="cs-CZ" sz="16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rate</a:t>
                      </a:r>
                      <a:endPar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Mezinárodní mobility  </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Zaměstnanost absolventů</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Hodnocení </a:t>
                      </a:r>
                      <a:r>
                        <a:rPr kumimoji="0" lang="cs-CZ" altLang="cs-CZ" sz="1600" b="1"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VaV</a:t>
                      </a:r>
                      <a:endPar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1 515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1 715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2 223</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4 803</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2 838 </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188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1 791</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317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1 510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2 344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1 138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1 786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2 653</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5 643</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2 439</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449</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3 705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5 408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1 405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2 007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4 251</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2 091</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2 702</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888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374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128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44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8 076</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4183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208</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2 294</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183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87</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1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16 472</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17 725</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11 742</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21 081</a:t>
                      </a:r>
                    </a:p>
                  </a:txBody>
                  <a:tcPr marL="77200" marR="77200" marT="45699" marB="4569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indent="0"/>
            <a:r>
              <a:rPr lang="cs-CZ" altLang="cs-CZ" sz="2400" dirty="0" smtClean="0"/>
              <a:t>Výkonová část institucionálního financování 2022</a:t>
            </a:r>
            <a:br>
              <a:rPr lang="cs-CZ" altLang="cs-CZ" sz="2400" dirty="0" smtClean="0"/>
            </a:br>
            <a:r>
              <a:rPr lang="cs-CZ" altLang="cs-CZ" sz="2000" dirty="0" smtClean="0"/>
              <a:t>v tis. Kč</a:t>
            </a:r>
          </a:p>
        </p:txBody>
      </p:sp>
      <p:graphicFrame>
        <p:nvGraphicFramePr>
          <p:cNvPr id="34924" name="Group 108"/>
          <p:cNvGraphicFramePr>
            <a:graphicFrameLocks noGrp="1"/>
          </p:cNvGraphicFramePr>
          <p:nvPr>
            <p:ph idx="1"/>
            <p:extLst>
              <p:ext uri="{D42A27DB-BD31-4B8C-83A1-F6EECF244321}">
                <p14:modId xmlns:p14="http://schemas.microsoft.com/office/powerpoint/2010/main" val="869625466"/>
              </p:ext>
            </p:extLst>
          </p:nvPr>
        </p:nvGraphicFramePr>
        <p:xfrm>
          <a:off x="899282" y="1069513"/>
          <a:ext cx="7705476" cy="4961294"/>
        </p:xfrm>
        <a:graphic>
          <a:graphicData uri="http://schemas.openxmlformats.org/drawingml/2006/table">
            <a:tbl>
              <a:tblPr/>
              <a:tblGrid>
                <a:gridCol w="1368462">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080120">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gridCol w="1296454">
                  <a:extLst>
                    <a:ext uri="{9D8B030D-6E8A-4147-A177-3AD203B41FA5}">
                      <a16:colId xmlns:a16="http://schemas.microsoft.com/office/drawing/2014/main" val="20005"/>
                    </a:ext>
                  </a:extLst>
                </a:gridCol>
              </a:tblGrid>
              <a:tr h="120735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Výsledky umělecké činnosti (RUV)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Externí příjmy VŠ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Studia v cizím jazyce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Cizinci – akademičtí a vědečtí pracovníci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tis. Kč) </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275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1 434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12 168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602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5 763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784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371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7 976</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6 470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194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1 414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19 346</a:t>
                      </a:r>
                      <a:endParaRPr kumimoji="0" lang="cs-CZ" sz="18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4"/>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1 550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1 580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15 796</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5</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2 515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12 503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284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731</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878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678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222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3 312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12 460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115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245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578</a:t>
                      </a:r>
                      <a:endParaRPr lang="cs-CZ" sz="1600"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3 325</a:t>
                      </a:r>
                      <a:endParaRPr lang="cs-CZ" sz="1600" b="1"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878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0</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202</a:t>
                      </a:r>
                      <a:endParaRPr lang="cs-CZ" sz="1600"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289</a:t>
                      </a:r>
                      <a:endParaRPr lang="cs-CZ" sz="1600" b="1" dirty="0">
                        <a:latin typeface="Arial" panose="020B0604020202020204" pitchFamily="34" charset="0"/>
                        <a:cs typeface="Arial" panose="020B0604020202020204" pitchFamily="34" charset="0"/>
                      </a:endParaRPr>
                    </a:p>
                  </a:txBody>
                  <a:tcPr marL="37527" marR="375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954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6 475</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1 545</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3 025</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12 292</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90 357</a:t>
                      </a:r>
                    </a:p>
                  </a:txBody>
                  <a:tcPr marL="77199" marR="7719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indent="0"/>
            <a:r>
              <a:rPr lang="cs-CZ" altLang="cs-CZ" sz="2400" dirty="0" smtClean="0"/>
              <a:t>Institucionální financování organizačních jednotek</a:t>
            </a:r>
          </a:p>
        </p:txBody>
      </p:sp>
      <p:sp>
        <p:nvSpPr>
          <p:cNvPr id="34819" name="Rectangle 3"/>
          <p:cNvSpPr>
            <a:spLocks noGrp="1" noChangeArrowheads="1"/>
          </p:cNvSpPr>
          <p:nvPr>
            <p:ph idx="1"/>
          </p:nvPr>
        </p:nvSpPr>
        <p:spPr/>
        <p:txBody>
          <a:bodyPr/>
          <a:lstStyle/>
          <a:p>
            <a:pPr marL="174625" indent="0">
              <a:buFont typeface="Wingdings" panose="05000000000000000000" pitchFamily="2" charset="2"/>
              <a:buNone/>
            </a:pPr>
            <a:r>
              <a:rPr lang="cs-CZ" altLang="cs-CZ" smtClean="0"/>
              <a:t>  </a:t>
            </a:r>
          </a:p>
        </p:txBody>
      </p:sp>
      <p:graphicFrame>
        <p:nvGraphicFramePr>
          <p:cNvPr id="18766" name="Group 334"/>
          <p:cNvGraphicFramePr>
            <a:graphicFrameLocks noGrp="1"/>
          </p:cNvGraphicFramePr>
          <p:nvPr>
            <p:extLst>
              <p:ext uri="{D42A27DB-BD31-4B8C-83A1-F6EECF244321}">
                <p14:modId xmlns:p14="http://schemas.microsoft.com/office/powerpoint/2010/main" val="1604763267"/>
              </p:ext>
            </p:extLst>
          </p:nvPr>
        </p:nvGraphicFramePr>
        <p:xfrm>
          <a:off x="1043608" y="1124743"/>
          <a:ext cx="7128792" cy="4936656"/>
        </p:xfrm>
        <a:graphic>
          <a:graphicData uri="http://schemas.openxmlformats.org/drawingml/2006/table">
            <a:tbl>
              <a:tblPr/>
              <a:tblGrid>
                <a:gridCol w="1519893">
                  <a:extLst>
                    <a:ext uri="{9D8B030D-6E8A-4147-A177-3AD203B41FA5}">
                      <a16:colId xmlns:a16="http://schemas.microsoft.com/office/drawing/2014/main" val="20000"/>
                    </a:ext>
                  </a:extLst>
                </a:gridCol>
                <a:gridCol w="1792196">
                  <a:extLst>
                    <a:ext uri="{9D8B030D-6E8A-4147-A177-3AD203B41FA5}">
                      <a16:colId xmlns:a16="http://schemas.microsoft.com/office/drawing/2014/main" val="20001"/>
                    </a:ext>
                  </a:extLst>
                </a:gridCol>
                <a:gridCol w="2016372">
                  <a:extLst>
                    <a:ext uri="{9D8B030D-6E8A-4147-A177-3AD203B41FA5}">
                      <a16:colId xmlns:a16="http://schemas.microsoft.com/office/drawing/2014/main" val="20002"/>
                    </a:ext>
                  </a:extLst>
                </a:gridCol>
                <a:gridCol w="1800331">
                  <a:extLst>
                    <a:ext uri="{9D8B030D-6E8A-4147-A177-3AD203B41FA5}">
                      <a16:colId xmlns:a16="http://schemas.microsoft.com/office/drawing/2014/main" val="20003"/>
                    </a:ext>
                  </a:extLst>
                </a:gridCol>
              </a:tblGrid>
              <a:tr h="88909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1" i="0" u="none" strike="noStrike" cap="none" normalizeH="0" baseline="0" dirty="0" smtClean="0">
                          <a:ln>
                            <a:noFill/>
                          </a:ln>
                          <a:solidFill>
                            <a:schemeClr val="tx1"/>
                          </a:solidFill>
                          <a:effectLst/>
                          <a:latin typeface="Arial" charset="0"/>
                          <a:cs typeface="Times New Roman" pitchFamily="18" charset="0"/>
                        </a:rPr>
                        <a:t>Součást/ organizační jednotka</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Příspěvek ukazatel A  v tis. Kč</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Příspěvek ukazatel K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v tis. Kč</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Příspěvek celkem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Arial" charset="0"/>
                          <a:cs typeface="Times New Roman" pitchFamily="18" charset="0"/>
                        </a:rPr>
                        <a:t>v tis. Kč</a:t>
                      </a:r>
                      <a:endParaRPr kumimoji="0" lang="cs-CZ" sz="1800" b="1"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440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Arial" charset="0"/>
                        </a:rPr>
                        <a:t>FT</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138 069</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12 168</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150 237</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Arial" charset="0"/>
                        </a:rPr>
                        <a:t>FLKŘ</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66 957</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5 763</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72 720</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Arial" charset="0"/>
                        </a:rPr>
                        <a:t>FAI</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69 708</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7 976</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77 684</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FMK</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101 914</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19 346</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121 260</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err="1" smtClean="0">
                          <a:ln>
                            <a:noFill/>
                          </a:ln>
                          <a:solidFill>
                            <a:schemeClr val="tx1"/>
                          </a:solidFill>
                          <a:effectLst/>
                          <a:latin typeface="Arial" charset="0"/>
                        </a:rPr>
                        <a:t>FaME</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75 176</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15 796</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90 972</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FHS</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94 206</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12 503</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106 709</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UNI</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40</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731</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771</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CPS</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3 785</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12 460</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16 245</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CEBIA-</a:t>
                      </a:r>
                      <a:r>
                        <a:rPr kumimoji="0" lang="cs-CZ" sz="1800" b="0" i="0" u="none" strike="noStrike" cap="none" normalizeH="0" baseline="0" dirty="0" err="1" smtClean="0">
                          <a:ln>
                            <a:noFill/>
                          </a:ln>
                          <a:solidFill>
                            <a:schemeClr val="tx1"/>
                          </a:solidFill>
                          <a:effectLst/>
                          <a:latin typeface="Arial" charset="0"/>
                          <a:cs typeface="Times New Roman" pitchFamily="18" charset="0"/>
                        </a:rPr>
                        <a:t>Tech</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6 805</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3 325</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10 130</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rPr>
                        <a:t>Knihovna</a:t>
                      </a: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0</a:t>
                      </a:r>
                      <a:endParaRPr lang="cs-CZ" sz="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Arial" panose="020B0604020202020204" pitchFamily="34" charset="0"/>
                          <a:ea typeface="Times New Roman" panose="02020603050405020304" pitchFamily="18" charset="0"/>
                          <a:cs typeface="Arial" panose="020B0604020202020204" pitchFamily="34" charset="0"/>
                        </a:rPr>
                        <a:t>289</a:t>
                      </a:r>
                      <a:endParaRPr lang="cs-CZ" sz="1800"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289</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5558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Arial" charset="0"/>
                          <a:cs typeface="Times New Roman" pitchFamily="18" charset="0"/>
                        </a:rPr>
                        <a:t>Celkem </a:t>
                      </a:r>
                      <a:endParaRPr kumimoji="0" lang="cs-CZ" sz="1800" b="0" i="0" u="none" strike="noStrike" cap="none" normalizeH="0" baseline="0" dirty="0" smtClean="0">
                        <a:ln>
                          <a:noFill/>
                        </a:ln>
                        <a:solidFill>
                          <a:schemeClr val="tx1"/>
                        </a:solidFill>
                        <a:effectLst/>
                        <a:latin typeface="Arial" charset="0"/>
                      </a:endParaRPr>
                    </a:p>
                  </a:txBody>
                  <a:tcPr marL="91427" marR="91427" marT="45674" marB="4567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556 660</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effectLst/>
                          <a:latin typeface="Arial" panose="020B0604020202020204" pitchFamily="34" charset="0"/>
                          <a:ea typeface="Times New Roman" panose="02020603050405020304" pitchFamily="18" charset="0"/>
                          <a:cs typeface="Arial" panose="020B0604020202020204" pitchFamily="34" charset="0"/>
                        </a:rPr>
                        <a:t>90 357</a:t>
                      </a:r>
                      <a:endParaRPr lang="cs-CZ" sz="1800" b="1" dirty="0">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b="1" dirty="0" smtClean="0">
                          <a:solidFill>
                            <a:schemeClr val="tx1"/>
                          </a:solidFill>
                          <a:effectLst/>
                          <a:latin typeface="Arial" panose="020B0604020202020204" pitchFamily="34" charset="0"/>
                          <a:ea typeface="Times New Roman" panose="02020603050405020304" pitchFamily="18" charset="0"/>
                          <a:cs typeface="Arial" panose="020B0604020202020204" pitchFamily="34" charset="0"/>
                        </a:rPr>
                        <a:t>647 017</a:t>
                      </a:r>
                      <a:endParaRPr lang="cs-CZ" sz="18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44448" marR="4444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marL="0" indent="0" eaLnBrk="1" hangingPunct="1"/>
            <a:r>
              <a:rPr lang="cs-CZ" altLang="cs-CZ" sz="2400" dirty="0" smtClean="0"/>
              <a:t>Interní rozdělení prostředků DKRVO </a:t>
            </a:r>
          </a:p>
        </p:txBody>
      </p:sp>
      <p:sp>
        <p:nvSpPr>
          <p:cNvPr id="37891" name="Rectangle 3"/>
          <p:cNvSpPr>
            <a:spLocks noGrp="1" noChangeArrowheads="1"/>
          </p:cNvSpPr>
          <p:nvPr>
            <p:ph type="body" idx="4294967295"/>
          </p:nvPr>
        </p:nvSpPr>
        <p:spPr/>
        <p:txBody>
          <a:bodyPr/>
          <a:lstStyle/>
          <a:p>
            <a:pPr marL="0" indent="0" algn="just" eaLnBrk="1" hangingPunct="1">
              <a:buFont typeface="Wingdings" panose="05000000000000000000" pitchFamily="2" charset="2"/>
              <a:buNone/>
              <a:defRPr/>
            </a:pPr>
            <a:endParaRPr lang="cs-CZ" altLang="cs-CZ" sz="2000" b="1" dirty="0" smtClean="0"/>
          </a:p>
          <a:p>
            <a:pPr marL="0" indent="0" algn="just" eaLnBrk="1" hangingPunct="1">
              <a:buFont typeface="Wingdings" panose="05000000000000000000" pitchFamily="2" charset="2"/>
              <a:buNone/>
              <a:defRPr/>
            </a:pPr>
            <a:r>
              <a:rPr lang="cs-CZ" altLang="cs-CZ" sz="2000" b="1" dirty="0"/>
              <a:t>Interní algoritmus rozdělení prostředků </a:t>
            </a:r>
            <a:r>
              <a:rPr lang="cs-CZ" altLang="cs-CZ" sz="2000" b="1" dirty="0" smtClean="0"/>
              <a:t>DKRVO pro rok 2022:</a:t>
            </a:r>
            <a:endParaRPr lang="cs-CZ" altLang="cs-CZ" sz="2000" b="1" dirty="0"/>
          </a:p>
          <a:p>
            <a:pPr marL="0" indent="0" algn="just" eaLnBrk="1" hangingPunct="1">
              <a:buFont typeface="Wingdings" panose="05000000000000000000" pitchFamily="2" charset="2"/>
              <a:buNone/>
              <a:defRPr/>
            </a:pPr>
            <a:r>
              <a:rPr lang="cs-CZ" altLang="cs-CZ" sz="2000" dirty="0"/>
              <a:t>Na organizační jednotky se rozdělují veškeré prostředky institucionální podpory DKRVO přidělené ministerstvem.</a:t>
            </a:r>
          </a:p>
          <a:p>
            <a:pPr marL="0" indent="0" algn="just" eaLnBrk="1" hangingPunct="1">
              <a:buFont typeface="Wingdings" panose="05000000000000000000" pitchFamily="2" charset="2"/>
              <a:buNone/>
              <a:defRPr/>
            </a:pPr>
            <a:r>
              <a:rPr lang="cs-CZ" altLang="cs-CZ" sz="2000" dirty="0"/>
              <a:t>Stabilizační složka:</a:t>
            </a:r>
          </a:p>
          <a:p>
            <a:pPr algn="just">
              <a:buFont typeface="Wingdings" panose="05000000000000000000" pitchFamily="2" charset="2"/>
              <a:buChar char="§"/>
              <a:defRPr/>
            </a:pPr>
            <a:r>
              <a:rPr lang="cs-CZ" altLang="cs-CZ" sz="2000" dirty="0"/>
              <a:t>Indikátor </a:t>
            </a:r>
            <a:r>
              <a:rPr lang="cs-CZ" altLang="cs-CZ" sz="2000" b="1" dirty="0"/>
              <a:t>Hodnota DKRVO(2021) </a:t>
            </a:r>
          </a:p>
          <a:p>
            <a:pPr marL="0" indent="0" algn="just">
              <a:buNone/>
              <a:defRPr/>
            </a:pPr>
            <a:r>
              <a:rPr lang="cs-CZ" altLang="cs-CZ" sz="2000" dirty="0"/>
              <a:t>Motivační složka:</a:t>
            </a:r>
          </a:p>
          <a:p>
            <a:pPr algn="just">
              <a:buFont typeface="Wingdings" panose="05000000000000000000" pitchFamily="2" charset="2"/>
              <a:buChar char="§"/>
              <a:defRPr/>
            </a:pPr>
            <a:r>
              <a:rPr lang="cs-CZ" altLang="cs-CZ" sz="2000" dirty="0"/>
              <a:t>Indikátor </a:t>
            </a:r>
            <a:r>
              <a:rPr lang="cs-CZ" altLang="cs-CZ" sz="2000" b="1" dirty="0"/>
              <a:t>Publikace </a:t>
            </a:r>
            <a:r>
              <a:rPr lang="cs-CZ" altLang="cs-CZ" sz="2000" dirty="0"/>
              <a:t>váha </a:t>
            </a:r>
            <a:r>
              <a:rPr lang="cs-CZ" altLang="cs-CZ" sz="2000" b="1" dirty="0"/>
              <a:t>7 </a:t>
            </a:r>
          </a:p>
          <a:p>
            <a:pPr algn="just">
              <a:buFont typeface="Wingdings" panose="05000000000000000000" pitchFamily="2" charset="2"/>
              <a:buChar char="§"/>
              <a:defRPr/>
            </a:pPr>
            <a:r>
              <a:rPr lang="cs-CZ" altLang="cs-CZ" sz="2000" dirty="0"/>
              <a:t>Indikátor </a:t>
            </a:r>
            <a:r>
              <a:rPr lang="cs-CZ" altLang="cs-CZ" sz="2000" b="1" dirty="0"/>
              <a:t>Citace</a:t>
            </a:r>
            <a:r>
              <a:rPr lang="cs-CZ" altLang="cs-CZ" sz="2000" dirty="0"/>
              <a:t> váha </a:t>
            </a:r>
            <a:r>
              <a:rPr lang="cs-CZ" altLang="cs-CZ" sz="2000" b="1" dirty="0"/>
              <a:t>3</a:t>
            </a:r>
          </a:p>
          <a:p>
            <a:pPr algn="just">
              <a:buFont typeface="Wingdings" panose="05000000000000000000" pitchFamily="2" charset="2"/>
              <a:buChar char="§"/>
              <a:defRPr/>
            </a:pPr>
            <a:r>
              <a:rPr lang="cs-CZ" altLang="cs-CZ" sz="2000" dirty="0"/>
              <a:t>Indikátor </a:t>
            </a:r>
            <a:r>
              <a:rPr lang="cs-CZ" altLang="cs-CZ" sz="2000" b="1" dirty="0"/>
              <a:t>Výsledky</a:t>
            </a:r>
            <a:r>
              <a:rPr lang="cs-CZ" altLang="cs-CZ" sz="2000" dirty="0"/>
              <a:t> projektů váha </a:t>
            </a:r>
            <a:r>
              <a:rPr lang="cs-CZ" altLang="cs-CZ" sz="2000" b="1" dirty="0"/>
              <a:t>2 </a:t>
            </a:r>
          </a:p>
          <a:p>
            <a:pPr eaLnBrk="1" hangingPunct="1">
              <a:buFont typeface="Wingdings" panose="05000000000000000000" pitchFamily="2" charset="2"/>
              <a:buNone/>
              <a:defRPr/>
            </a:pPr>
            <a:endParaRPr lang="cs-CZ" altLang="cs-CZ" dirty="0" smtClean="0"/>
          </a:p>
        </p:txBody>
      </p:sp>
      <p:sp>
        <p:nvSpPr>
          <p:cNvPr id="34820"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4821"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4838616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CITACE </a:t>
            </a:r>
          </a:p>
        </p:txBody>
      </p:sp>
      <p:graphicFrame>
        <p:nvGraphicFramePr>
          <p:cNvPr id="34924" name="Group 108"/>
          <p:cNvGraphicFramePr>
            <a:graphicFrameLocks noGrp="1"/>
          </p:cNvGraphicFramePr>
          <p:nvPr>
            <p:ph idx="1"/>
            <p:extLst>
              <p:ext uri="{D42A27DB-BD31-4B8C-83A1-F6EECF244321}">
                <p14:modId xmlns:p14="http://schemas.microsoft.com/office/powerpoint/2010/main" val="1548464925"/>
              </p:ext>
            </p:extLst>
          </p:nvPr>
        </p:nvGraphicFramePr>
        <p:xfrm>
          <a:off x="2411760" y="1412776"/>
          <a:ext cx="4320604" cy="4367140"/>
        </p:xfrm>
        <a:graphic>
          <a:graphicData uri="http://schemas.openxmlformats.org/drawingml/2006/table">
            <a:tbl>
              <a:tblPr/>
              <a:tblGrid>
                <a:gridCol w="1440160">
                  <a:extLst>
                    <a:ext uri="{9D8B030D-6E8A-4147-A177-3AD203B41FA5}">
                      <a16:colId xmlns:a16="http://schemas.microsoft.com/office/drawing/2014/main" val="20000"/>
                    </a:ext>
                  </a:extLst>
                </a:gridCol>
                <a:gridCol w="1368276">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tblGrid>
              <a:tr h="648072">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Citace 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citace v %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4482</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31,5123</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142</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0,9984</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1537</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10,8064</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138</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0,9703</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2698</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18,9693</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386</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2,7139</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677</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4,7599</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4049</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28,4680</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112</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0,7874</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0,0141</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14 223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829687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Výsledky projektů</a:t>
            </a:r>
          </a:p>
        </p:txBody>
      </p:sp>
      <p:graphicFrame>
        <p:nvGraphicFramePr>
          <p:cNvPr id="34924" name="Group 108"/>
          <p:cNvGraphicFramePr>
            <a:graphicFrameLocks noGrp="1"/>
          </p:cNvGraphicFramePr>
          <p:nvPr>
            <p:ph idx="1"/>
            <p:extLst/>
          </p:nvPr>
        </p:nvGraphicFramePr>
        <p:xfrm>
          <a:off x="539552" y="1340768"/>
          <a:ext cx="7848872" cy="4799858"/>
        </p:xfrm>
        <a:graphic>
          <a:graphicData uri="http://schemas.openxmlformats.org/drawingml/2006/table">
            <a:tbl>
              <a:tblPr/>
              <a:tblGrid>
                <a:gridCol w="1368152">
                  <a:extLst>
                    <a:ext uri="{9D8B030D-6E8A-4147-A177-3AD203B41FA5}">
                      <a16:colId xmlns:a16="http://schemas.microsoft.com/office/drawing/2014/main" val="20000"/>
                    </a:ext>
                  </a:extLst>
                </a:gridCol>
                <a:gridCol w="1584176">
                  <a:extLst>
                    <a:ext uri="{9D8B030D-6E8A-4147-A177-3AD203B41FA5}">
                      <a16:colId xmlns:a16="http://schemas.microsoft.com/office/drawing/2014/main" val="20003"/>
                    </a:ext>
                  </a:extLst>
                </a:gridCol>
                <a:gridCol w="1872208">
                  <a:extLst>
                    <a:ext uri="{9D8B030D-6E8A-4147-A177-3AD203B41FA5}">
                      <a16:colId xmlns:a16="http://schemas.microsoft.com/office/drawing/2014/main" val="20005"/>
                    </a:ext>
                  </a:extLst>
                </a:gridCol>
                <a:gridCol w="1800200">
                  <a:extLst>
                    <a:ext uri="{9D8B030D-6E8A-4147-A177-3AD203B41FA5}">
                      <a16:colId xmlns:a16="http://schemas.microsoft.com/office/drawing/2014/main" val="743610885"/>
                    </a:ext>
                  </a:extLst>
                </a:gridCol>
                <a:gridCol w="1224136">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Výnosy</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projektů 2018</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Výnosy</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projektů 2019</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Výnosy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projektů 2020</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Výsledky projektů</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6 329 172,48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6 761 040,27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6 883 032,92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7,4785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610 049,58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2 690 898,21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3 961 444,68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3,2309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0,00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0,00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252 492,65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0,1402</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805 290,01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4 180 697,81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3 787 197,12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3,6738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4 563 975,28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4 783 588,28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4 161 131,51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4,9168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1 116 792,15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2 278 960,00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2 863 622,62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2,5968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1 716 559,59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3 682 750,00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3 860 064,67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3,7507</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42 306 104,29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58 233 579,68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45 183 368,62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53,8745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11 409 716,00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17 561 005,08</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21 534 389,46</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20,3376</a:t>
                      </a:r>
                      <a:endParaRPr lang="cs-CZ" sz="1600" b="1"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0,00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0,00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0,00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0,00</a:t>
                      </a:r>
                      <a:endParaRPr lang="cs-CZ" sz="1600" b="1"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68 857 659,38</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100 172 519,33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92 486 744,31</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13815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motivační DKRVO </a:t>
            </a:r>
          </a:p>
        </p:txBody>
      </p:sp>
      <p:graphicFrame>
        <p:nvGraphicFramePr>
          <p:cNvPr id="34924" name="Group 108"/>
          <p:cNvGraphicFramePr>
            <a:graphicFrameLocks noGrp="1"/>
          </p:cNvGraphicFramePr>
          <p:nvPr>
            <p:ph idx="1"/>
            <p:extLst>
              <p:ext uri="{D42A27DB-BD31-4B8C-83A1-F6EECF244321}">
                <p14:modId xmlns:p14="http://schemas.microsoft.com/office/powerpoint/2010/main" val="281631811"/>
              </p:ext>
            </p:extLst>
          </p:nvPr>
        </p:nvGraphicFramePr>
        <p:xfrm>
          <a:off x="827584" y="1124744"/>
          <a:ext cx="7150118" cy="4898436"/>
        </p:xfrm>
        <a:graphic>
          <a:graphicData uri="http://schemas.openxmlformats.org/drawingml/2006/table">
            <a:tbl>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gridCol w="1584176">
                  <a:extLst>
                    <a:ext uri="{9D8B030D-6E8A-4147-A177-3AD203B41FA5}">
                      <a16:colId xmlns:a16="http://schemas.microsoft.com/office/drawing/2014/main" val="20004"/>
                    </a:ext>
                  </a:extLst>
                </a:gridCol>
                <a:gridCol w="1389478">
                  <a:extLst>
                    <a:ext uri="{9D8B030D-6E8A-4147-A177-3AD203B41FA5}">
                      <a16:colId xmlns:a16="http://schemas.microsoft.com/office/drawing/2014/main" val="20005"/>
                    </a:ext>
                  </a:extLst>
                </a:gridCol>
              </a:tblGrid>
              <a:tr h="115212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PUBLIKACE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7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citace v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3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Výsledky projektů v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Váha</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2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motivační DKRVO</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29,5009</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31,5123</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7,4785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26,3333</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2,1178</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0,9984</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3,2309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2,0235</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7,0115</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10,8064</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0,1402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6,8150</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0,6640</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0,9703</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3,6738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1,2422</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15,1296</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18,9693</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4,9168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14,3874</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3,8108</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2,7139</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2,5968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3,3343</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0,3675</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4,7599</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3,7507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2,0295</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37,6288</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28,4680</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53,8745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38,0462</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3,6466</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0,7874</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20,3376</a:t>
                      </a:r>
                      <a:endParaRPr lang="cs-CZ" sz="1600" b="0" dirty="0">
                        <a:latin typeface="Arial" panose="020B0604020202020204" pitchFamily="34" charset="0"/>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5,7136</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algn="r" defTabSz="914400" rtl="0" eaLnBrk="1" fontAlgn="b" latinLnBrk="0" hangingPunct="1"/>
                      <a:r>
                        <a:rPr lang="cs-CZ" sz="1600" b="0" kern="1200" dirty="0" smtClean="0">
                          <a:solidFill>
                            <a:schemeClr val="tx1"/>
                          </a:solidFill>
                          <a:latin typeface="Arial" panose="020B0604020202020204" pitchFamily="34" charset="0"/>
                          <a:ea typeface="+mn-ea"/>
                          <a:cs typeface="Arial" panose="020B0604020202020204" pitchFamily="34" charset="0"/>
                        </a:rPr>
                        <a:t>0,1226</a:t>
                      </a:r>
                      <a:endParaRPr lang="cs-CZ" sz="1600" b="0" kern="1200" dirty="0">
                        <a:solidFill>
                          <a:schemeClr val="tx1"/>
                        </a:solidFill>
                        <a:latin typeface="Arial" panose="020B0604020202020204" pitchFamily="34" charset="0"/>
                        <a:ea typeface="+mn-ea"/>
                        <a:cs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0,0141</a:t>
                      </a:r>
                      <a:endParaRPr lang="cs-CZ" sz="1600" b="0"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0,00</a:t>
                      </a:r>
                      <a:endParaRPr lang="cs-CZ" sz="1600" b="0" dirty="0">
                        <a:latin typeface="Arial" panose="020B0604020202020204" pitchFamily="34" charset="0"/>
                        <a:cs typeface="Arial" panose="020B0604020202020204" pitchFamily="34" charset="0"/>
                      </a:endParaRPr>
                    </a:p>
                  </a:txBody>
                  <a:tcPr marL="44451" marR="90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0,0750</a:t>
                      </a:r>
                      <a:endParaRPr lang="cs-CZ" sz="1600" b="1" i="0" u="none" strike="noStrike" dirty="0">
                        <a:solidFill>
                          <a:srgbClr val="000000"/>
                        </a:solidFill>
                        <a:effectLst/>
                        <a:latin typeface="Arial" panose="020B0604020202020204" pitchFamily="34" charset="0"/>
                      </a:endParaRPr>
                    </a:p>
                  </a:txBody>
                  <a:tcPr marL="0" marR="108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2996053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Interní rozdělení DKRVO pro 2022  </a:t>
            </a:r>
          </a:p>
        </p:txBody>
      </p:sp>
      <p:graphicFrame>
        <p:nvGraphicFramePr>
          <p:cNvPr id="34924" name="Group 108"/>
          <p:cNvGraphicFramePr>
            <a:graphicFrameLocks noGrp="1"/>
          </p:cNvGraphicFramePr>
          <p:nvPr>
            <p:ph idx="1"/>
            <p:extLst>
              <p:ext uri="{D42A27DB-BD31-4B8C-83A1-F6EECF244321}">
                <p14:modId xmlns:p14="http://schemas.microsoft.com/office/powerpoint/2010/main" val="3070206533"/>
              </p:ext>
            </p:extLst>
          </p:nvPr>
        </p:nvGraphicFramePr>
        <p:xfrm>
          <a:off x="827585" y="1196752"/>
          <a:ext cx="7200800" cy="4801313"/>
        </p:xfrm>
        <a:graphic>
          <a:graphicData uri="http://schemas.openxmlformats.org/drawingml/2006/table">
            <a:tbl>
              <a:tblPr/>
              <a:tblGrid>
                <a:gridCol w="1512168">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368152">
                  <a:extLst>
                    <a:ext uri="{9D8B030D-6E8A-4147-A177-3AD203B41FA5}">
                      <a16:colId xmlns:a16="http://schemas.microsoft.com/office/drawing/2014/main" val="20003"/>
                    </a:ext>
                  </a:extLst>
                </a:gridCol>
                <a:gridCol w="1512168">
                  <a:extLst>
                    <a:ext uri="{9D8B030D-6E8A-4147-A177-3AD203B41FA5}">
                      <a16:colId xmlns:a16="http://schemas.microsoft.com/office/drawing/2014/main" val="20004"/>
                    </a:ext>
                  </a:extLst>
                </a:gridCol>
                <a:gridCol w="1440160">
                  <a:extLst>
                    <a:ext uri="{9D8B030D-6E8A-4147-A177-3AD203B41FA5}">
                      <a16:colId xmlns:a16="http://schemas.microsoft.com/office/drawing/2014/main" val="20005"/>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Hodnota  DKRVO(2021)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a:t>
                      </a:r>
                      <a:endPar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Stabilizační DKRVO</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Motivační DKRVO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DKRVO</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celkem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21,5970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28 331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6 096</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34 427</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1,3980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1 834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468</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2 302</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678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8,7296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11 451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1 578</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13 029</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2,3903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3 136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287</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3 423</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8,5296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11 189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3 331</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14 520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4,2816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5 617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772</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6 389</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2,0247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2 656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470</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3 126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38,4281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50 410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8 807</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59 217</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12,1572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15 948</a:t>
                      </a:r>
                      <a:endParaRPr lang="cs-CZ" sz="1600" b="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1 323</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17 271</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0,4639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latin typeface="Arial" panose="020B0604020202020204" pitchFamily="34" charset="0"/>
                          <a:cs typeface="Arial" panose="020B0604020202020204" pitchFamily="34" charset="0"/>
                        </a:rPr>
                        <a:t>608</a:t>
                      </a:r>
                      <a:endParaRPr lang="cs-CZ" sz="1600" b="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17</a:t>
                      </a:r>
                      <a:endParaRPr lang="cs-CZ" sz="1600" b="0" i="0" u="none" strike="noStrike" dirty="0">
                        <a:solidFill>
                          <a:srgbClr val="000000"/>
                        </a:solidFill>
                        <a:effectLst/>
                        <a:latin typeface="Arial" panose="020B0604020202020204" pitchFamily="34" charset="0"/>
                      </a:endParaRPr>
                    </a:p>
                  </a:txBody>
                  <a:tcPr marL="0" marR="720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625</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133 180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23 149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154 329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2042595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indent="0"/>
            <a:r>
              <a:rPr lang="cs-CZ" altLang="cs-CZ" sz="2400" dirty="0" smtClean="0"/>
              <a:t>Interní rozdělení podpory DKRVO na rok 2022</a:t>
            </a:r>
          </a:p>
        </p:txBody>
      </p:sp>
      <p:graphicFrame>
        <p:nvGraphicFramePr>
          <p:cNvPr id="34924" name="Group 108"/>
          <p:cNvGraphicFramePr>
            <a:graphicFrameLocks noGrp="1"/>
          </p:cNvGraphicFramePr>
          <p:nvPr>
            <p:ph idx="1"/>
            <p:extLst>
              <p:ext uri="{D42A27DB-BD31-4B8C-83A1-F6EECF244321}">
                <p14:modId xmlns:p14="http://schemas.microsoft.com/office/powerpoint/2010/main" val="3920423084"/>
              </p:ext>
            </p:extLst>
          </p:nvPr>
        </p:nvGraphicFramePr>
        <p:xfrm>
          <a:off x="971352" y="1412776"/>
          <a:ext cx="6552976" cy="4685076"/>
        </p:xfrm>
        <a:graphic>
          <a:graphicData uri="http://schemas.openxmlformats.org/drawingml/2006/table">
            <a:tbl>
              <a:tblPr/>
              <a:tblGrid>
                <a:gridCol w="15122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656308">
                  <a:extLst>
                    <a:ext uri="{9D8B030D-6E8A-4147-A177-3AD203B41FA5}">
                      <a16:colId xmlns:a16="http://schemas.microsoft.com/office/drawing/2014/main" val="20003"/>
                    </a:ext>
                  </a:extLst>
                </a:gridCol>
                <a:gridCol w="1656184">
                  <a:extLst>
                    <a:ext uri="{9D8B030D-6E8A-4147-A177-3AD203B41FA5}">
                      <a16:colId xmlns:a16="http://schemas.microsoft.com/office/drawing/2014/main" val="20004"/>
                    </a:ext>
                  </a:extLst>
                </a:gridCol>
              </a:tblGrid>
              <a:tr h="93610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DKRVO</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celkem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rgbClr val="C00000"/>
                          </a:solidFill>
                          <a:effectLst/>
                          <a:latin typeface="Arial" panose="020B0604020202020204" pitchFamily="34" charset="0"/>
                          <a:cs typeface="Arial" panose="020B0604020202020204" pitchFamily="34" charset="0"/>
                        </a:rPr>
                        <a:t>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Rozpočet DKRVO 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tis. Kč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Rozdíl</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2022 – rozpočet 2021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34 427</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30 </a:t>
                      </a:r>
                      <a:r>
                        <a:rPr lang="cs-CZ" sz="1600" b="0" i="0" u="none" strike="noStrike" dirty="0" smtClean="0">
                          <a:solidFill>
                            <a:srgbClr val="000000"/>
                          </a:solidFill>
                          <a:effectLst/>
                          <a:latin typeface="Arial" panose="020B0604020202020204" pitchFamily="34" charset="0"/>
                        </a:rPr>
                        <a:t>774</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3 653</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2 302</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1 995</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307</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13 029</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12 </a:t>
                      </a:r>
                      <a:r>
                        <a:rPr lang="cs-CZ" sz="1600" b="0" i="0" u="none" strike="noStrike" dirty="0" smtClean="0">
                          <a:solidFill>
                            <a:srgbClr val="000000"/>
                          </a:solidFill>
                          <a:effectLst/>
                          <a:latin typeface="Arial" panose="020B0604020202020204" pitchFamily="34" charset="0"/>
                        </a:rPr>
                        <a:t>439</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590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3 423</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3 </a:t>
                      </a:r>
                      <a:r>
                        <a:rPr lang="cs-CZ" sz="1600" b="0" i="0" u="none" strike="noStrike" dirty="0" smtClean="0">
                          <a:solidFill>
                            <a:srgbClr val="000000"/>
                          </a:solidFill>
                          <a:effectLst/>
                          <a:latin typeface="Arial" panose="020B0604020202020204" pitchFamily="34" charset="0"/>
                        </a:rPr>
                        <a:t>406</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17</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14</a:t>
                      </a:r>
                      <a:r>
                        <a:rPr lang="cs-CZ" sz="1600" b="0" i="0" u="none" strike="noStrike" baseline="0" dirty="0" smtClean="0">
                          <a:solidFill>
                            <a:srgbClr val="000000"/>
                          </a:solidFill>
                          <a:effectLst/>
                          <a:latin typeface="Arial" panose="020B0604020202020204" pitchFamily="34" charset="0"/>
                        </a:rPr>
                        <a:t> 520</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12 154</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2 366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6 389</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6 101</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288</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3 126</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2 </a:t>
                      </a:r>
                      <a:r>
                        <a:rPr lang="cs-CZ" sz="1600" b="0" i="0" u="none" strike="noStrike" dirty="0" smtClean="0">
                          <a:solidFill>
                            <a:srgbClr val="000000"/>
                          </a:solidFill>
                          <a:effectLst/>
                          <a:latin typeface="Arial" panose="020B0604020202020204" pitchFamily="34" charset="0"/>
                        </a:rPr>
                        <a:t>885</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241</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59 217</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54 </a:t>
                      </a:r>
                      <a:r>
                        <a:rPr lang="cs-CZ" sz="1600" b="0" i="0" u="none" strike="noStrike" dirty="0" smtClean="0">
                          <a:solidFill>
                            <a:srgbClr val="000000"/>
                          </a:solidFill>
                          <a:effectLst/>
                          <a:latin typeface="Arial" panose="020B0604020202020204" pitchFamily="34" charset="0"/>
                        </a:rPr>
                        <a:t>757</a:t>
                      </a:r>
                      <a:endParaRPr lang="cs-CZ" sz="1600" b="0" i="0" u="none" strike="noStrike" dirty="0">
                        <a:solidFill>
                          <a:srgbClr val="000000"/>
                        </a:solidFill>
                        <a:effectLst/>
                        <a:latin typeface="Arial" panose="020B0604020202020204" pitchFamily="34" charset="0"/>
                      </a:endParaRP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1" i="0" u="none" strike="noStrike" dirty="0" smtClean="0">
                          <a:solidFill>
                            <a:srgbClr val="000000"/>
                          </a:solidFill>
                          <a:effectLst/>
                          <a:latin typeface="Arial" panose="020B0604020202020204" pitchFamily="34" charset="0"/>
                        </a:rPr>
                        <a:t>4 460</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17 271</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17 323</a:t>
                      </a: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0" indent="-285750" algn="r" fontAlgn="b">
                        <a:buFontTx/>
                        <a:buChar char="-"/>
                      </a:pPr>
                      <a:r>
                        <a:rPr lang="cs-CZ" sz="1600" b="1" i="0" u="none" strike="noStrike" dirty="0" smtClean="0">
                          <a:solidFill>
                            <a:srgbClr val="000000"/>
                          </a:solidFill>
                          <a:effectLst/>
                          <a:latin typeface="Arial" panose="020B0604020202020204" pitchFamily="34" charset="0"/>
                        </a:rPr>
                        <a:t>52</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smtClean="0">
                          <a:solidFill>
                            <a:srgbClr val="000000"/>
                          </a:solidFill>
                          <a:effectLst/>
                          <a:latin typeface="Arial" panose="020B0604020202020204" pitchFamily="34" charset="0"/>
                        </a:rPr>
                        <a:t>625</a:t>
                      </a:r>
                      <a:endParaRPr lang="cs-CZ" sz="1600" b="0"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lang="cs-CZ" sz="1600" b="0" i="0" u="none" strike="noStrike" dirty="0">
                          <a:solidFill>
                            <a:srgbClr val="000000"/>
                          </a:solidFill>
                          <a:effectLst/>
                          <a:latin typeface="Arial" panose="020B0604020202020204" pitchFamily="34" charset="0"/>
                        </a:rPr>
                        <a:t>661</a:t>
                      </a:r>
                    </a:p>
                  </a:txBody>
                  <a:tcPr marL="0" marR="90000" marT="46800" marB="468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0" indent="-285750" algn="r" fontAlgn="b">
                        <a:buFontTx/>
                        <a:buChar char="-"/>
                      </a:pPr>
                      <a:r>
                        <a:rPr lang="cs-CZ" sz="1600" b="1" i="0" u="none" strike="noStrike" dirty="0" smtClean="0">
                          <a:solidFill>
                            <a:srgbClr val="000000"/>
                          </a:solidFill>
                          <a:effectLst/>
                          <a:latin typeface="Arial" panose="020B0604020202020204" pitchFamily="34" charset="0"/>
                        </a:rPr>
                        <a:t>36</a:t>
                      </a:r>
                      <a:endParaRPr lang="cs-CZ" sz="1600" b="1" i="0" u="none" strike="noStrike" dirty="0">
                        <a:solidFill>
                          <a:srgbClr val="000000"/>
                        </a:solidFill>
                        <a:effectLst/>
                        <a:latin typeface="Arial" panose="020B0604020202020204" pitchFamily="34" charset="0"/>
                      </a:endParaRPr>
                    </a:p>
                  </a:txBody>
                  <a:tcPr marL="0" marR="72000" marT="0" marB="3600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154 329</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fontAlgn="b"/>
                      <a:r>
                        <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142</a:t>
                      </a:r>
                      <a:r>
                        <a:rPr lang="cs-CZ" sz="1600" b="0" i="0" u="none" strike="noStrike" dirty="0">
                          <a:solidFill>
                            <a:srgbClr val="000000"/>
                          </a:solidFill>
                          <a:effectLst/>
                          <a:latin typeface="Arial" panose="020B0604020202020204" pitchFamily="34" charset="0"/>
                        </a:rPr>
                        <a:t> 492</a:t>
                      </a:r>
                    </a:p>
                  </a:txBody>
                  <a:tcPr marL="90000" marR="90000" marT="46800" marB="468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11 837</a:t>
                      </a:r>
                      <a:endPar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1193762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marL="0" indent="0" eaLnBrk="1" hangingPunct="1"/>
            <a:r>
              <a:rPr lang="cs-CZ" altLang="cs-CZ" sz="2400" dirty="0" smtClean="0"/>
              <a:t>Interní užití prostředků DKRVO </a:t>
            </a:r>
          </a:p>
        </p:txBody>
      </p:sp>
      <p:sp>
        <p:nvSpPr>
          <p:cNvPr id="37891" name="Rectangle 3"/>
          <p:cNvSpPr>
            <a:spLocks noGrp="1" noChangeArrowheads="1"/>
          </p:cNvSpPr>
          <p:nvPr>
            <p:ph type="body" idx="4294967295"/>
          </p:nvPr>
        </p:nvSpPr>
        <p:spPr/>
        <p:txBody>
          <a:bodyPr/>
          <a:lstStyle/>
          <a:p>
            <a:pPr marL="0" indent="0" algn="just" eaLnBrk="1" hangingPunct="1">
              <a:buFont typeface="Wingdings" panose="05000000000000000000" pitchFamily="2" charset="2"/>
              <a:buNone/>
              <a:defRPr/>
            </a:pPr>
            <a:r>
              <a:rPr lang="cs-CZ" altLang="cs-CZ" sz="2000" b="1" dirty="0" smtClean="0"/>
              <a:t>Užití institucionální podpory na DKRVO:</a:t>
            </a:r>
          </a:p>
          <a:p>
            <a:pPr marL="0" indent="0" algn="just">
              <a:buFontTx/>
              <a:buNone/>
              <a:defRPr/>
            </a:pPr>
            <a:r>
              <a:rPr lang="cs-CZ" altLang="cs-CZ" sz="2000" dirty="0" smtClean="0"/>
              <a:t>Rozdělení prostředků uvnitř součásti typu fakulta:  </a:t>
            </a:r>
          </a:p>
          <a:p>
            <a:pPr algn="just">
              <a:buFont typeface="Wingdings" panose="05000000000000000000" pitchFamily="2" charset="2"/>
              <a:buChar char="§"/>
              <a:defRPr/>
            </a:pPr>
            <a:r>
              <a:rPr lang="cs-CZ" altLang="cs-CZ" sz="2000" dirty="0" smtClean="0"/>
              <a:t>min</a:t>
            </a:r>
            <a:r>
              <a:rPr lang="cs-CZ" altLang="cs-CZ" sz="2000" dirty="0"/>
              <a:t>. 40 % ze všech přidělených prostředků </a:t>
            </a:r>
            <a:r>
              <a:rPr lang="cs-CZ" altLang="cs-CZ" sz="2000" dirty="0" smtClean="0"/>
              <a:t>musí fakulta vyčerpat </a:t>
            </a:r>
            <a:r>
              <a:rPr lang="cs-CZ" altLang="cs-CZ" sz="2000" dirty="0"/>
              <a:t>na interní </a:t>
            </a:r>
            <a:r>
              <a:rPr lang="cs-CZ" altLang="cs-CZ" sz="2000" dirty="0" smtClean="0"/>
              <a:t>projekty</a:t>
            </a:r>
          </a:p>
          <a:p>
            <a:pPr algn="just">
              <a:buFont typeface="Wingdings" panose="05000000000000000000" pitchFamily="2" charset="2"/>
              <a:buChar char="§"/>
              <a:defRPr/>
            </a:pPr>
            <a:r>
              <a:rPr lang="cs-CZ" altLang="cs-CZ" sz="2000" dirty="0" smtClean="0"/>
              <a:t>tato </a:t>
            </a:r>
            <a:r>
              <a:rPr lang="cs-CZ" altLang="cs-CZ" sz="2000" dirty="0"/>
              <a:t>povinnost se nevztahuje na výzkumná centra, UNI, knihovnu, </a:t>
            </a:r>
            <a:r>
              <a:rPr lang="cs-CZ" altLang="cs-CZ" sz="2000" dirty="0" smtClean="0"/>
              <a:t>rektorát</a:t>
            </a:r>
          </a:p>
          <a:p>
            <a:pPr algn="just">
              <a:buFont typeface="Wingdings" panose="05000000000000000000" pitchFamily="2" charset="2"/>
              <a:buChar char="§"/>
              <a:defRPr/>
            </a:pPr>
            <a:r>
              <a:rPr lang="cs-CZ" altLang="cs-CZ" sz="2000" dirty="0" smtClean="0"/>
              <a:t>interní projekty musí být v souladu se  strategickými cíli UTB</a:t>
            </a:r>
          </a:p>
          <a:p>
            <a:pPr eaLnBrk="1" hangingPunct="1">
              <a:buFont typeface="Wingdings" panose="05000000000000000000" pitchFamily="2" charset="2"/>
              <a:buNone/>
            </a:pPr>
            <a:r>
              <a:rPr lang="cs-CZ" altLang="cs-CZ" sz="2000" b="1" dirty="0"/>
              <a:t>Organizační opatření pro interní </a:t>
            </a:r>
            <a:r>
              <a:rPr lang="cs-CZ" altLang="cs-CZ" sz="2000" b="1" dirty="0" smtClean="0"/>
              <a:t>projekty: </a:t>
            </a:r>
            <a:endParaRPr lang="cs-CZ" altLang="cs-CZ" sz="2000" b="1" dirty="0"/>
          </a:p>
          <a:p>
            <a:pPr algn="just">
              <a:buFont typeface="Wingdings" panose="05000000000000000000" pitchFamily="2" charset="2"/>
              <a:buChar char="§"/>
            </a:pPr>
            <a:r>
              <a:rPr lang="cs-CZ" altLang="cs-CZ" sz="2000" dirty="0"/>
              <a:t>projekty vyhlašuje děkan</a:t>
            </a:r>
          </a:p>
          <a:p>
            <a:pPr algn="just">
              <a:buFont typeface="Wingdings" panose="05000000000000000000" pitchFamily="2" charset="2"/>
              <a:buChar char="§"/>
            </a:pPr>
            <a:r>
              <a:rPr lang="cs-CZ" altLang="cs-CZ" sz="2000" dirty="0"/>
              <a:t>projekty mohou být víceleté (max. doba realizace 3 roky)</a:t>
            </a:r>
          </a:p>
          <a:p>
            <a:pPr algn="just">
              <a:buFont typeface="Wingdings" panose="05000000000000000000" pitchFamily="2" charset="2"/>
              <a:buChar char="§"/>
            </a:pPr>
            <a:r>
              <a:rPr lang="cs-CZ" altLang="cs-CZ" sz="2000" dirty="0"/>
              <a:t>projekty schvaluje rektor</a:t>
            </a:r>
          </a:p>
          <a:p>
            <a:pPr algn="just">
              <a:buFont typeface="Wingdings" panose="05000000000000000000" pitchFamily="2" charset="2"/>
              <a:buChar char="§"/>
            </a:pPr>
            <a:r>
              <a:rPr lang="cs-CZ" altLang="cs-CZ" sz="2000" dirty="0"/>
              <a:t>projekty evidovány na samostatných SPP prvcích. Ten se v IS SAP zřizuje až po projednání a schválení návrhu </a:t>
            </a:r>
            <a:r>
              <a:rPr lang="cs-CZ" altLang="cs-CZ" sz="2000" dirty="0" smtClean="0"/>
              <a:t>projektu </a:t>
            </a:r>
            <a:r>
              <a:rPr lang="cs-CZ" altLang="cs-CZ" sz="2000" dirty="0"/>
              <a:t>rektorem</a:t>
            </a:r>
          </a:p>
          <a:p>
            <a:pPr algn="just">
              <a:buFont typeface="Wingdings" panose="05000000000000000000" pitchFamily="2" charset="2"/>
              <a:buChar char="§"/>
            </a:pPr>
            <a:r>
              <a:rPr lang="cs-CZ" altLang="cs-CZ" sz="2000" dirty="0"/>
              <a:t>pokud součást nepředloží projekty v požadovaném objemu do 30. 6. </a:t>
            </a:r>
            <a:r>
              <a:rPr lang="cs-CZ" altLang="cs-CZ" sz="2000" dirty="0" smtClean="0"/>
              <a:t>2022, </a:t>
            </a:r>
            <a:r>
              <a:rPr lang="cs-CZ" altLang="cs-CZ" sz="2000" dirty="0"/>
              <a:t>budou přidělené prostředky převedeny do interního Fondu strategického rozvoje</a:t>
            </a:r>
          </a:p>
          <a:p>
            <a:pPr eaLnBrk="1" hangingPunct="1">
              <a:buFont typeface="Wingdings" panose="05000000000000000000" pitchFamily="2" charset="2"/>
              <a:buNone/>
              <a:defRPr/>
            </a:pPr>
            <a:endParaRPr lang="cs-CZ" altLang="cs-CZ" dirty="0" smtClean="0"/>
          </a:p>
          <a:p>
            <a:pPr algn="just">
              <a:buFont typeface="Wingdings" panose="05000000000000000000" pitchFamily="2" charset="2"/>
              <a:buChar char="§"/>
              <a:defRPr/>
            </a:pPr>
            <a:endParaRPr lang="cs-CZ" altLang="cs-CZ" dirty="0"/>
          </a:p>
          <a:p>
            <a:pPr algn="just">
              <a:buFont typeface="Wingdings" panose="05000000000000000000" pitchFamily="2" charset="2"/>
              <a:buChar char="§"/>
              <a:defRPr/>
            </a:pPr>
            <a:endParaRPr lang="cs-CZ" altLang="cs-CZ" dirty="0" smtClean="0"/>
          </a:p>
          <a:p>
            <a:pPr eaLnBrk="1" hangingPunct="1">
              <a:buFont typeface="Wingdings" panose="05000000000000000000" pitchFamily="2" charset="2"/>
              <a:buNone/>
              <a:defRPr/>
            </a:pPr>
            <a:endParaRPr lang="cs-CZ" altLang="cs-CZ" dirty="0" smtClean="0"/>
          </a:p>
        </p:txBody>
      </p:sp>
      <p:sp>
        <p:nvSpPr>
          <p:cNvPr id="36868"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
        <p:nvSpPr>
          <p:cNvPr id="36869"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34628675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pPr marL="0" indent="0" eaLnBrk="1" hangingPunct="1"/>
            <a:r>
              <a:rPr lang="cs-CZ" altLang="cs-CZ" sz="2400" dirty="0" smtClean="0"/>
              <a:t>Prostředky na specifický vysokoškolský výzkum </a:t>
            </a:r>
          </a:p>
        </p:txBody>
      </p:sp>
      <p:sp>
        <p:nvSpPr>
          <p:cNvPr id="30723" name="Rectangle 3"/>
          <p:cNvSpPr>
            <a:spLocks noGrp="1" noChangeArrowheads="1"/>
          </p:cNvSpPr>
          <p:nvPr>
            <p:ph type="body" idx="4294967295"/>
          </p:nvPr>
        </p:nvSpPr>
        <p:spPr/>
        <p:txBody>
          <a:bodyPr/>
          <a:lstStyle/>
          <a:p>
            <a:pPr marL="0" indent="0" algn="just" eaLnBrk="1" hangingPunct="1">
              <a:buFontTx/>
              <a:buNone/>
              <a:defRPr/>
            </a:pPr>
            <a:r>
              <a:rPr lang="cs-CZ" altLang="cs-CZ" sz="2000" b="1" dirty="0" smtClean="0"/>
              <a:t>Interní rozdělení prostředků na specifický vysokoškolský výzkum (SVV):</a:t>
            </a:r>
          </a:p>
          <a:p>
            <a:pPr algn="just">
              <a:buFont typeface="Wingdings" panose="05000000000000000000" pitchFamily="2" charset="2"/>
              <a:buChar char="§"/>
              <a:defRPr/>
            </a:pPr>
            <a:r>
              <a:rPr lang="cs-CZ" altLang="cs-CZ" sz="2000" dirty="0" smtClean="0"/>
              <a:t>Od přiděleného objemu prostředků na SVV bude nejprve odděleno 1,25 % na krytí nákladů spojených s administrací a centrální organizací Interní grantové agentury (IGA) v referátu prorektora pro tvůrčí činnost </a:t>
            </a:r>
          </a:p>
          <a:p>
            <a:pPr algn="just">
              <a:buFont typeface="Wingdings" panose="05000000000000000000" pitchFamily="2" charset="2"/>
              <a:buChar char="§"/>
              <a:defRPr/>
            </a:pPr>
            <a:r>
              <a:rPr lang="cs-CZ" altLang="cs-CZ" sz="2000" dirty="0" smtClean="0"/>
              <a:t>Dále se prostředky rozdělí na organizační jednotky s uvážením:</a:t>
            </a:r>
          </a:p>
          <a:p>
            <a:pPr marL="857250" lvl="1" indent="-457200" algn="just">
              <a:buFont typeface="Wingdings" panose="05000000000000000000" pitchFamily="2" charset="2"/>
              <a:buChar char="§"/>
              <a:defRPr/>
            </a:pPr>
            <a:r>
              <a:rPr lang="cs-CZ" altLang="cs-CZ" dirty="0" smtClean="0"/>
              <a:t>počtu všech studentů/absolventů pro distribuci SVV</a:t>
            </a:r>
          </a:p>
          <a:p>
            <a:pPr marL="857250" lvl="1" indent="-457200" algn="just">
              <a:buFont typeface="Wingdings" panose="05000000000000000000" pitchFamily="2" charset="2"/>
              <a:buChar char="§"/>
              <a:defRPr/>
            </a:pPr>
            <a:r>
              <a:rPr lang="cs-CZ" dirty="0" smtClean="0"/>
              <a:t>ukazatele výkonu V (i)</a:t>
            </a:r>
            <a:endParaRPr lang="cs-CZ" dirty="0"/>
          </a:p>
          <a:p>
            <a:pPr marL="285750" lvl="1" algn="just" eaLnBrk="1" hangingPunct="1">
              <a:buFont typeface="Wingdings" panose="05000000000000000000" pitchFamily="2" charset="2"/>
              <a:buChar char="§"/>
              <a:defRPr/>
            </a:pPr>
            <a:r>
              <a:rPr lang="cs-CZ" altLang="cs-CZ" dirty="0"/>
              <a:t>V rámci takto přidělených prostředků SVV může organizační jednotka  podpořit organizaci studentských konferencí do výše 10 % </a:t>
            </a:r>
            <a:r>
              <a:rPr lang="cs-CZ" altLang="cs-CZ" dirty="0" smtClean="0"/>
              <a:t>prostředků</a:t>
            </a:r>
            <a:endParaRPr lang="cs-CZ" altLang="cs-CZ" dirty="0"/>
          </a:p>
          <a:p>
            <a:pPr marL="285750" lvl="1" algn="just">
              <a:buFont typeface="Wingdings" panose="05000000000000000000" pitchFamily="2" charset="2"/>
              <a:buChar char="§"/>
              <a:defRPr/>
            </a:pPr>
            <a:r>
              <a:rPr lang="cs-CZ" altLang="cs-CZ" dirty="0"/>
              <a:t>Na krytí nákladů spojených s organizací IGA na úrovni organizační jednotky lze použít nejvýše 1,25 % z přidělené podpory</a:t>
            </a:r>
          </a:p>
          <a:p>
            <a:pPr marL="285750" lvl="1">
              <a:buFont typeface="Wingdings" panose="05000000000000000000" pitchFamily="2" charset="2"/>
              <a:buChar char="§"/>
              <a:defRPr/>
            </a:pPr>
            <a:r>
              <a:rPr lang="cs-CZ" altLang="cs-CZ" dirty="0"/>
              <a:t>Projekty IGA organizují:</a:t>
            </a:r>
          </a:p>
          <a:p>
            <a:pPr marL="747712" lvl="1" indent="-342900">
              <a:buFont typeface="Wingdings" panose="05000000000000000000" pitchFamily="2" charset="2"/>
              <a:buChar char="§"/>
              <a:defRPr/>
            </a:pPr>
            <a:r>
              <a:rPr lang="cs-CZ" altLang="cs-CZ" dirty="0"/>
              <a:t>součásti, které mají akreditovaný magisterský a doktorský studijní program</a:t>
            </a:r>
          </a:p>
          <a:p>
            <a:pPr marL="747712" lvl="1" indent="-342900">
              <a:buFont typeface="Wingdings" panose="05000000000000000000" pitchFamily="2" charset="2"/>
              <a:buChar char="§"/>
              <a:defRPr/>
            </a:pPr>
            <a:r>
              <a:rPr lang="cs-CZ" altLang="cs-CZ" dirty="0"/>
              <a:t>organizační jednotky, kde pod vedením školitele jsou práce doktorských studií realizovány</a:t>
            </a:r>
          </a:p>
          <a:p>
            <a:pPr marL="457200" indent="-457200" eaLnBrk="1" hangingPunct="1">
              <a:buFontTx/>
              <a:buNone/>
              <a:defRPr/>
            </a:pPr>
            <a:endParaRPr lang="cs-CZ" altLang="cs-CZ" sz="2000" b="1" dirty="0" smtClean="0"/>
          </a:p>
        </p:txBody>
      </p:sp>
    </p:spTree>
    <p:extLst>
      <p:ext uri="{BB962C8B-B14F-4D97-AF65-F5344CB8AC3E}">
        <p14:creationId xmlns:p14="http://schemas.microsoft.com/office/powerpoint/2010/main" val="12533972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indent="0" eaLnBrk="1" hangingPunct="1"/>
            <a:r>
              <a:rPr lang="cs-CZ" altLang="cs-CZ" sz="2400" dirty="0" smtClean="0"/>
              <a:t>Parametry pro specifický vysokoškolský výzkum</a:t>
            </a:r>
          </a:p>
        </p:txBody>
      </p:sp>
      <p:sp>
        <p:nvSpPr>
          <p:cNvPr id="44035" name="Rectangle 3"/>
          <p:cNvSpPr>
            <a:spLocks noGrp="1" noChangeArrowheads="1"/>
          </p:cNvSpPr>
          <p:nvPr>
            <p:ph type="body" idx="1"/>
          </p:nvPr>
        </p:nvSpPr>
        <p:spPr/>
        <p:txBody>
          <a:bodyPr/>
          <a:lstStyle/>
          <a:p>
            <a:pPr eaLnBrk="1" hangingPunct="1">
              <a:buFontTx/>
              <a:buNone/>
            </a:pPr>
            <a:r>
              <a:rPr lang="cs-CZ" altLang="cs-CZ" dirty="0" smtClean="0"/>
              <a:t>Parametry: </a:t>
            </a:r>
          </a:p>
          <a:p>
            <a:pPr eaLnBrk="1" hangingPunct="1">
              <a:buFont typeface="Wingdings" panose="05000000000000000000" pitchFamily="2" charset="2"/>
              <a:buChar char="§"/>
            </a:pPr>
            <a:r>
              <a:rPr lang="cs-CZ" altLang="cs-CZ" b="1" dirty="0" smtClean="0"/>
              <a:t>Na rok 2022 přiděleno UTB zálohově 21 753 tis. Kč</a:t>
            </a:r>
          </a:p>
          <a:p>
            <a:pPr eaLnBrk="1" hangingPunct="1">
              <a:buFont typeface="Wingdings" panose="05000000000000000000" pitchFamily="2" charset="2"/>
              <a:buChar char="§"/>
            </a:pPr>
            <a:r>
              <a:rPr lang="cs-CZ" altLang="cs-CZ" dirty="0" smtClean="0"/>
              <a:t>R(i) výše DKRVO pro i-tou organizační jednotku</a:t>
            </a:r>
          </a:p>
          <a:p>
            <a:pPr eaLnBrk="1" hangingPunct="1">
              <a:buFont typeface="Wingdings" panose="05000000000000000000" pitchFamily="2" charset="2"/>
              <a:buChar char="§"/>
            </a:pPr>
            <a:r>
              <a:rPr lang="cs-CZ" altLang="cs-CZ" dirty="0" smtClean="0"/>
              <a:t>G(i) NINV prostředky na i-té organizační jednotce na grantové nebo programové projekty včetně spoluřešitelských (nikoliv prostředky NPU)</a:t>
            </a:r>
          </a:p>
          <a:p>
            <a:pPr eaLnBrk="1" hangingPunct="1">
              <a:buFont typeface="Wingdings" panose="05000000000000000000" pitchFamily="2" charset="2"/>
              <a:buChar char="§"/>
            </a:pPr>
            <a:r>
              <a:rPr lang="cs-CZ" altLang="cs-CZ" i="1" dirty="0" smtClean="0"/>
              <a:t>V(i) = n R(i) + (1 – n) G(i) </a:t>
            </a:r>
            <a:r>
              <a:rPr lang="cs-CZ" altLang="cs-CZ" dirty="0" smtClean="0"/>
              <a:t>za poslední 3 roky (5:3:2)</a:t>
            </a:r>
          </a:p>
          <a:p>
            <a:pPr eaLnBrk="1" hangingPunct="1">
              <a:buFont typeface="Wingdings" panose="05000000000000000000" pitchFamily="2" charset="2"/>
              <a:buChar char="§"/>
            </a:pPr>
            <a:r>
              <a:rPr lang="cs-CZ" altLang="cs-CZ" dirty="0" smtClean="0"/>
              <a:t>m  koeficient vyjadřující váhu výkonu ve výzkumu, experimentálním vývoji a inovacích a váhu počtu studentů a absolventů</a:t>
            </a:r>
          </a:p>
          <a:p>
            <a:pPr marL="400050" lvl="1" indent="0" eaLnBrk="1" hangingPunct="1">
              <a:buNone/>
            </a:pPr>
            <a:r>
              <a:rPr lang="cs-CZ" altLang="cs-CZ" sz="2000" dirty="0" smtClean="0"/>
              <a:t>Pro rok 2022:  m= 0,5</a:t>
            </a:r>
            <a:endParaRPr lang="cs-CZ" altLang="cs-CZ" sz="2000" dirty="0"/>
          </a:p>
          <a:p>
            <a:pPr eaLnBrk="1" hangingPunct="1">
              <a:buFont typeface="Wingdings" panose="05000000000000000000" pitchFamily="2" charset="2"/>
              <a:buChar char="§"/>
            </a:pPr>
            <a:r>
              <a:rPr lang="cs-CZ" altLang="cs-CZ" dirty="0" smtClean="0"/>
              <a:t>n   koeficient vyjadřující váhu prostředků na DKRVO a váhu prostředků na výzkum a vývoj</a:t>
            </a:r>
          </a:p>
          <a:p>
            <a:pPr marL="400050" lvl="1" indent="0" eaLnBrk="1" hangingPunct="1">
              <a:buNone/>
            </a:pPr>
            <a:r>
              <a:rPr lang="cs-CZ" altLang="cs-CZ" sz="2000" dirty="0" smtClean="0"/>
              <a:t>Pro rok 2022:  n= 0,5 </a:t>
            </a:r>
          </a:p>
          <a:p>
            <a:pPr marL="400050" lvl="1" indent="0" eaLnBrk="1" hangingPunct="1">
              <a:buNone/>
            </a:pPr>
            <a:r>
              <a:rPr lang="cs-CZ" altLang="cs-CZ" sz="2000" dirty="0" smtClean="0"/>
              <a:t>Koeficienty stanovené MŠMT pro rok 2022:</a:t>
            </a:r>
          </a:p>
          <a:p>
            <a:pPr lvl="1">
              <a:buFont typeface="Wingdings" panose="05000000000000000000" pitchFamily="2" charset="2"/>
              <a:buChar char="§"/>
            </a:pPr>
            <a:r>
              <a:rPr lang="cs-CZ" i="1" dirty="0" err="1"/>
              <a:t>k</a:t>
            </a:r>
            <a:r>
              <a:rPr lang="cs-CZ" i="1" baseline="-25000" dirty="0" err="1"/>
              <a:t>D</a:t>
            </a:r>
            <a:r>
              <a:rPr lang="cs-CZ" i="1" dirty="0"/>
              <a:t>  </a:t>
            </a:r>
            <a:r>
              <a:rPr lang="cs-CZ" dirty="0"/>
              <a:t>  0,65</a:t>
            </a:r>
          </a:p>
          <a:p>
            <a:pPr lvl="1">
              <a:buFont typeface="Wingdings" panose="05000000000000000000" pitchFamily="2" charset="2"/>
              <a:buChar char="§"/>
            </a:pPr>
            <a:r>
              <a:rPr lang="cs-CZ" i="1" dirty="0" err="1"/>
              <a:t>k</a:t>
            </a:r>
            <a:r>
              <a:rPr lang="cs-CZ" i="1" baseline="-25000" dirty="0" err="1"/>
              <a:t>M</a:t>
            </a:r>
            <a:r>
              <a:rPr lang="cs-CZ" i="1" baseline="-25000" dirty="0"/>
              <a:t>  </a:t>
            </a:r>
            <a:r>
              <a:rPr lang="cs-CZ" dirty="0"/>
              <a:t>  0,22</a:t>
            </a:r>
          </a:p>
          <a:p>
            <a:pPr lvl="1">
              <a:buFont typeface="Wingdings" panose="05000000000000000000" pitchFamily="2" charset="2"/>
              <a:buChar char="§"/>
            </a:pPr>
            <a:r>
              <a:rPr lang="cs-CZ" i="1" dirty="0" err="1"/>
              <a:t>k</a:t>
            </a:r>
            <a:r>
              <a:rPr lang="cs-CZ" i="1" baseline="-25000" dirty="0" err="1"/>
              <a:t>A</a:t>
            </a:r>
            <a:r>
              <a:rPr lang="cs-CZ" i="1" dirty="0"/>
              <a:t> </a:t>
            </a:r>
            <a:r>
              <a:rPr lang="cs-CZ" dirty="0"/>
              <a:t>   0,13</a:t>
            </a:r>
          </a:p>
          <a:p>
            <a:pPr marL="400050" lvl="1" indent="0" eaLnBrk="1" hangingPunct="1">
              <a:buNone/>
            </a:pPr>
            <a:r>
              <a:rPr lang="cs-CZ" altLang="cs-CZ" sz="2000" dirty="0" smtClean="0"/>
              <a:t> </a:t>
            </a:r>
          </a:p>
        </p:txBody>
      </p:sp>
    </p:spTree>
    <p:extLst>
      <p:ext uri="{BB962C8B-B14F-4D97-AF65-F5344CB8AC3E}">
        <p14:creationId xmlns:p14="http://schemas.microsoft.com/office/powerpoint/2010/main" val="26394143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marL="0" indent="0"/>
            <a:r>
              <a:rPr lang="cs-CZ" altLang="cs-CZ" sz="2400" dirty="0" smtClean="0"/>
              <a:t>Indikátor SVV </a:t>
            </a:r>
            <a:br>
              <a:rPr lang="cs-CZ" altLang="cs-CZ" sz="2400" dirty="0" smtClean="0"/>
            </a:br>
            <a:r>
              <a:rPr lang="cs-CZ" altLang="cs-CZ" sz="1800" dirty="0" smtClean="0"/>
              <a:t>tabulka bude optimalizována nákladovými studenty/ absolventy</a:t>
            </a:r>
            <a:endParaRPr lang="cs-CZ" altLang="cs-CZ" sz="2400" dirty="0" smtClean="0"/>
          </a:p>
        </p:txBody>
      </p:sp>
      <p:graphicFrame>
        <p:nvGraphicFramePr>
          <p:cNvPr id="34924" name="Group 108"/>
          <p:cNvGraphicFramePr>
            <a:graphicFrameLocks noGrp="1"/>
          </p:cNvGraphicFramePr>
          <p:nvPr>
            <p:ph idx="1"/>
            <p:extLst>
              <p:ext uri="{D42A27DB-BD31-4B8C-83A1-F6EECF244321}">
                <p14:modId xmlns:p14="http://schemas.microsoft.com/office/powerpoint/2010/main" val="2730651816"/>
              </p:ext>
            </p:extLst>
          </p:nvPr>
        </p:nvGraphicFramePr>
        <p:xfrm>
          <a:off x="683568" y="1484784"/>
          <a:ext cx="7848996" cy="4823899"/>
        </p:xfrm>
        <a:graphic>
          <a:graphicData uri="http://schemas.openxmlformats.org/drawingml/2006/table">
            <a:tbl>
              <a:tblPr/>
              <a:tblGrid>
                <a:gridCol w="1368276">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440160">
                  <a:extLst>
                    <a:ext uri="{9D8B030D-6E8A-4147-A177-3AD203B41FA5}">
                      <a16:colId xmlns:a16="http://schemas.microsoft.com/office/drawing/2014/main" val="20004"/>
                    </a:ext>
                  </a:extLst>
                </a:gridCol>
                <a:gridCol w="1224136">
                  <a:extLst>
                    <a:ext uri="{9D8B030D-6E8A-4147-A177-3AD203B41FA5}">
                      <a16:colId xmlns:a16="http://schemas.microsoft.com/office/drawing/2014/main" val="20005"/>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Absolventi Mgr.</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Absolventi Ph.D.</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Doktorská studia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Ukazatel výkonu ve výzkumu v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SVV</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93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97,6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15,3455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20,9966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2,1198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2,9261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31,2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6,6090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7,5874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46</a:t>
                      </a: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3,2984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6,8511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211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114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8,2567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16,7744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125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4,0914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5,3452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2,7152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0,6645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54,6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42,50201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23,5516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8,8</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48,8</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14,8764</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15,3031</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0,1855</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856</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44</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402</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8223428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Autofit/>
          </a:bodyPr>
          <a:lstStyle/>
          <a:p>
            <a:pPr marL="0" indent="0"/>
            <a:r>
              <a:rPr lang="cs-CZ" altLang="cs-CZ" sz="2400" dirty="0" smtClean="0"/>
              <a:t>Podpora na SVV v roce 2022</a:t>
            </a:r>
            <a:br>
              <a:rPr lang="cs-CZ" altLang="cs-CZ" sz="2400" dirty="0" smtClean="0"/>
            </a:br>
            <a:r>
              <a:rPr lang="cs-CZ" altLang="cs-CZ" sz="1800" dirty="0" smtClean="0"/>
              <a:t>Výpočet prostředků ze zálohové podpory 21 481 tis. Kč (odečteno 1,25 %)</a:t>
            </a:r>
          </a:p>
        </p:txBody>
      </p:sp>
      <p:graphicFrame>
        <p:nvGraphicFramePr>
          <p:cNvPr id="34924" name="Group 108"/>
          <p:cNvGraphicFramePr>
            <a:graphicFrameLocks noGrp="1"/>
          </p:cNvGraphicFramePr>
          <p:nvPr>
            <p:ph idx="1"/>
            <p:extLst>
              <p:ext uri="{D42A27DB-BD31-4B8C-83A1-F6EECF244321}">
                <p14:modId xmlns:p14="http://schemas.microsoft.com/office/powerpoint/2010/main" val="1212872462"/>
              </p:ext>
            </p:extLst>
          </p:nvPr>
        </p:nvGraphicFramePr>
        <p:xfrm>
          <a:off x="755576" y="1412776"/>
          <a:ext cx="7776864" cy="4799858"/>
        </p:xfrm>
        <a:graphic>
          <a:graphicData uri="http://schemas.openxmlformats.org/drawingml/2006/table">
            <a:tbl>
              <a:tblPr/>
              <a:tblGrid>
                <a:gridCol w="1368276">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1728068">
                  <a:extLst>
                    <a:ext uri="{9D8B030D-6E8A-4147-A177-3AD203B41FA5}">
                      <a16:colId xmlns:a16="http://schemas.microsoft.com/office/drawing/2014/main" val="20003"/>
                    </a:ext>
                  </a:extLst>
                </a:gridCol>
                <a:gridCol w="1728192">
                  <a:extLst>
                    <a:ext uri="{9D8B030D-6E8A-4147-A177-3AD203B41FA5}">
                      <a16:colId xmlns:a16="http://schemas.microsoft.com/office/drawing/2014/main" val="20004"/>
                    </a:ext>
                  </a:extLst>
                </a:gridCol>
              </a:tblGrid>
              <a:tr h="108079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Indikátor SVV</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v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Rozpočet</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SVV na rok 2021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Prostředky podle indikátoru SVV pro rok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Rozdíl</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prostředky 2022 – rozpočet 2021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v tis. Kč</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20,9966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4 122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4 510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2,9261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339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629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290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7,5874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1 595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1 630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6,8511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1 742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1 472</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-270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16,7744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4 364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3 603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-761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5,3452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1 222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1 148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0,6645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23,5516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4 713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5 059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346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5329">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15,3031</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3 054</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3 287</a:t>
                      </a:r>
                      <a:endParaRPr lang="cs-CZ" sz="1600" b="1"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233</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532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   0 </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latin typeface="Arial" panose="020B0604020202020204" pitchFamily="34" charset="0"/>
                          <a:cs typeface="Arial" panose="020B0604020202020204" pitchFamily="34" charset="0"/>
                        </a:rPr>
                        <a:t>0</a:t>
                      </a:r>
                      <a:endParaRPr lang="cs-CZ" sz="1600" b="1"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dirty="0" smtClean="0">
                          <a:latin typeface="Arial" panose="020B0604020202020204" pitchFamily="34" charset="0"/>
                          <a:cs typeface="Arial" panose="020B0604020202020204" pitchFamily="34" charset="0"/>
                        </a:rPr>
                        <a:t>0</a:t>
                      </a:r>
                      <a:endParaRPr lang="cs-CZ" sz="1600" dirty="0">
                        <a:latin typeface="Arial" panose="020B0604020202020204" pitchFamily="34" charset="0"/>
                        <a:cs typeface="Arial" panose="020B0604020202020204" pitchFamily="34" charset="0"/>
                      </a:endParaRPr>
                    </a:p>
                  </a:txBody>
                  <a:tcPr marL="44451" marR="4445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7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Celkem</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100,0000</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21 298</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21 481</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183</a:t>
                      </a:r>
                    </a:p>
                  </a:txBody>
                  <a:tcPr marL="91443" marR="91443"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9811327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pPr marL="0" indent="0" eaLnBrk="1" hangingPunct="1"/>
            <a:r>
              <a:rPr lang="cs-CZ" altLang="cs-CZ" sz="2400" dirty="0" smtClean="0"/>
              <a:t>Prostředky na specifický vysokoškolský výzkum</a:t>
            </a:r>
          </a:p>
        </p:txBody>
      </p:sp>
      <p:sp>
        <p:nvSpPr>
          <p:cNvPr id="44035" name="Rectangle 3"/>
          <p:cNvSpPr>
            <a:spLocks noGrp="1" noChangeArrowheads="1"/>
          </p:cNvSpPr>
          <p:nvPr>
            <p:ph type="body" idx="4294967295"/>
          </p:nvPr>
        </p:nvSpPr>
        <p:spPr/>
        <p:txBody>
          <a:bodyPr/>
          <a:lstStyle/>
          <a:p>
            <a:pPr marL="285750" lvl="1" algn="just" eaLnBrk="1" hangingPunct="1">
              <a:buFont typeface="Wingdings" panose="05000000000000000000" pitchFamily="2" charset="2"/>
              <a:buChar char="§"/>
              <a:defRPr/>
            </a:pPr>
            <a:r>
              <a:rPr lang="cs-CZ" altLang="cs-CZ" dirty="0" smtClean="0"/>
              <a:t>V rámci takto přidělených prostředků SVV může organizační jednotka  podpořit organizaci studentských konferencí do výše 10 % přidělených prostředků</a:t>
            </a:r>
          </a:p>
          <a:p>
            <a:pPr marL="285750" lvl="1" algn="just">
              <a:buFont typeface="Wingdings" panose="05000000000000000000" pitchFamily="2" charset="2"/>
              <a:buChar char="§"/>
              <a:defRPr/>
            </a:pPr>
            <a:r>
              <a:rPr lang="cs-CZ" altLang="cs-CZ" dirty="0" smtClean="0"/>
              <a:t>Na krytí nákladů spojených s organizací IGA na úrovni organizační jednotky lze použít nejvýše 1,25 % z přidělené podpory</a:t>
            </a:r>
          </a:p>
          <a:p>
            <a:pPr marL="285750" lvl="1">
              <a:buFont typeface="Wingdings" panose="05000000000000000000" pitchFamily="2" charset="2"/>
              <a:buChar char="§"/>
              <a:defRPr/>
            </a:pPr>
            <a:r>
              <a:rPr lang="cs-CZ" altLang="cs-CZ" dirty="0" smtClean="0"/>
              <a:t>Projekty IGA organizují:</a:t>
            </a:r>
          </a:p>
          <a:p>
            <a:pPr marL="747712" lvl="1" indent="-342900">
              <a:buFont typeface="Wingdings" panose="05000000000000000000" pitchFamily="2" charset="2"/>
              <a:buChar char="§"/>
              <a:defRPr/>
            </a:pPr>
            <a:r>
              <a:rPr lang="cs-CZ" altLang="cs-CZ" dirty="0" smtClean="0"/>
              <a:t>součásti, které mají akreditovaný magisterský a doktorský studijní program</a:t>
            </a:r>
          </a:p>
          <a:p>
            <a:pPr marL="747712" lvl="1" indent="-342900">
              <a:buFont typeface="Wingdings" panose="05000000000000000000" pitchFamily="2" charset="2"/>
              <a:buChar char="§"/>
              <a:defRPr/>
            </a:pPr>
            <a:r>
              <a:rPr lang="cs-CZ" altLang="cs-CZ" dirty="0" smtClean="0"/>
              <a:t>organizační jednotky, kde pod vedením školitele jsou práce doktorských studií realizovány</a:t>
            </a:r>
          </a:p>
          <a:p>
            <a:pPr marL="457200" indent="-457200" eaLnBrk="1" hangingPunct="1">
              <a:buFontTx/>
              <a:buNone/>
              <a:defRPr/>
            </a:pPr>
            <a:endParaRPr lang="cs-CZ" altLang="cs-CZ" b="1" dirty="0" smtClean="0"/>
          </a:p>
        </p:txBody>
      </p:sp>
    </p:spTree>
    <p:extLst>
      <p:ext uri="{BB962C8B-B14F-4D97-AF65-F5344CB8AC3E}">
        <p14:creationId xmlns:p14="http://schemas.microsoft.com/office/powerpoint/2010/main" val="10628796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Nadpis 6"/>
          <p:cNvSpPr>
            <a:spLocks noGrp="1"/>
          </p:cNvSpPr>
          <p:nvPr>
            <p:ph type="title"/>
          </p:nvPr>
        </p:nvSpPr>
        <p:spPr>
          <a:prstGeom prst="rect">
            <a:avLst/>
          </a:prstGeom>
        </p:spPr>
        <p:txBody>
          <a:bodyPr/>
          <a:lstStyle/>
          <a:p>
            <a:pPr indent="0"/>
            <a:r>
              <a:rPr lang="cs-CZ" altLang="cs-CZ" sz="2400" dirty="0" smtClean="0"/>
              <a:t>Financování celouniverzitních aktivit</a:t>
            </a:r>
          </a:p>
        </p:txBody>
      </p:sp>
      <p:sp>
        <p:nvSpPr>
          <p:cNvPr id="41987" name="Rectangle 3"/>
          <p:cNvSpPr>
            <a:spLocks noGrp="1" noChangeArrowheads="1"/>
          </p:cNvSpPr>
          <p:nvPr>
            <p:ph idx="1"/>
          </p:nvPr>
        </p:nvSpPr>
        <p:spPr>
          <a:xfrm>
            <a:off x="1043607" y="1124744"/>
            <a:ext cx="7416825" cy="5544616"/>
          </a:xfrm>
          <a:prstGeom prst="rect">
            <a:avLst/>
          </a:prstGeom>
        </p:spPr>
        <p:txBody>
          <a:bodyPr/>
          <a:lstStyle/>
          <a:p>
            <a:pPr>
              <a:buFontTx/>
              <a:buNone/>
              <a:defRPr/>
            </a:pPr>
            <a:r>
              <a:rPr lang="cs-CZ" altLang="cs-CZ" b="1" dirty="0" smtClean="0"/>
              <a:t>    Struktura financování celouniverzitních aktivit:	</a:t>
            </a:r>
          </a:p>
          <a:p>
            <a:pPr marL="0" indent="0">
              <a:buFontTx/>
              <a:buNone/>
              <a:defRPr/>
            </a:pPr>
            <a:endParaRPr lang="cs-CZ" altLang="cs-CZ" b="1" dirty="0" smtClean="0"/>
          </a:p>
          <a:p>
            <a:pPr lvl="1">
              <a:spcAft>
                <a:spcPct val="20000"/>
              </a:spcAft>
              <a:buFont typeface="Wingdings" panose="05000000000000000000" pitchFamily="2" charset="2"/>
              <a:buChar char="§"/>
              <a:defRPr/>
            </a:pPr>
            <a:r>
              <a:rPr lang="cs-CZ" altLang="cs-CZ" sz="2400" dirty="0" smtClean="0"/>
              <a:t>Společné servisní složky</a:t>
            </a:r>
          </a:p>
          <a:p>
            <a:pPr lvl="2">
              <a:spcAft>
                <a:spcPct val="20000"/>
              </a:spcAft>
              <a:buFont typeface="Wingdings" panose="05000000000000000000" pitchFamily="2" charset="2"/>
              <a:buChar char="§"/>
              <a:defRPr/>
            </a:pPr>
            <a:r>
              <a:rPr lang="cs-CZ" altLang="cs-CZ" sz="2000" dirty="0" smtClean="0"/>
              <a:t>Financování provozu rektorátu</a:t>
            </a:r>
          </a:p>
          <a:p>
            <a:pPr lvl="2">
              <a:spcAft>
                <a:spcPct val="20000"/>
              </a:spcAft>
              <a:buFont typeface="Wingdings" panose="05000000000000000000" pitchFamily="2" charset="2"/>
              <a:buChar char="§"/>
              <a:defRPr/>
            </a:pPr>
            <a:r>
              <a:rPr lang="cs-CZ" altLang="cs-CZ" sz="2000" dirty="0" smtClean="0"/>
              <a:t>Interní fondy</a:t>
            </a:r>
          </a:p>
          <a:p>
            <a:pPr lvl="1">
              <a:spcAft>
                <a:spcPct val="20000"/>
              </a:spcAft>
              <a:buFont typeface="Wingdings" panose="05000000000000000000" pitchFamily="2" charset="2"/>
              <a:buChar char="§"/>
              <a:defRPr/>
            </a:pPr>
            <a:r>
              <a:rPr lang="cs-CZ" altLang="cs-CZ" sz="2400" dirty="0" smtClean="0"/>
              <a:t>Informační zdroje</a:t>
            </a:r>
          </a:p>
          <a:p>
            <a:pPr lvl="1">
              <a:spcAft>
                <a:spcPct val="20000"/>
              </a:spcAft>
              <a:buFont typeface="Wingdings" panose="05000000000000000000" pitchFamily="2" charset="2"/>
              <a:buChar char="§"/>
              <a:defRPr/>
            </a:pPr>
            <a:r>
              <a:rPr lang="cs-CZ" altLang="cs-CZ" sz="2400" dirty="0" smtClean="0"/>
              <a:t>Celouniverzitní zdroje</a:t>
            </a:r>
          </a:p>
          <a:p>
            <a:pPr lvl="2">
              <a:spcAft>
                <a:spcPct val="20000"/>
              </a:spcAft>
              <a:buFont typeface="Wingdings" panose="05000000000000000000" pitchFamily="2" charset="2"/>
              <a:buChar char="§"/>
              <a:defRPr/>
            </a:pPr>
            <a:r>
              <a:rPr lang="cs-CZ" altLang="cs-CZ" sz="2200" dirty="0" smtClean="0"/>
              <a:t>Příspěvek do fondu stavební komise</a:t>
            </a:r>
          </a:p>
          <a:p>
            <a:pPr lvl="2">
              <a:spcAft>
                <a:spcPct val="20000"/>
              </a:spcAft>
              <a:buFont typeface="Wingdings" panose="05000000000000000000" pitchFamily="2" charset="2"/>
              <a:buChar char="§"/>
              <a:defRPr/>
            </a:pPr>
            <a:r>
              <a:rPr lang="cs-CZ" altLang="cs-CZ" sz="2200" dirty="0" smtClean="0"/>
              <a:t>Mimořádný příspěvek do fondu stavební komise</a:t>
            </a:r>
          </a:p>
          <a:p>
            <a:pPr marL="457200" lvl="1" indent="0">
              <a:buFontTx/>
              <a:buNone/>
              <a:defRPr/>
            </a:pPr>
            <a:endParaRPr lang="cs-CZ" altLang="cs-CZ" sz="2400" b="1" dirty="0" smtClean="0"/>
          </a:p>
          <a:p>
            <a:pPr lvl="1">
              <a:buFont typeface="Wingdings" panose="05000000000000000000" pitchFamily="2" charset="2"/>
              <a:buChar char="Ø"/>
              <a:defRPr/>
            </a:pPr>
            <a:endParaRPr lang="cs-CZ" altLang="cs-CZ" sz="2400" b="1" dirty="0" smtClean="0"/>
          </a:p>
          <a:p>
            <a:pPr algn="just">
              <a:buFontTx/>
              <a:buNone/>
              <a:defRPr/>
            </a:pPr>
            <a:r>
              <a:rPr lang="cs-CZ" altLang="cs-CZ" b="1" dirty="0" smtClean="0"/>
              <a:t>	</a:t>
            </a:r>
            <a:endParaRPr lang="cs-CZ" altLang="cs-CZ" sz="1800" dirty="0" smtClean="0"/>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indent="0"/>
            <a:r>
              <a:rPr lang="cs-CZ" altLang="cs-CZ" sz="2400" dirty="0" smtClean="0"/>
              <a:t>Financování interních fondů</a:t>
            </a:r>
          </a:p>
        </p:txBody>
      </p:sp>
      <p:sp>
        <p:nvSpPr>
          <p:cNvPr id="53251" name="Rectangle 3"/>
          <p:cNvSpPr>
            <a:spLocks noGrp="1" noChangeArrowheads="1"/>
          </p:cNvSpPr>
          <p:nvPr>
            <p:ph idx="1"/>
          </p:nvPr>
        </p:nvSpPr>
        <p:spPr/>
        <p:txBody>
          <a:bodyPr/>
          <a:lstStyle/>
          <a:p>
            <a:pPr algn="just">
              <a:lnSpc>
                <a:spcPct val="80000"/>
              </a:lnSpc>
              <a:buFont typeface="Wingdings" panose="05000000000000000000" pitchFamily="2" charset="2"/>
              <a:buNone/>
            </a:pPr>
            <a:r>
              <a:rPr lang="cs-CZ" altLang="cs-CZ" sz="1400" b="1" smtClean="0">
                <a:latin typeface="Arial" panose="020B0604020202020204" pitchFamily="34" charset="0"/>
              </a:rPr>
              <a:t>  </a:t>
            </a:r>
          </a:p>
        </p:txBody>
      </p:sp>
      <p:graphicFrame>
        <p:nvGraphicFramePr>
          <p:cNvPr id="21564" name="Group 60"/>
          <p:cNvGraphicFramePr>
            <a:graphicFrameLocks noGrp="1"/>
          </p:cNvGraphicFramePr>
          <p:nvPr>
            <p:extLst>
              <p:ext uri="{D42A27DB-BD31-4B8C-83A1-F6EECF244321}">
                <p14:modId xmlns:p14="http://schemas.microsoft.com/office/powerpoint/2010/main" val="1746055867"/>
              </p:ext>
            </p:extLst>
          </p:nvPr>
        </p:nvGraphicFramePr>
        <p:xfrm>
          <a:off x="467544" y="1124744"/>
          <a:ext cx="8280920" cy="5376419"/>
        </p:xfrm>
        <a:graphic>
          <a:graphicData uri="http://schemas.openxmlformats.org/drawingml/2006/table">
            <a:tbl>
              <a:tblPr/>
              <a:tblGrid>
                <a:gridCol w="3384601">
                  <a:extLst>
                    <a:ext uri="{9D8B030D-6E8A-4147-A177-3AD203B41FA5}">
                      <a16:colId xmlns:a16="http://schemas.microsoft.com/office/drawing/2014/main" val="20000"/>
                    </a:ext>
                  </a:extLst>
                </a:gridCol>
                <a:gridCol w="1583951">
                  <a:extLst>
                    <a:ext uri="{9D8B030D-6E8A-4147-A177-3AD203B41FA5}">
                      <a16:colId xmlns:a16="http://schemas.microsoft.com/office/drawing/2014/main" val="20002"/>
                    </a:ext>
                  </a:extLst>
                </a:gridCol>
                <a:gridCol w="1584176">
                  <a:extLst>
                    <a:ext uri="{9D8B030D-6E8A-4147-A177-3AD203B41FA5}">
                      <a16:colId xmlns:a16="http://schemas.microsoft.com/office/drawing/2014/main" val="1268240524"/>
                    </a:ext>
                  </a:extLst>
                </a:gridCol>
                <a:gridCol w="1728192">
                  <a:extLst>
                    <a:ext uri="{9D8B030D-6E8A-4147-A177-3AD203B41FA5}">
                      <a16:colId xmlns:a16="http://schemas.microsoft.com/office/drawing/2014/main" val="2071429547"/>
                    </a:ext>
                  </a:extLst>
                </a:gridCol>
              </a:tblGrid>
              <a:tr h="8558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Položka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Rozpočet 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 v tis. Kč</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a:effectLst/>
                          <a:latin typeface="+mn-lt"/>
                          <a:ea typeface="Times New Roman" panose="02020603050405020304" pitchFamily="18" charset="0"/>
                        </a:rPr>
                        <a:t>Skutečnost </a:t>
                      </a:r>
                      <a:r>
                        <a:rPr lang="cs-CZ" sz="1600" dirty="0" smtClean="0">
                          <a:effectLst/>
                          <a:latin typeface="+mn-lt"/>
                          <a:ea typeface="Times New Roman" panose="02020603050405020304" pitchFamily="18" charset="0"/>
                        </a:rPr>
                        <a:t>2021 </a:t>
                      </a:r>
                      <a:r>
                        <a:rPr lang="cs-CZ" sz="1600" dirty="0">
                          <a:effectLst/>
                          <a:latin typeface="+mn-lt"/>
                          <a:ea typeface="Times New Roman" panose="02020603050405020304" pitchFamily="18" charset="0"/>
                        </a:rPr>
                        <a:t>v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Rozpočet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v tis. Kč</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8260">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600" b="0" i="0" u="none" strike="noStrike" cap="none" normalizeH="0" baseline="0" dirty="0" smtClean="0">
                          <a:ln>
                            <a:noFill/>
                          </a:ln>
                          <a:solidFill>
                            <a:schemeClr val="tx1"/>
                          </a:solidFill>
                          <a:effectLst/>
                          <a:latin typeface="+mj-lt"/>
                          <a:cs typeface="Times New Roman" pitchFamily="18" charset="0"/>
                        </a:rPr>
                        <a:t>Neinvestiční prostředky Stavební komise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4 000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4 000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4 000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Interní fond komunikace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4 450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4 425</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5 560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Prostředky na zabezpečení informačních technologií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9 000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8 496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9 140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Interní fond rektora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1 600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1 178</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1 600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Prostředky na pojištění</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2 200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2 005</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2 200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Prostředky na zabezpečení vybraných celoškolských činností</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974</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1 020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smtClean="0">
                          <a:ln>
                            <a:noFill/>
                          </a:ln>
                          <a:solidFill>
                            <a:schemeClr val="tx1"/>
                          </a:solidFill>
                          <a:effectLst/>
                          <a:latin typeface="+mj-lt"/>
                          <a:cs typeface="Times New Roman" pitchFamily="18" charset="0"/>
                        </a:rPr>
                        <a:t>Prostředky na činnost orgánů UTB a členství UTB v jiných organizacích</a:t>
                      </a:r>
                      <a:endParaRPr kumimoji="0" lang="cs-CZ" sz="1600" b="0" i="0" u="none" strike="noStrike" cap="none" normalizeH="0" baseline="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2 100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1 450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2 100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Interní fond (finanční rezerva) kvestora </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500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421</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500</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022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Zůstatek těchto interních fondů z předchozího roku </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-1 312</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a:effectLst/>
                          <a:latin typeface="+mn-lt"/>
                          <a:ea typeface="Times New Roman" panose="02020603050405020304" pitchFamily="18" charset="0"/>
                        </a:rPr>
                        <a:t>0</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285750" marR="0" lvl="0" indent="-285750" algn="r" defTabSz="914400" rtl="0" eaLnBrk="0" fontAlgn="base" latinLnBrk="0" hangingPunct="0">
                        <a:lnSpc>
                          <a:spcPct val="100000"/>
                        </a:lnSpc>
                        <a:spcBef>
                          <a:spcPct val="0"/>
                        </a:spcBef>
                        <a:spcAft>
                          <a:spcPct val="0"/>
                        </a:spcAft>
                        <a:buClrTx/>
                        <a:buSzTx/>
                        <a:buFontTx/>
                        <a:buChar char="-"/>
                        <a:tabLst/>
                      </a:pPr>
                      <a:r>
                        <a:rPr kumimoji="0" lang="cs-CZ" sz="1600" b="1" i="0" u="none" strike="noStrike" cap="none" normalizeH="0" baseline="0" dirty="0" smtClean="0">
                          <a:ln>
                            <a:noFill/>
                          </a:ln>
                          <a:solidFill>
                            <a:schemeClr val="tx1"/>
                          </a:solidFill>
                          <a:effectLst/>
                          <a:latin typeface="+mj-lt"/>
                        </a:rPr>
                        <a:t>1 379</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4864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Celkem</a:t>
                      </a:r>
                      <a:endParaRPr kumimoji="0" lang="cs-CZ" sz="1600" b="0" i="0" u="none" strike="noStrike" cap="none" normalizeH="0" baseline="0" dirty="0" smtClean="0">
                        <a:ln>
                          <a:noFill/>
                        </a:ln>
                        <a:solidFill>
                          <a:schemeClr val="tx1"/>
                        </a:solidFill>
                        <a:effectLst/>
                        <a:latin typeface="+mj-lt"/>
                      </a:endParaRP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23 438</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22 949</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24 741</a:t>
                      </a:r>
                    </a:p>
                  </a:txBody>
                  <a:tcPr marL="91446" marR="91446"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prstGeom prst="rect">
            <a:avLst/>
          </a:prstGeom>
        </p:spPr>
        <p:txBody>
          <a:bodyPr/>
          <a:lstStyle/>
          <a:p>
            <a:pPr indent="0"/>
            <a:r>
              <a:rPr lang="cs-CZ" altLang="cs-CZ" sz="2400" dirty="0" smtClean="0"/>
              <a:t>Interní fond komunikace</a:t>
            </a:r>
          </a:p>
        </p:txBody>
      </p:sp>
      <p:sp>
        <p:nvSpPr>
          <p:cNvPr id="54275" name="Rectangle 3"/>
          <p:cNvSpPr>
            <a:spLocks noGrp="1" noChangeArrowheads="1"/>
          </p:cNvSpPr>
          <p:nvPr>
            <p:ph idx="1"/>
          </p:nvPr>
        </p:nvSpPr>
        <p:spPr>
          <a:prstGeom prst="rect">
            <a:avLst/>
          </a:prstGeom>
        </p:spPr>
        <p:txBody>
          <a:bodyPr/>
          <a:lstStyle/>
          <a:p>
            <a:pPr>
              <a:lnSpc>
                <a:spcPct val="80000"/>
              </a:lnSpc>
              <a:buFont typeface="Wingdings" panose="05000000000000000000" pitchFamily="2" charset="2"/>
              <a:buNone/>
            </a:pPr>
            <a:endParaRPr lang="cs-CZ" altLang="cs-CZ" sz="1400" b="1" dirty="0" smtClean="0">
              <a:latin typeface="Times New Roman" panose="02020603050405020304" pitchFamily="18" charset="0"/>
            </a:endParaRPr>
          </a:p>
          <a:p>
            <a:pPr>
              <a:lnSpc>
                <a:spcPct val="80000"/>
              </a:lnSpc>
              <a:buFont typeface="Wingdings" panose="05000000000000000000" pitchFamily="2" charset="2"/>
              <a:buNone/>
            </a:pPr>
            <a:endParaRPr lang="cs-CZ" altLang="cs-CZ" sz="1400" dirty="0" smtClean="0"/>
          </a:p>
        </p:txBody>
      </p:sp>
      <p:graphicFrame>
        <p:nvGraphicFramePr>
          <p:cNvPr id="75847" name="Group 71"/>
          <p:cNvGraphicFramePr>
            <a:graphicFrameLocks noGrp="1"/>
          </p:cNvGraphicFramePr>
          <p:nvPr>
            <p:extLst>
              <p:ext uri="{D42A27DB-BD31-4B8C-83A1-F6EECF244321}">
                <p14:modId xmlns:p14="http://schemas.microsoft.com/office/powerpoint/2010/main" val="3251211405"/>
              </p:ext>
            </p:extLst>
          </p:nvPr>
        </p:nvGraphicFramePr>
        <p:xfrm>
          <a:off x="683569" y="1124744"/>
          <a:ext cx="7776862" cy="3658765"/>
        </p:xfrm>
        <a:graphic>
          <a:graphicData uri="http://schemas.openxmlformats.org/drawingml/2006/table">
            <a:tbl>
              <a:tblPr/>
              <a:tblGrid>
                <a:gridCol w="3308965">
                  <a:extLst>
                    <a:ext uri="{9D8B030D-6E8A-4147-A177-3AD203B41FA5}">
                      <a16:colId xmlns:a16="http://schemas.microsoft.com/office/drawing/2014/main" val="20000"/>
                    </a:ext>
                  </a:extLst>
                </a:gridCol>
                <a:gridCol w="1443562">
                  <a:extLst>
                    <a:ext uri="{9D8B030D-6E8A-4147-A177-3AD203B41FA5}">
                      <a16:colId xmlns:a16="http://schemas.microsoft.com/office/drawing/2014/main" val="20002"/>
                    </a:ext>
                  </a:extLst>
                </a:gridCol>
                <a:gridCol w="1535036">
                  <a:extLst>
                    <a:ext uri="{9D8B030D-6E8A-4147-A177-3AD203B41FA5}">
                      <a16:colId xmlns:a16="http://schemas.microsoft.com/office/drawing/2014/main" val="1901256530"/>
                    </a:ext>
                  </a:extLst>
                </a:gridCol>
                <a:gridCol w="1489299">
                  <a:extLst>
                    <a:ext uri="{9D8B030D-6E8A-4147-A177-3AD203B41FA5}">
                      <a16:colId xmlns:a16="http://schemas.microsoft.com/office/drawing/2014/main" val="333338251"/>
                    </a:ext>
                  </a:extLst>
                </a:gridCol>
              </a:tblGrid>
              <a:tr h="1005727">
                <a:tc>
                  <a:txBody>
                    <a:bodyPr/>
                    <a:lstStyle/>
                    <a:p>
                      <a:r>
                        <a:rPr lang="cs-CZ" sz="2000" dirty="0" smtClean="0">
                          <a:latin typeface="+mj-lt"/>
                          <a:cs typeface="Arial" panose="020B0604020202020204" pitchFamily="34" charset="0"/>
                        </a:rPr>
                        <a:t>Položka</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Rozpočet 2021</a:t>
                      </a:r>
                    </a:p>
                    <a:p>
                      <a:pPr algn="r"/>
                      <a:r>
                        <a:rPr lang="cs-CZ" sz="2000" b="0" dirty="0" smtClean="0">
                          <a:latin typeface="+mj-lt"/>
                          <a:cs typeface="Arial" panose="020B0604020202020204" pitchFamily="34" charset="0"/>
                        </a:rPr>
                        <a:t> v tis. Kč</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n-lt"/>
                          <a:cs typeface="Arial" panose="020B0604020202020204" pitchFamily="34" charset="0"/>
                        </a:rPr>
                        <a:t>Skutečnost 2021 </a:t>
                      </a:r>
                    </a:p>
                    <a:p>
                      <a:pPr algn="r"/>
                      <a:r>
                        <a:rPr lang="cs-CZ" sz="2000" b="0" dirty="0" smtClean="0">
                          <a:latin typeface="+mn-lt"/>
                          <a:cs typeface="Arial" panose="020B0604020202020204" pitchFamily="34" charset="0"/>
                        </a:rPr>
                        <a:t>v tis.</a:t>
                      </a:r>
                      <a:r>
                        <a:rPr lang="cs-CZ" sz="2000" b="0" baseline="0" dirty="0" smtClean="0">
                          <a:latin typeface="+mn-lt"/>
                          <a:cs typeface="Arial" panose="020B0604020202020204" pitchFamily="34" charset="0"/>
                        </a:rPr>
                        <a:t> Kč</a:t>
                      </a:r>
                      <a:endParaRPr lang="cs-CZ" sz="2000" b="0" dirty="0">
                        <a:latin typeface="+mn-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Rozpočet 2022 </a:t>
                      </a:r>
                    </a:p>
                    <a:p>
                      <a:pPr algn="r"/>
                      <a:r>
                        <a:rPr lang="cs-CZ" sz="2000" b="1" dirty="0" smtClean="0">
                          <a:solidFill>
                            <a:schemeClr val="tx1"/>
                          </a:solidFill>
                          <a:latin typeface="+mj-lt"/>
                          <a:cs typeface="Arial" panose="020B0604020202020204" pitchFamily="34" charset="0"/>
                        </a:rPr>
                        <a:t>v tis. Kč</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7062">
                <a:tc>
                  <a:txBody>
                    <a:bodyPr/>
                    <a:lstStyle/>
                    <a:p>
                      <a:r>
                        <a:rPr lang="cs-CZ" sz="2000" dirty="0" smtClean="0">
                          <a:latin typeface="+mj-lt"/>
                          <a:cs typeface="Arial" panose="020B0604020202020204" pitchFamily="34" charset="0"/>
                        </a:rPr>
                        <a:t>Reprezentace</a:t>
                      </a:r>
                      <a:r>
                        <a:rPr lang="cs-CZ" sz="2000" baseline="0" dirty="0" smtClean="0">
                          <a:latin typeface="+mj-lt"/>
                          <a:cs typeface="Arial" panose="020B0604020202020204" pitchFamily="34" charset="0"/>
                        </a:rPr>
                        <a:t> UTB - </a:t>
                      </a:r>
                      <a:r>
                        <a:rPr lang="cs-CZ" sz="2000" baseline="0" dirty="0" err="1" smtClean="0">
                          <a:latin typeface="+mj-lt"/>
                          <a:cs typeface="Arial" panose="020B0604020202020204" pitchFamily="34" charset="0"/>
                        </a:rPr>
                        <a:t>eventy</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1 020</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1 020</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1 015</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1427">
                <a:tc>
                  <a:txBody>
                    <a:bodyPr/>
                    <a:lstStyle/>
                    <a:p>
                      <a:r>
                        <a:rPr lang="cs-CZ" sz="2000" dirty="0" smtClean="0">
                          <a:latin typeface="+mj-lt"/>
                          <a:cs typeface="Arial" panose="020B0604020202020204" pitchFamily="34" charset="0"/>
                        </a:rPr>
                        <a:t>Veletrhy</a:t>
                      </a:r>
                      <a:r>
                        <a:rPr lang="cs-CZ" sz="2000" baseline="0" dirty="0" smtClean="0">
                          <a:latin typeface="+mj-lt"/>
                          <a:cs typeface="Arial" panose="020B0604020202020204" pitchFamily="34" charset="0"/>
                        </a:rPr>
                        <a:t> vysokoškolského vzdělání (on line)</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300</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593</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1 920</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8573">
                <a:tc>
                  <a:txBody>
                    <a:bodyPr/>
                    <a:lstStyle/>
                    <a:p>
                      <a:r>
                        <a:rPr lang="cs-CZ" sz="2000" dirty="0" smtClean="0">
                          <a:latin typeface="+mj-lt"/>
                          <a:cs typeface="Arial" panose="020B0604020202020204" pitchFamily="34" charset="0"/>
                        </a:rPr>
                        <a:t>Marketingové aktivity UTB</a:t>
                      </a:r>
                      <a:r>
                        <a:rPr lang="cs-CZ" sz="2000" baseline="0" dirty="0" smtClean="0">
                          <a:latin typeface="+mj-lt"/>
                          <a:cs typeface="Arial" panose="020B0604020202020204" pitchFamily="34" charset="0"/>
                        </a:rPr>
                        <a:t> ČR + SR</a:t>
                      </a:r>
                      <a:endParaRPr lang="cs-CZ" sz="200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0" dirty="0" smtClean="0">
                          <a:latin typeface="+mj-lt"/>
                          <a:cs typeface="Arial" panose="020B0604020202020204" pitchFamily="34" charset="0"/>
                        </a:rPr>
                        <a:t>1 690</a:t>
                      </a:r>
                      <a:endParaRPr lang="cs-CZ" sz="2000" b="0" dirty="0">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1 142</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b="1" dirty="0" smtClean="0">
                          <a:solidFill>
                            <a:schemeClr val="tx1"/>
                          </a:solidFill>
                          <a:latin typeface="+mj-lt"/>
                          <a:cs typeface="Arial" panose="020B0604020202020204" pitchFamily="34" charset="0"/>
                        </a:rPr>
                        <a:t>1 265</a:t>
                      </a:r>
                      <a:endParaRPr lang="cs-CZ" sz="2000" b="1" dirty="0">
                        <a:solidFill>
                          <a:schemeClr val="tx1"/>
                        </a:solidFill>
                        <a:latin typeface="+mj-lt"/>
                        <a:cs typeface="Arial" panose="020B0604020202020204" pitchFamily="34" charset="0"/>
                      </a:endParaRP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70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Digitální komunikace</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1 440</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1 670</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cs typeface="Arial" panose="020B0604020202020204" pitchFamily="34" charset="0"/>
                        </a:rPr>
                        <a:t>1 360</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70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Celkem</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Arial" panose="020B0604020202020204" pitchFamily="34" charset="0"/>
                        </a:rPr>
                        <a:t>4 450</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4 425</a:t>
                      </a:r>
                      <a:endParaRPr lang="cs-CZ" sz="20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cs typeface="Arial" panose="020B0604020202020204" pitchFamily="34" charset="0"/>
                        </a:rPr>
                        <a:t>5 560</a:t>
                      </a:r>
                    </a:p>
                  </a:txBody>
                  <a:tcPr marL="91439" marR="91439" marT="45663" marB="4566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 name="TextovéPole 2"/>
          <p:cNvSpPr txBox="1"/>
          <p:nvPr/>
        </p:nvSpPr>
        <p:spPr>
          <a:xfrm>
            <a:off x="611560" y="4941168"/>
            <a:ext cx="8136903" cy="1323439"/>
          </a:xfrm>
          <a:prstGeom prst="rect">
            <a:avLst/>
          </a:prstGeom>
          <a:noFill/>
        </p:spPr>
        <p:txBody>
          <a:bodyPr wrap="square" rtlCol="0">
            <a:spAutoFit/>
          </a:bodyPr>
          <a:lstStyle/>
          <a:p>
            <a:r>
              <a:rPr lang="cs-CZ" dirty="0" smtClean="0">
                <a:latin typeface="+mn-lt"/>
              </a:rPr>
              <a:t>V roce 2020 nebyly pořádány veletrhy vysokoškolského vzdělávání jinak než on line. Z nevyčerpané částky 1 628 tis. Kč interního fondu komunikace bylo v roce 2021 čerpáno na hrazení veletrhů vysokoškolského vzdělávání. Celkové náklady na veletrhy v roce 2021 byly 1 785 tis. Kč. Zůstatek ve fondu pro rok 2022 je 435 tis. Kč.</a:t>
            </a:r>
            <a:endParaRPr lang="cs-CZ" dirty="0">
              <a:latin typeface="+mn-lt"/>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indent="0"/>
            <a:r>
              <a:rPr lang="cs-CZ" altLang="cs-CZ" sz="2400" dirty="0" smtClean="0"/>
              <a:t>Zabezpečení informačních technologií</a:t>
            </a:r>
          </a:p>
        </p:txBody>
      </p:sp>
      <p:sp>
        <p:nvSpPr>
          <p:cNvPr id="55299" name="Rectangle 3"/>
          <p:cNvSpPr>
            <a:spLocks noGrp="1" noChangeArrowheads="1"/>
          </p:cNvSpPr>
          <p:nvPr>
            <p:ph idx="1"/>
          </p:nvPr>
        </p:nvSpPr>
        <p:spPr/>
        <p:txBody>
          <a:bodyPr/>
          <a:lstStyle/>
          <a:p>
            <a:pPr>
              <a:lnSpc>
                <a:spcPct val="80000"/>
              </a:lnSpc>
              <a:buFont typeface="Wingdings" panose="05000000000000000000" pitchFamily="2" charset="2"/>
              <a:buNone/>
            </a:pPr>
            <a:endParaRPr lang="cs-CZ" altLang="cs-CZ" sz="1400" b="1" smtClean="0">
              <a:latin typeface="Times New Roman" panose="02020603050405020304" pitchFamily="18" charset="0"/>
            </a:endParaRPr>
          </a:p>
          <a:p>
            <a:pPr>
              <a:lnSpc>
                <a:spcPct val="80000"/>
              </a:lnSpc>
              <a:buFont typeface="Wingdings" panose="05000000000000000000" pitchFamily="2" charset="2"/>
              <a:buNone/>
            </a:pPr>
            <a:endParaRPr lang="cs-CZ" altLang="cs-CZ" sz="1400" smtClean="0"/>
          </a:p>
        </p:txBody>
      </p:sp>
      <p:graphicFrame>
        <p:nvGraphicFramePr>
          <p:cNvPr id="22595" name="Group 67"/>
          <p:cNvGraphicFramePr>
            <a:graphicFrameLocks noGrp="1"/>
          </p:cNvGraphicFramePr>
          <p:nvPr>
            <p:extLst>
              <p:ext uri="{D42A27DB-BD31-4B8C-83A1-F6EECF244321}">
                <p14:modId xmlns:p14="http://schemas.microsoft.com/office/powerpoint/2010/main" val="3049002711"/>
              </p:ext>
            </p:extLst>
          </p:nvPr>
        </p:nvGraphicFramePr>
        <p:xfrm>
          <a:off x="631964" y="1268759"/>
          <a:ext cx="7848871" cy="5276887"/>
        </p:xfrm>
        <a:graphic>
          <a:graphicData uri="http://schemas.openxmlformats.org/drawingml/2006/table">
            <a:tbl>
              <a:tblPr/>
              <a:tblGrid>
                <a:gridCol w="3245404">
                  <a:extLst>
                    <a:ext uri="{9D8B030D-6E8A-4147-A177-3AD203B41FA5}">
                      <a16:colId xmlns:a16="http://schemas.microsoft.com/office/drawing/2014/main" val="20000"/>
                    </a:ext>
                  </a:extLst>
                </a:gridCol>
                <a:gridCol w="1534489">
                  <a:extLst>
                    <a:ext uri="{9D8B030D-6E8A-4147-A177-3AD203B41FA5}">
                      <a16:colId xmlns:a16="http://schemas.microsoft.com/office/drawing/2014/main" val="20002"/>
                    </a:ext>
                  </a:extLst>
                </a:gridCol>
                <a:gridCol w="1534489">
                  <a:extLst>
                    <a:ext uri="{9D8B030D-6E8A-4147-A177-3AD203B41FA5}">
                      <a16:colId xmlns:a16="http://schemas.microsoft.com/office/drawing/2014/main" val="1443962139"/>
                    </a:ext>
                  </a:extLst>
                </a:gridCol>
                <a:gridCol w="1534489">
                  <a:extLst>
                    <a:ext uri="{9D8B030D-6E8A-4147-A177-3AD203B41FA5}">
                      <a16:colId xmlns:a16="http://schemas.microsoft.com/office/drawing/2014/main" val="1151206842"/>
                    </a:ext>
                  </a:extLst>
                </a:gridCol>
              </a:tblGrid>
              <a:tr h="58411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Položka</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Rozpočet 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v tis. Kč</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a:effectLst/>
                          <a:latin typeface="+mn-lt"/>
                          <a:ea typeface="Times New Roman" panose="02020603050405020304" pitchFamily="18" charset="0"/>
                        </a:rPr>
                        <a:t>Skutečnost </a:t>
                      </a:r>
                      <a:r>
                        <a:rPr lang="cs-CZ" sz="1600" dirty="0" smtClean="0">
                          <a:effectLst/>
                          <a:latin typeface="+mn-lt"/>
                          <a:ea typeface="Times New Roman" panose="02020603050405020304" pitchFamily="18" charset="0"/>
                        </a:rPr>
                        <a:t>2021 </a:t>
                      </a:r>
                      <a:r>
                        <a:rPr lang="cs-CZ" sz="1600" dirty="0">
                          <a:effectLst/>
                          <a:latin typeface="+mn-lt"/>
                          <a:ea typeface="Times New Roman" panose="02020603050405020304" pitchFamily="18" charset="0"/>
                        </a:rPr>
                        <a:t>v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Rozpočet 2022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v tis. Kč</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n-lt"/>
                          <a:cs typeface="Times New Roman" pitchFamily="18" charset="0"/>
                        </a:rPr>
                        <a:t>CESNET </a:t>
                      </a:r>
                      <a:endParaRPr kumimoji="0" lang="cs-CZ" sz="1600" b="0" i="0" u="none" strike="noStrike" cap="none" normalizeH="0" baseline="0" dirty="0" smtClean="0">
                        <a:ln>
                          <a:noFill/>
                        </a:ln>
                        <a:solidFill>
                          <a:schemeClr val="tx1"/>
                        </a:solidFill>
                        <a:effectLst/>
                        <a:latin typeface="+mn-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n-lt"/>
                        </a:rPr>
                        <a:t>1 330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1 233</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n-lt"/>
                        </a:rPr>
                        <a:t>1 330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Počítačová síť UTB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1 010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788</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1 010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Celoškolské servery</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215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247</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215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Přístupový a identifikační systém</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80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80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Ekonomický systém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1200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1 250</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1 200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IS Kredit</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820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866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820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Studijní systém STAG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870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548</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900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Licence Microsoft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1 065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1 037</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1 050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Software s celoškolským využitím</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960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1 022</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1 070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Publikační systém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300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366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300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Univerzitní portál</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25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25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Dokumentový systém </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85</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146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Provoz centrální </a:t>
                      </a:r>
                      <a:r>
                        <a:rPr kumimoji="0" lang="cs-CZ" sz="1600" b="0" i="0" u="none" strike="noStrike" cap="none" normalizeH="0" baseline="0" dirty="0" err="1" smtClean="0">
                          <a:ln>
                            <a:noFill/>
                          </a:ln>
                          <a:solidFill>
                            <a:schemeClr val="tx1"/>
                          </a:solidFill>
                          <a:effectLst/>
                          <a:latin typeface="+mj-lt"/>
                        </a:rPr>
                        <a:t>servrovny</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1 040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887</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1 040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Celkem</a:t>
                      </a:r>
                      <a:endParaRPr kumimoji="0" lang="cs-CZ" sz="1600" b="0" i="0" u="none" strike="noStrike" cap="none" normalizeH="0" baseline="0" dirty="0" smtClean="0">
                        <a:ln>
                          <a:noFill/>
                        </a:ln>
                        <a:solidFill>
                          <a:schemeClr val="tx1"/>
                        </a:solidFill>
                        <a:effectLst/>
                        <a:latin typeface="+mj-lt"/>
                      </a:endParaRP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9 000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a:effectLst/>
                          <a:latin typeface="+mn-lt"/>
                          <a:ea typeface="Times New Roman" panose="02020603050405020304" pitchFamily="18" charset="0"/>
                        </a:rPr>
                        <a:t> </a:t>
                      </a:r>
                      <a:r>
                        <a:rPr lang="cs-CZ" sz="1600" dirty="0" smtClean="0">
                          <a:effectLst/>
                          <a:latin typeface="+mn-lt"/>
                          <a:ea typeface="Times New Roman" panose="02020603050405020304" pitchFamily="18" charset="0"/>
                        </a:rPr>
                        <a:t>8 496</a:t>
                      </a:r>
                      <a:endParaRPr lang="cs-CZ" sz="16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9 140</a:t>
                      </a:r>
                    </a:p>
                  </a:txBody>
                  <a:tcPr marL="91434" marR="91434" marT="45679" marB="4567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informační technologie</a:t>
            </a:r>
          </a:p>
        </p:txBody>
      </p:sp>
      <p:sp>
        <p:nvSpPr>
          <p:cNvPr id="41987" name="Rectangle 3"/>
          <p:cNvSpPr>
            <a:spLocks noGrp="1" noChangeArrowheads="1"/>
          </p:cNvSpPr>
          <p:nvPr>
            <p:ph idx="1"/>
          </p:nvPr>
        </p:nvSpPr>
        <p:spPr>
          <a:prstGeom prst="rect">
            <a:avLst/>
          </a:prstGeom>
        </p:spPr>
        <p:txBody>
          <a:bodyPr/>
          <a:lstStyle/>
          <a:p>
            <a:pPr marL="0" indent="0" algn="just" eaLnBrk="1" hangingPunct="1">
              <a:lnSpc>
                <a:spcPct val="80000"/>
              </a:lnSpc>
              <a:buNone/>
              <a:defRPr/>
            </a:pPr>
            <a:r>
              <a:rPr lang="cs-CZ" b="1" dirty="0" smtClean="0"/>
              <a:t>Úpravy zákonů a vyhlášek</a:t>
            </a:r>
          </a:p>
          <a:p>
            <a:pPr lvl="0">
              <a:buFont typeface="Wingdings" panose="05000000000000000000" pitchFamily="2" charset="2"/>
              <a:buChar char="§"/>
            </a:pPr>
            <a:r>
              <a:rPr lang="cs-CZ" dirty="0"/>
              <a:t>Legislativa kolem GDPR – vyvolala tvorbu nových vnitřních norem a pravidel, následně úpravu procesů, evidence záznamů, vznik nové pracovní pozice (DPO), podané žádosti a jejich vyřizování, správní řízení vedené ÚOOÚ a rozsáhlé úpravy v IS/STAG, které doposud pokračují.</a:t>
            </a:r>
          </a:p>
          <a:p>
            <a:pPr lvl="0">
              <a:buFont typeface="Wingdings" panose="05000000000000000000" pitchFamily="2" charset="2"/>
              <a:buChar char="§"/>
            </a:pPr>
            <a:r>
              <a:rPr lang="cs-CZ" dirty="0"/>
              <a:t>Předpisy definují požadavky na přístupnosti webů a mobilních aplikací, novela zákona o elektronických komunikacích s dopadem na používání </a:t>
            </a:r>
            <a:r>
              <a:rPr lang="cs-CZ" dirty="0" err="1"/>
              <a:t>cookies</a:t>
            </a:r>
            <a:r>
              <a:rPr lang="cs-CZ" dirty="0"/>
              <a:t> – úprava interních procesů, nastavení nových pravidel, úpravy informačních systémů a nutná kontrola prováděná CVT.</a:t>
            </a:r>
          </a:p>
          <a:p>
            <a:pPr lvl="0">
              <a:buFont typeface="Wingdings" panose="05000000000000000000" pitchFamily="2" charset="2"/>
              <a:buChar char="§"/>
            </a:pPr>
            <a:r>
              <a:rPr lang="cs-CZ" dirty="0"/>
              <a:t>Legislativa s dopadem na HR (úpravy v systému pro podporu automatizace úkonů a kontrol, nutná zvýšená podpora profesionálních uživatelů):</a:t>
            </a:r>
          </a:p>
          <a:p>
            <a:pPr lvl="1">
              <a:buFont typeface="Wingdings" panose="05000000000000000000" pitchFamily="2" charset="2"/>
              <a:buChar char="§"/>
            </a:pPr>
            <a:r>
              <a:rPr lang="cs-CZ" sz="2000" dirty="0"/>
              <a:t>výhradní elektronická komunikace s portálem ČSSZ (</a:t>
            </a:r>
            <a:r>
              <a:rPr lang="cs-CZ" sz="2000" dirty="0" err="1"/>
              <a:t>eNeschopenka</a:t>
            </a:r>
            <a:r>
              <a:rPr lang="cs-CZ" sz="2000" dirty="0"/>
              <a:t>) </a:t>
            </a:r>
            <a:endParaRPr lang="cs-CZ" sz="2000" dirty="0" smtClean="0"/>
          </a:p>
          <a:p>
            <a:pPr lvl="1">
              <a:buFont typeface="Wingdings" panose="05000000000000000000" pitchFamily="2" charset="2"/>
              <a:buChar char="§"/>
            </a:pPr>
            <a:r>
              <a:rPr lang="cs-CZ" sz="2000" dirty="0" smtClean="0"/>
              <a:t>dovolená - změna nároku a čerpání </a:t>
            </a:r>
          </a:p>
          <a:p>
            <a:pPr lvl="1">
              <a:buFont typeface="Wingdings" panose="05000000000000000000" pitchFamily="2" charset="2"/>
              <a:buChar char="§"/>
            </a:pPr>
            <a:r>
              <a:rPr lang="cs-CZ" sz="2000" dirty="0" smtClean="0"/>
              <a:t>sdílená </a:t>
            </a:r>
            <a:r>
              <a:rPr lang="cs-CZ" sz="2000" dirty="0"/>
              <a:t>pracovní místa </a:t>
            </a:r>
          </a:p>
          <a:p>
            <a:pPr marL="0" indent="0" algn="just">
              <a:buNone/>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0008852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informační technologie</a:t>
            </a:r>
          </a:p>
        </p:txBody>
      </p:sp>
      <p:sp>
        <p:nvSpPr>
          <p:cNvPr id="41987" name="Rectangle 3"/>
          <p:cNvSpPr>
            <a:spLocks noGrp="1" noChangeArrowheads="1"/>
          </p:cNvSpPr>
          <p:nvPr>
            <p:ph idx="1"/>
          </p:nvPr>
        </p:nvSpPr>
        <p:spPr>
          <a:prstGeom prst="rect">
            <a:avLst/>
          </a:prstGeom>
        </p:spPr>
        <p:txBody>
          <a:bodyPr/>
          <a:lstStyle/>
          <a:p>
            <a:pPr lvl="0">
              <a:buFont typeface="Wingdings" panose="05000000000000000000" pitchFamily="2" charset="2"/>
              <a:buChar char="§"/>
            </a:pPr>
            <a:r>
              <a:rPr lang="cs-CZ" dirty="0" err="1"/>
              <a:t>eIDAS</a:t>
            </a:r>
            <a:r>
              <a:rPr lang="cs-CZ" dirty="0"/>
              <a:t> – příprava změny interních procesů, rozpracované úpravy informačních systémů – implementace nových technologií, aplikací a služeb pro elektronické podepisování a validaci elektronicky podepsaných dokumentů, nutná zvýšená podpora koncových uživatelů.</a:t>
            </a:r>
          </a:p>
          <a:p>
            <a:pPr lvl="0">
              <a:buFont typeface="Wingdings" panose="05000000000000000000" pitchFamily="2" charset="2"/>
              <a:buChar char="§"/>
            </a:pPr>
            <a:r>
              <a:rPr lang="cs-CZ" dirty="0"/>
              <a:t>Zákon o kybernetické bezpečnosti a Vyhláška o významných informačních systémech (VIS) – nové povinnosti pro orgán veřejné moci (OVM), po identifikaci VIS významné procesní změny a nové pozice (bezpečnostní role); </a:t>
            </a:r>
            <a:r>
              <a:rPr lang="cs-CZ" dirty="0" smtClean="0"/>
              <a:t>zvýšená </a:t>
            </a:r>
            <a:r>
              <a:rPr lang="cs-CZ" dirty="0"/>
              <a:t>zátěž pro CVT (dotazníky, šetření, realizace CRP)</a:t>
            </a:r>
          </a:p>
          <a:p>
            <a:pPr marL="0" lvl="0" indent="0">
              <a:buNone/>
            </a:pPr>
            <a:r>
              <a:rPr lang="cs-CZ" b="1" dirty="0" smtClean="0"/>
              <a:t>Implementace nových systémů:</a:t>
            </a:r>
          </a:p>
          <a:p>
            <a:pPr algn="just">
              <a:buFont typeface="Wingdings" panose="05000000000000000000" pitchFamily="2" charset="2"/>
              <a:buChar char="§"/>
              <a:defRPr/>
            </a:pPr>
            <a:r>
              <a:rPr lang="cs-CZ" dirty="0"/>
              <a:t>e-Spis – implementace spisové služby přinesla: nové procesy a nově vedenou agendu, náročnější práce s rolemi a oprávněním uživatelů, vytvoření 2 nových pracovních pozic (administrátor a metodik); zvýšené nároky (finanční, personální) pro postupnou realizaci integračních vazeb (IS/STAG, SAP, profil zadavatele, </a:t>
            </a:r>
            <a:r>
              <a:rPr lang="cs-CZ" dirty="0" smtClean="0"/>
              <a:t>…)</a:t>
            </a:r>
          </a:p>
          <a:p>
            <a:pPr algn="just">
              <a:buFont typeface="Wingdings" panose="05000000000000000000" pitchFamily="2" charset="2"/>
              <a:buChar char="§"/>
              <a:defRPr/>
            </a:pPr>
            <a:r>
              <a:rPr lang="cs-CZ" dirty="0" smtClean="0"/>
              <a:t>Nutnost periodického školení </a:t>
            </a:r>
            <a:endParaRPr lang="cs-CZ" dirty="0"/>
          </a:p>
          <a:p>
            <a:pPr marL="0" indent="0" algn="just">
              <a:buNone/>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000340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informační technologie</a:t>
            </a:r>
          </a:p>
        </p:txBody>
      </p:sp>
      <p:sp>
        <p:nvSpPr>
          <p:cNvPr id="41987" name="Rectangle 3"/>
          <p:cNvSpPr>
            <a:spLocks noGrp="1" noChangeArrowheads="1"/>
          </p:cNvSpPr>
          <p:nvPr>
            <p:ph idx="1"/>
          </p:nvPr>
        </p:nvSpPr>
        <p:spPr>
          <a:prstGeom prst="rect">
            <a:avLst/>
          </a:prstGeom>
        </p:spPr>
        <p:txBody>
          <a:bodyPr/>
          <a:lstStyle/>
          <a:p>
            <a:pPr lvl="0">
              <a:buFont typeface="Wingdings" panose="05000000000000000000" pitchFamily="2" charset="2"/>
              <a:buChar char="§"/>
            </a:pPr>
            <a:r>
              <a:rPr lang="cs-CZ" dirty="0"/>
              <a:t>Požadavky na nové celouniverzitní aplikace a systémy (systémové prostředky včetně zálohování, ověřování uživatelů včetně externích, poskytování dat napříč informačními systémy UTB):</a:t>
            </a:r>
          </a:p>
          <a:p>
            <a:pPr marL="534988" lvl="0" indent="-174625">
              <a:buFont typeface="Arial" panose="020B0604020202020204" pitchFamily="34" charset="0"/>
              <a:buChar char="•"/>
            </a:pPr>
            <a:r>
              <a:rPr lang="cs-CZ" dirty="0" smtClean="0"/>
              <a:t> HAP </a:t>
            </a:r>
            <a:r>
              <a:rPr lang="cs-CZ" dirty="0"/>
              <a:t>implementace na všechny </a:t>
            </a:r>
            <a:r>
              <a:rPr lang="cs-CZ" dirty="0" smtClean="0"/>
              <a:t>součásti</a:t>
            </a:r>
          </a:p>
          <a:p>
            <a:pPr marL="628650" lvl="0" indent="-268288">
              <a:buFont typeface="Arial" panose="020B0604020202020204" pitchFamily="34" charset="0"/>
              <a:buChar char="•"/>
            </a:pPr>
            <a:r>
              <a:rPr lang="cs-CZ" dirty="0" smtClean="0"/>
              <a:t>IGA </a:t>
            </a:r>
            <a:r>
              <a:rPr lang="cs-CZ" dirty="0"/>
              <a:t>JUNG, EPZ – nová aplikace pro evidenci projektů (IGA, </a:t>
            </a:r>
            <a:r>
              <a:rPr lang="cs-CZ" dirty="0" err="1"/>
              <a:t>GaP</a:t>
            </a:r>
            <a:r>
              <a:rPr lang="cs-CZ" dirty="0"/>
              <a:t>, vazba na OBD)</a:t>
            </a:r>
          </a:p>
          <a:p>
            <a:pPr lvl="0">
              <a:buFont typeface="Wingdings" panose="05000000000000000000" pitchFamily="2" charset="2"/>
              <a:buChar char="§"/>
            </a:pPr>
            <a:r>
              <a:rPr lang="cs-CZ" dirty="0" smtClean="0"/>
              <a:t>EWP </a:t>
            </a:r>
            <a:r>
              <a:rPr lang="cs-CZ" dirty="0"/>
              <a:t>(Erasmus </a:t>
            </a:r>
            <a:r>
              <a:rPr lang="cs-CZ" dirty="0" err="1"/>
              <a:t>without</a:t>
            </a:r>
            <a:r>
              <a:rPr lang="cs-CZ" dirty="0"/>
              <a:t> </a:t>
            </a:r>
            <a:r>
              <a:rPr lang="cs-CZ" dirty="0" err="1"/>
              <a:t>paper</a:t>
            </a:r>
            <a:r>
              <a:rPr lang="cs-CZ" dirty="0"/>
              <a:t>) </a:t>
            </a:r>
            <a:endParaRPr lang="cs-CZ" dirty="0" smtClean="0"/>
          </a:p>
          <a:p>
            <a:pPr lvl="0">
              <a:buFont typeface="Wingdings" panose="05000000000000000000" pitchFamily="2" charset="2"/>
              <a:buChar char="§"/>
            </a:pPr>
            <a:r>
              <a:rPr lang="cs-CZ" dirty="0" smtClean="0"/>
              <a:t>Realizace </a:t>
            </a:r>
            <a:r>
              <a:rPr lang="cs-CZ" dirty="0"/>
              <a:t>a verifikace nových sestav SAP pro podrobnou práci v evidenci </a:t>
            </a:r>
            <a:r>
              <a:rPr lang="cs-CZ" dirty="0" smtClean="0"/>
              <a:t>projektů (dle požadavků součástí)</a:t>
            </a:r>
            <a:endParaRPr lang="cs-CZ" dirty="0"/>
          </a:p>
          <a:p>
            <a:pPr>
              <a:buFont typeface="Wingdings" panose="05000000000000000000" pitchFamily="2" charset="2"/>
              <a:buChar char="§"/>
            </a:pPr>
            <a:r>
              <a:rPr lang="cs-CZ" dirty="0"/>
              <a:t>Realizace projektu E přihláška v jazyce českém </a:t>
            </a:r>
            <a:r>
              <a:rPr lang="cs-CZ" dirty="0" smtClean="0"/>
              <a:t>(2021) i anglickém(2022).</a:t>
            </a:r>
            <a:endParaRPr lang="cs-CZ" dirty="0"/>
          </a:p>
          <a:p>
            <a:pPr lvl="0">
              <a:buFont typeface="Wingdings" panose="05000000000000000000" pitchFamily="2" charset="2"/>
              <a:buChar char="§"/>
            </a:pPr>
            <a:r>
              <a:rPr lang="cs-CZ" dirty="0"/>
              <a:t>DEPO – integrace informačních systémů VVŠ na centrální registry státu</a:t>
            </a:r>
          </a:p>
          <a:p>
            <a:pPr>
              <a:buFont typeface="Wingdings" panose="05000000000000000000" pitchFamily="2" charset="2"/>
              <a:buChar char="§"/>
            </a:pPr>
            <a:r>
              <a:rPr lang="cs-CZ" dirty="0"/>
              <a:t>V rámci PPSŘ vytvoření profesionálního zázemí pro realizaci distančních forem výuky – Centrum digitalizace FÉNIX</a:t>
            </a:r>
          </a:p>
          <a:p>
            <a:pPr marL="0" lvl="0" indent="0">
              <a:buNone/>
            </a:pPr>
            <a:endParaRPr lang="cs-CZ" b="1" dirty="0" smtClean="0"/>
          </a:p>
          <a:p>
            <a:pPr marL="0" indent="0" algn="just">
              <a:buNone/>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40850283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indent="0"/>
            <a:r>
              <a:rPr lang="cs-CZ" altLang="cs-CZ" sz="2400" dirty="0" smtClean="0"/>
              <a:t>Prostředky na činnost orgánů</a:t>
            </a:r>
          </a:p>
        </p:txBody>
      </p:sp>
      <p:sp>
        <p:nvSpPr>
          <p:cNvPr id="56323" name="Rectangle 3"/>
          <p:cNvSpPr>
            <a:spLocks noGrp="1" noChangeArrowheads="1"/>
          </p:cNvSpPr>
          <p:nvPr>
            <p:ph idx="1"/>
          </p:nvPr>
        </p:nvSpPr>
        <p:spPr/>
        <p:txBody>
          <a:bodyPr/>
          <a:lstStyle/>
          <a:p>
            <a:pPr>
              <a:lnSpc>
                <a:spcPct val="80000"/>
              </a:lnSpc>
              <a:buFont typeface="Wingdings" panose="05000000000000000000" pitchFamily="2" charset="2"/>
              <a:buNone/>
            </a:pPr>
            <a:endParaRPr lang="cs-CZ" altLang="cs-CZ" sz="1400" b="1" smtClean="0">
              <a:latin typeface="Times New Roman" panose="02020603050405020304" pitchFamily="18" charset="0"/>
            </a:endParaRPr>
          </a:p>
          <a:p>
            <a:pPr>
              <a:lnSpc>
                <a:spcPct val="80000"/>
              </a:lnSpc>
              <a:buFont typeface="Wingdings" panose="05000000000000000000" pitchFamily="2" charset="2"/>
              <a:buNone/>
            </a:pPr>
            <a:endParaRPr lang="cs-CZ" altLang="cs-CZ" sz="1400" smtClean="0"/>
          </a:p>
        </p:txBody>
      </p:sp>
      <p:graphicFrame>
        <p:nvGraphicFramePr>
          <p:cNvPr id="22595" name="Group 67"/>
          <p:cNvGraphicFramePr>
            <a:graphicFrameLocks noGrp="1"/>
          </p:cNvGraphicFramePr>
          <p:nvPr>
            <p:extLst>
              <p:ext uri="{D42A27DB-BD31-4B8C-83A1-F6EECF244321}">
                <p14:modId xmlns:p14="http://schemas.microsoft.com/office/powerpoint/2010/main" val="1683292543"/>
              </p:ext>
            </p:extLst>
          </p:nvPr>
        </p:nvGraphicFramePr>
        <p:xfrm>
          <a:off x="899592" y="1124743"/>
          <a:ext cx="7488833" cy="4860450"/>
        </p:xfrm>
        <a:graphic>
          <a:graphicData uri="http://schemas.openxmlformats.org/drawingml/2006/table">
            <a:tbl>
              <a:tblPr/>
              <a:tblGrid>
                <a:gridCol w="3073422">
                  <a:extLst>
                    <a:ext uri="{9D8B030D-6E8A-4147-A177-3AD203B41FA5}">
                      <a16:colId xmlns:a16="http://schemas.microsoft.com/office/drawing/2014/main" val="20000"/>
                    </a:ext>
                  </a:extLst>
                </a:gridCol>
                <a:gridCol w="1509065">
                  <a:extLst>
                    <a:ext uri="{9D8B030D-6E8A-4147-A177-3AD203B41FA5}">
                      <a16:colId xmlns:a16="http://schemas.microsoft.com/office/drawing/2014/main" val="20001"/>
                    </a:ext>
                  </a:extLst>
                </a:gridCol>
                <a:gridCol w="1453173">
                  <a:extLst>
                    <a:ext uri="{9D8B030D-6E8A-4147-A177-3AD203B41FA5}">
                      <a16:colId xmlns:a16="http://schemas.microsoft.com/office/drawing/2014/main" val="1902794685"/>
                    </a:ext>
                  </a:extLst>
                </a:gridCol>
                <a:gridCol w="1453173">
                  <a:extLst>
                    <a:ext uri="{9D8B030D-6E8A-4147-A177-3AD203B41FA5}">
                      <a16:colId xmlns:a16="http://schemas.microsoft.com/office/drawing/2014/main" val="20002"/>
                    </a:ext>
                  </a:extLst>
                </a:gridCol>
              </a:tblGrid>
              <a:tr h="62957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Položka</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Rozpočet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 v tis. Kč</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Skutečnost </a:t>
                      </a:r>
                      <a:r>
                        <a:rPr lang="cs-CZ" sz="1800" dirty="0" smtClean="0">
                          <a:effectLst/>
                          <a:latin typeface="+mn-lt"/>
                          <a:ea typeface="Times New Roman" panose="02020603050405020304" pitchFamily="18" charset="0"/>
                        </a:rPr>
                        <a:t>2021 </a:t>
                      </a:r>
                    </a:p>
                    <a:p>
                      <a:pPr algn="r">
                        <a:spcAft>
                          <a:spcPts val="0"/>
                        </a:spcAft>
                      </a:pPr>
                      <a:r>
                        <a:rPr lang="cs-CZ" sz="1800" dirty="0" smtClean="0">
                          <a:effectLst/>
                          <a:latin typeface="+mn-lt"/>
                          <a:ea typeface="Times New Roman" panose="02020603050405020304" pitchFamily="18" charset="0"/>
                        </a:rPr>
                        <a:t>v</a:t>
                      </a:r>
                      <a:r>
                        <a:rPr lang="cs-CZ" sz="1800" dirty="0">
                          <a:effectLst/>
                          <a:latin typeface="+mn-lt"/>
                          <a:ea typeface="Times New Roman" panose="02020603050405020304" pitchFamily="18" charset="0"/>
                        </a:rPr>
                        <a:t>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v tis. Kč</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Akademický senát UTB</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800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766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800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Správní rada UTB                    </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70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41</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70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Vědecká rada UTB</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40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19</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40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Rada pro vnitřní hodnocení</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400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224</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Rada vysokých škol</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200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96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200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8177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Česká konference rektorů</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84</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Poplatky za členství v organizacích</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150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110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150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Evropská asociace univerzit</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110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120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Mezinárodní rada UTB</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0</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5968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Celkem</a:t>
                      </a:r>
                      <a:endParaRPr kumimoji="0" lang="cs-CZ" sz="1800" b="0" i="0" u="none" strike="noStrike" cap="none" normalizeH="0" baseline="0" dirty="0" smtClean="0">
                        <a:ln>
                          <a:noFill/>
                        </a:ln>
                        <a:solidFill>
                          <a:schemeClr val="tx1"/>
                        </a:solidFill>
                        <a:effectLst/>
                        <a:latin typeface="+mj-lt"/>
                      </a:endParaRP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2 180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1 </a:t>
                      </a:r>
                      <a:r>
                        <a:rPr lang="cs-CZ" sz="1800" dirty="0" smtClean="0">
                          <a:effectLst/>
                          <a:latin typeface="+mn-lt"/>
                          <a:ea typeface="Times New Roman" panose="02020603050405020304" pitchFamily="18" charset="0"/>
                        </a:rPr>
                        <a:t>450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2 100</a:t>
                      </a:r>
                    </a:p>
                  </a:txBody>
                  <a:tcPr marL="91434" marR="91434" marT="45626" marB="456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indent="0"/>
            <a:r>
              <a:rPr lang="cs-CZ" altLang="cs-CZ" sz="1400" dirty="0" smtClean="0">
                <a:latin typeface="Arial" panose="020B0604020202020204" pitchFamily="34" charset="0"/>
              </a:rPr>
              <a:t/>
            </a:r>
            <a:br>
              <a:rPr lang="cs-CZ" altLang="cs-CZ" sz="1400" dirty="0" smtClean="0">
                <a:latin typeface="Arial" panose="020B0604020202020204" pitchFamily="34" charset="0"/>
              </a:rPr>
            </a:br>
            <a:r>
              <a:rPr lang="cs-CZ" altLang="cs-CZ" sz="2400" dirty="0" smtClean="0"/>
              <a:t>Informační zdroje </a:t>
            </a:r>
            <a:br>
              <a:rPr lang="cs-CZ" altLang="cs-CZ" sz="2400" dirty="0" smtClean="0"/>
            </a:br>
            <a:endParaRPr lang="cs-CZ" altLang="cs-CZ" sz="2400" dirty="0" smtClean="0"/>
          </a:p>
        </p:txBody>
      </p:sp>
      <p:sp>
        <p:nvSpPr>
          <p:cNvPr id="57347" name="Rectangle 3"/>
          <p:cNvSpPr>
            <a:spLocks noGrp="1" noChangeArrowheads="1"/>
          </p:cNvSpPr>
          <p:nvPr>
            <p:ph idx="1"/>
          </p:nvPr>
        </p:nvSpPr>
        <p:spPr/>
        <p:txBody>
          <a:bodyPr/>
          <a:lstStyle/>
          <a:p>
            <a:pPr lvl="1">
              <a:buFont typeface="Wingdings" panose="05000000000000000000" pitchFamily="2" charset="2"/>
              <a:buNone/>
            </a:pPr>
            <a:r>
              <a:rPr lang="cs-CZ" altLang="cs-CZ" sz="2400" smtClean="0">
                <a:latin typeface="Times New Roman" panose="02020603050405020304" pitchFamily="18" charset="0"/>
              </a:rPr>
              <a:t>  </a:t>
            </a:r>
          </a:p>
        </p:txBody>
      </p:sp>
      <p:graphicFrame>
        <p:nvGraphicFramePr>
          <p:cNvPr id="23619" name="Group 67"/>
          <p:cNvGraphicFramePr>
            <a:graphicFrameLocks noGrp="1"/>
          </p:cNvGraphicFramePr>
          <p:nvPr>
            <p:extLst>
              <p:ext uri="{D42A27DB-BD31-4B8C-83A1-F6EECF244321}">
                <p14:modId xmlns:p14="http://schemas.microsoft.com/office/powerpoint/2010/main" val="1954062330"/>
              </p:ext>
            </p:extLst>
          </p:nvPr>
        </p:nvGraphicFramePr>
        <p:xfrm>
          <a:off x="303213" y="1268760"/>
          <a:ext cx="8589962" cy="4938001"/>
        </p:xfrm>
        <a:graphic>
          <a:graphicData uri="http://schemas.openxmlformats.org/drawingml/2006/table">
            <a:tbl>
              <a:tblPr/>
              <a:tblGrid>
                <a:gridCol w="3980755">
                  <a:extLst>
                    <a:ext uri="{9D8B030D-6E8A-4147-A177-3AD203B41FA5}">
                      <a16:colId xmlns:a16="http://schemas.microsoft.com/office/drawing/2014/main" val="20000"/>
                    </a:ext>
                  </a:extLst>
                </a:gridCol>
                <a:gridCol w="1534651">
                  <a:extLst>
                    <a:ext uri="{9D8B030D-6E8A-4147-A177-3AD203B41FA5}">
                      <a16:colId xmlns:a16="http://schemas.microsoft.com/office/drawing/2014/main" val="20001"/>
                    </a:ext>
                  </a:extLst>
                </a:gridCol>
                <a:gridCol w="1561693">
                  <a:extLst>
                    <a:ext uri="{9D8B030D-6E8A-4147-A177-3AD203B41FA5}">
                      <a16:colId xmlns:a16="http://schemas.microsoft.com/office/drawing/2014/main" val="3853408710"/>
                    </a:ext>
                  </a:extLst>
                </a:gridCol>
                <a:gridCol w="1512863">
                  <a:extLst>
                    <a:ext uri="{9D8B030D-6E8A-4147-A177-3AD203B41FA5}">
                      <a16:colId xmlns:a16="http://schemas.microsoft.com/office/drawing/2014/main" val="20002"/>
                    </a:ext>
                  </a:extLst>
                </a:gridCol>
              </a:tblGrid>
              <a:tr h="144480">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mj-lt"/>
                          <a:cs typeface="Times New Roman" pitchFamily="18" charset="0"/>
                        </a:rPr>
                        <a:t>Položka </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Rozpočet 2021</a:t>
                      </a:r>
                      <a:br>
                        <a:rPr kumimoji="0" lang="cs-CZ" sz="1800" b="0" i="0" u="none" strike="noStrike" cap="none" normalizeH="0" baseline="0" dirty="0" smtClean="0">
                          <a:ln>
                            <a:noFill/>
                          </a:ln>
                          <a:solidFill>
                            <a:schemeClr val="tx1"/>
                          </a:solidFill>
                          <a:effectLst/>
                          <a:latin typeface="+mj-lt"/>
                          <a:cs typeface="Times New Roman" pitchFamily="18" charset="0"/>
                        </a:rPr>
                      </a:br>
                      <a:r>
                        <a:rPr kumimoji="0" lang="cs-CZ" sz="1800" b="0" i="0" u="none" strike="noStrike" cap="none" normalizeH="0" baseline="0" dirty="0" smtClean="0">
                          <a:ln>
                            <a:noFill/>
                          </a:ln>
                          <a:solidFill>
                            <a:schemeClr val="tx1"/>
                          </a:solidFill>
                          <a:effectLst/>
                          <a:latin typeface="+mj-lt"/>
                          <a:cs typeface="Times New Roman" pitchFamily="18" charset="0"/>
                        </a:rPr>
                        <a:t>v tis. Kč</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lnSpc>
                          <a:spcPct val="115000"/>
                        </a:lnSpc>
                        <a:spcAft>
                          <a:spcPts val="0"/>
                        </a:spcAft>
                      </a:pPr>
                      <a:r>
                        <a:rPr lang="cs-CZ" sz="1800" dirty="0">
                          <a:effectLst/>
                          <a:latin typeface="+mn-lt"/>
                          <a:ea typeface="Times New Roman" panose="02020603050405020304" pitchFamily="18" charset="0"/>
                        </a:rPr>
                        <a:t>Skutečnost </a:t>
                      </a:r>
                      <a:r>
                        <a:rPr lang="cs-CZ" sz="1800" dirty="0" smtClean="0">
                          <a:effectLst/>
                          <a:latin typeface="+mn-lt"/>
                          <a:ea typeface="Times New Roman" panose="02020603050405020304" pitchFamily="18" charset="0"/>
                        </a:rPr>
                        <a:t>2021 </a:t>
                      </a:r>
                      <a:r>
                        <a:rPr lang="cs-CZ" sz="1800" dirty="0">
                          <a:effectLst/>
                          <a:latin typeface="+mn-lt"/>
                          <a:ea typeface="Times New Roman" panose="02020603050405020304" pitchFamily="18" charset="0"/>
                        </a:rPr>
                        <a:t>v tis. Kč</a:t>
                      </a: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cs typeface="Times New Roman" pitchFamily="18" charset="0"/>
                        </a:rPr>
                        <a:t> v tis. Kč</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0127">
                <a:tc>
                  <a:txBody>
                    <a:bodyPr/>
                    <a:lstStyle/>
                    <a:p>
                      <a:pPr marL="0" marR="0" lvl="0" indent="0" algn="l" defTabSz="914400" rtl="0" eaLnBrk="0" fontAlgn="base" latinLnBrk="0" hangingPunct="0">
                        <a:lnSpc>
                          <a:spcPct val="100000"/>
                        </a:lnSpc>
                        <a:spcBef>
                          <a:spcPct val="0"/>
                        </a:spcBef>
                        <a:spcAft>
                          <a:spcPct val="0"/>
                        </a:spcAft>
                        <a:buClrTx/>
                        <a:buSzTx/>
                        <a:buFontTx/>
                        <a:buNone/>
                        <a:tabLst>
                          <a:tab pos="449263" algn="r"/>
                        </a:tabLst>
                      </a:pPr>
                      <a:r>
                        <a:rPr kumimoji="0" lang="cs-CZ" sz="1800" b="0" i="0" u="none" strike="noStrike" cap="none" normalizeH="0" baseline="0" dirty="0" smtClean="0">
                          <a:ln>
                            <a:noFill/>
                          </a:ln>
                          <a:solidFill>
                            <a:schemeClr val="tx1"/>
                          </a:solidFill>
                          <a:effectLst/>
                          <a:latin typeface="+mj-lt"/>
                          <a:cs typeface="Times New Roman" pitchFamily="18" charset="0"/>
                        </a:rPr>
                        <a:t>Elektronické zdroje informací (databáze, elektronické knihy, elektronické časopisy)</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5 000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4 953</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5 500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Časopisy tištěné</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298</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Knihy tištěné</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1 500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1 525</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1 750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Knihovní systémy </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450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450</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450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Vydávání PhD Thesis</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40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46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70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EDD </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5</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Časopis vydávaný univerzitou</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188</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240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Výroční zprávy UTB (náklady na zpracování)</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150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92</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Technologie RFID pro identifikaci knih</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28</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Provozní náklady Knihovny UTB</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16 800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16 121</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17 000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657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Celkem</a:t>
                      </a:r>
                      <a:endParaRPr kumimoji="0" lang="cs-CZ" sz="1800" b="0" i="0" u="none" strike="noStrike" cap="none" normalizeH="0" baseline="0" dirty="0" smtClean="0">
                        <a:ln>
                          <a:noFill/>
                        </a:ln>
                        <a:solidFill>
                          <a:schemeClr val="tx1"/>
                        </a:solidFill>
                        <a:effectLst/>
                        <a:latin typeface="+mj-lt"/>
                      </a:endParaRP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24 590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23 736</a:t>
                      </a:r>
                      <a:endParaRPr lang="cs-CZ" sz="1800" dirty="0">
                        <a:effectLst/>
                        <a:latin typeface="+mn-lt"/>
                        <a:ea typeface="Times New Roman" panose="02020603050405020304" pitchFamily="18" charset="0"/>
                      </a:endParaRPr>
                    </a:p>
                  </a:txBody>
                  <a:tcPr marL="45085" marR="450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25 460</a:t>
                      </a:r>
                    </a:p>
                  </a:txBody>
                  <a:tcPr marL="91447" marR="91447"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indent="0" eaLnBrk="1" hangingPunct="1"/>
            <a:r>
              <a:rPr lang="cs-CZ" altLang="cs-CZ" sz="2400" dirty="0" smtClean="0"/>
              <a:t>Informační zdroje – fondy Knihovny</a:t>
            </a:r>
          </a:p>
        </p:txBody>
      </p:sp>
      <p:sp>
        <p:nvSpPr>
          <p:cNvPr id="21507" name="Rectangle 3"/>
          <p:cNvSpPr>
            <a:spLocks noGrp="1" noChangeArrowheads="1"/>
          </p:cNvSpPr>
          <p:nvPr>
            <p:ph idx="1"/>
          </p:nvPr>
        </p:nvSpPr>
        <p:spPr>
          <a:xfrm>
            <a:off x="683568" y="1069513"/>
            <a:ext cx="7848872" cy="5544616"/>
          </a:xfrm>
        </p:spPr>
        <p:txBody>
          <a:bodyPr/>
          <a:lstStyle/>
          <a:p>
            <a:pPr marL="0" indent="0">
              <a:buNone/>
            </a:pPr>
            <a:r>
              <a:rPr lang="cs-CZ" dirty="0" smtClean="0"/>
              <a:t>Přehled </a:t>
            </a:r>
            <a:r>
              <a:rPr lang="cs-CZ" dirty="0"/>
              <a:t>aktivit, které bude muset knihovna v </a:t>
            </a:r>
            <a:r>
              <a:rPr lang="cs-CZ" dirty="0" smtClean="0"/>
              <a:t>nejbližších letech </a:t>
            </a:r>
            <a:r>
              <a:rPr lang="cs-CZ" dirty="0"/>
              <a:t>zrealizovat, včetně finančních rámců:</a:t>
            </a:r>
          </a:p>
          <a:p>
            <a:pPr>
              <a:buFont typeface="Wingdings" panose="05000000000000000000" pitchFamily="2" charset="2"/>
              <a:buChar char="§"/>
            </a:pPr>
            <a:r>
              <a:rPr lang="cs-CZ" dirty="0" smtClean="0"/>
              <a:t>Obnova </a:t>
            </a:r>
            <a:r>
              <a:rPr lang="cs-CZ" dirty="0"/>
              <a:t>technického vybavení Nakladatelství </a:t>
            </a:r>
            <a:r>
              <a:rPr lang="cs-CZ" dirty="0" smtClean="0"/>
              <a:t>UTB: 1 </a:t>
            </a:r>
            <a:r>
              <a:rPr lang="cs-CZ" dirty="0"/>
              <a:t>mil. Kč </a:t>
            </a:r>
            <a:endParaRPr lang="cs-CZ" dirty="0" smtClean="0"/>
          </a:p>
          <a:p>
            <a:pPr>
              <a:buFont typeface="Wingdings" panose="05000000000000000000" pitchFamily="2" charset="2"/>
              <a:buChar char="§"/>
            </a:pPr>
            <a:r>
              <a:rPr lang="cs-CZ" dirty="0" smtClean="0"/>
              <a:t>Obnova </a:t>
            </a:r>
            <a:r>
              <a:rPr lang="cs-CZ" dirty="0" err="1" smtClean="0"/>
              <a:t>virtualizovaných</a:t>
            </a:r>
            <a:r>
              <a:rPr lang="cs-CZ" dirty="0" smtClean="0"/>
              <a:t> stanic v knihovně, včetně serverové infrastruktury:      5 - 6 mil. Kč (v létech 2022 - 2024)</a:t>
            </a:r>
          </a:p>
          <a:p>
            <a:pPr>
              <a:buFont typeface="Wingdings" panose="05000000000000000000" pitchFamily="2" charset="2"/>
              <a:buChar char="§"/>
            </a:pPr>
            <a:r>
              <a:rPr lang="cs-CZ" dirty="0" smtClean="0"/>
              <a:t>Obnova </a:t>
            </a:r>
            <a:r>
              <a:rPr lang="cs-CZ" dirty="0"/>
              <a:t>samoobslužných výpůjčních a návratových </a:t>
            </a:r>
            <a:r>
              <a:rPr lang="cs-CZ" dirty="0" smtClean="0"/>
              <a:t>automatů:  </a:t>
            </a:r>
            <a:r>
              <a:rPr lang="cs-CZ" dirty="0"/>
              <a:t>3 mil. Kč </a:t>
            </a:r>
            <a:r>
              <a:rPr lang="cs-CZ" dirty="0" smtClean="0"/>
              <a:t>         (v létech 2022 </a:t>
            </a:r>
            <a:r>
              <a:rPr lang="cs-CZ" dirty="0"/>
              <a:t>- 2024)</a:t>
            </a:r>
          </a:p>
          <a:p>
            <a:pPr>
              <a:buFont typeface="Wingdings" panose="05000000000000000000" pitchFamily="2" charset="2"/>
              <a:buChar char="§"/>
            </a:pPr>
            <a:r>
              <a:rPr lang="cs-CZ" dirty="0"/>
              <a:t>K tomu je potřeba přičíst zvýšené náklady na elektronické informační zdroje od roku 2023. Licenční centrum </a:t>
            </a:r>
            <a:r>
              <a:rPr lang="cs-CZ" dirty="0" err="1"/>
              <a:t>CzechElib</a:t>
            </a:r>
            <a:r>
              <a:rPr lang="cs-CZ" dirty="0"/>
              <a:t> sice bude dál fungovat, ale už nyní avizovalo, že od uvedeného roku bude státní podpora na elektronické zdroje výrazně nižší, než je v tuto chvíli. </a:t>
            </a:r>
          </a:p>
          <a:p>
            <a:pPr marL="0" indent="0" algn="just">
              <a:buFontTx/>
              <a:buNone/>
              <a:defRPr/>
            </a:pPr>
            <a:r>
              <a:rPr lang="cs-CZ" sz="2000" dirty="0" smtClean="0"/>
              <a:t> </a:t>
            </a:r>
          </a:p>
          <a:p>
            <a:pPr algn="just">
              <a:buFont typeface="Wingdings" panose="05000000000000000000" pitchFamily="2" charset="2"/>
              <a:buChar char="§"/>
              <a:defRPr/>
            </a:pPr>
            <a:endParaRPr lang="cs-CZ" sz="2000" dirty="0" smtClean="0"/>
          </a:p>
          <a:p>
            <a:pPr marL="838200" lvl="1" indent="-381000" eaLnBrk="1" hangingPunct="1">
              <a:buFont typeface="Wingdings" pitchFamily="2" charset="2"/>
              <a:buNone/>
              <a:defRPr/>
            </a:pPr>
            <a:endParaRPr lang="cs-CZ" altLang="cs-CZ" sz="2400" dirty="0" smtClean="0"/>
          </a:p>
        </p:txBody>
      </p:sp>
    </p:spTree>
    <p:extLst>
      <p:ext uri="{BB962C8B-B14F-4D97-AF65-F5344CB8AC3E}">
        <p14:creationId xmlns:p14="http://schemas.microsoft.com/office/powerpoint/2010/main" val="101694705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indent="0"/>
            <a:r>
              <a:rPr lang="cs-CZ" altLang="cs-CZ" sz="2400" dirty="0" smtClean="0"/>
              <a:t>Provoz rektorátu</a:t>
            </a:r>
          </a:p>
        </p:txBody>
      </p:sp>
      <p:graphicFrame>
        <p:nvGraphicFramePr>
          <p:cNvPr id="25741" name="Group 141"/>
          <p:cNvGraphicFramePr>
            <a:graphicFrameLocks noGrp="1"/>
          </p:cNvGraphicFramePr>
          <p:nvPr>
            <p:extLst>
              <p:ext uri="{D42A27DB-BD31-4B8C-83A1-F6EECF244321}">
                <p14:modId xmlns:p14="http://schemas.microsoft.com/office/powerpoint/2010/main" val="1592924993"/>
              </p:ext>
            </p:extLst>
          </p:nvPr>
        </p:nvGraphicFramePr>
        <p:xfrm>
          <a:off x="467541" y="908720"/>
          <a:ext cx="8208914" cy="5434199"/>
        </p:xfrm>
        <a:graphic>
          <a:graphicData uri="http://schemas.openxmlformats.org/drawingml/2006/table">
            <a:tbl>
              <a:tblPr/>
              <a:tblGrid>
                <a:gridCol w="1008115">
                  <a:extLst>
                    <a:ext uri="{9D8B030D-6E8A-4147-A177-3AD203B41FA5}">
                      <a16:colId xmlns:a16="http://schemas.microsoft.com/office/drawing/2014/main" val="20000"/>
                    </a:ext>
                  </a:extLst>
                </a:gridCol>
                <a:gridCol w="3225452">
                  <a:extLst>
                    <a:ext uri="{9D8B030D-6E8A-4147-A177-3AD203B41FA5}">
                      <a16:colId xmlns:a16="http://schemas.microsoft.com/office/drawing/2014/main" val="20001"/>
                    </a:ext>
                  </a:extLst>
                </a:gridCol>
                <a:gridCol w="1410607">
                  <a:extLst>
                    <a:ext uri="{9D8B030D-6E8A-4147-A177-3AD203B41FA5}">
                      <a16:colId xmlns:a16="http://schemas.microsoft.com/office/drawing/2014/main" val="20002"/>
                    </a:ext>
                  </a:extLst>
                </a:gridCol>
                <a:gridCol w="1282370">
                  <a:extLst>
                    <a:ext uri="{9D8B030D-6E8A-4147-A177-3AD203B41FA5}">
                      <a16:colId xmlns:a16="http://schemas.microsoft.com/office/drawing/2014/main" val="2085724801"/>
                    </a:ext>
                  </a:extLst>
                </a:gridCol>
                <a:gridCol w="1282370">
                  <a:extLst>
                    <a:ext uri="{9D8B030D-6E8A-4147-A177-3AD203B41FA5}">
                      <a16:colId xmlns:a16="http://schemas.microsoft.com/office/drawing/2014/main" val="20003"/>
                    </a:ext>
                  </a:extLst>
                </a:gridCol>
              </a:tblGrid>
              <a:tr h="55646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Nákladové středisko</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Název střediska</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Rozpočet 2021</a:t>
                      </a:r>
                      <a:endParaRPr lang="cs-CZ" sz="1400" dirty="0">
                        <a:effectLst/>
                        <a:latin typeface="+mn-lt"/>
                        <a:ea typeface="Times New Roman" panose="02020603050405020304" pitchFamily="18" charset="0"/>
                        <a:cs typeface="Arial" panose="020B0604020202020204" pitchFamily="34" charset="0"/>
                      </a:endParaRPr>
                    </a:p>
                    <a:p>
                      <a:pPr algn="r">
                        <a:spcAft>
                          <a:spcPts val="0"/>
                        </a:spcAft>
                      </a:pPr>
                      <a:r>
                        <a:rPr lang="cs-CZ" sz="1400" dirty="0">
                          <a:effectLst/>
                          <a:latin typeface="+mn-lt"/>
                          <a:ea typeface="Times New Roman" panose="02020603050405020304" pitchFamily="18" charset="0"/>
                          <a:cs typeface="Arial" panose="020B0604020202020204" pitchFamily="34" charset="0"/>
                        </a:rPr>
                        <a:t> v tis. Kč</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Skutečnost 2021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v tis. Kč</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cs typeface="Times New Roman" pitchFamily="18" charset="0"/>
                        </a:rPr>
                        <a:t>Rozpočet 2022 v tis. Kč</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90002</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Osobní náklady akad. funkcionářů  UTB</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3 400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3 286</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3 400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90110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Sekretariát rektora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2 750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2 373</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2 750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90120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Odbor marketingu a komunikace</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5 000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4 894</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5 250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90130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Personální odbor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3 600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4 046</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4 200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90135</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Oddělení rozvoje lidských zdrojů </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1 000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7807651"/>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90150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Právní oddělení</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1 496</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1 473</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1 650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90161</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400" b="0" i="0" u="none" strike="noStrike" cap="none" normalizeH="0" baseline="0" dirty="0" smtClean="0">
                          <a:ln>
                            <a:noFill/>
                          </a:ln>
                          <a:solidFill>
                            <a:schemeClr val="tx1"/>
                          </a:solidFill>
                          <a:effectLst/>
                          <a:latin typeface="+mn-lt"/>
                        </a:rPr>
                        <a:t>Oddělení strategického rozvoje.</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1 000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618</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90170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400" b="0" i="0" u="none" strike="noStrike" cap="none" normalizeH="0" baseline="0" dirty="0" smtClean="0">
                          <a:ln>
                            <a:noFill/>
                          </a:ln>
                          <a:solidFill>
                            <a:schemeClr val="tx1"/>
                          </a:solidFill>
                          <a:effectLst/>
                          <a:latin typeface="+mn-lt"/>
                          <a:cs typeface="Times New Roman" pitchFamily="18" charset="0"/>
                        </a:rPr>
                        <a:t>Oddělení interního auditu</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730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567</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   600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90180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400" b="0" i="0" u="none" strike="noStrike" cap="none" normalizeH="0" baseline="0" dirty="0" smtClean="0">
                          <a:ln>
                            <a:noFill/>
                          </a:ln>
                          <a:solidFill>
                            <a:schemeClr val="tx1"/>
                          </a:solidFill>
                          <a:effectLst/>
                          <a:latin typeface="+mn-lt"/>
                        </a:rPr>
                        <a:t>Tiskové oddělení</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300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352</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400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40135313"/>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90190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400" b="0" i="0" u="none" strike="noStrike" cap="none" normalizeH="0" baseline="0" dirty="0" smtClean="0">
                          <a:ln>
                            <a:noFill/>
                          </a:ln>
                          <a:solidFill>
                            <a:schemeClr val="tx1"/>
                          </a:solidFill>
                          <a:effectLst/>
                          <a:latin typeface="+mn-lt"/>
                        </a:rPr>
                        <a:t>Oddělení ochrany osobních údajů</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1 000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1 000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1050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90210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400" b="0" i="0" u="none" strike="noStrike" cap="none" normalizeH="0" baseline="0" dirty="0" smtClean="0">
                          <a:ln>
                            <a:noFill/>
                          </a:ln>
                          <a:solidFill>
                            <a:schemeClr val="tx1"/>
                          </a:solidFill>
                          <a:effectLst/>
                          <a:latin typeface="+mn-lt"/>
                        </a:rPr>
                        <a:t>Oddělení BOZP a PO</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 650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736</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750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6684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90320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pedagogickou činnost</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a:effectLst/>
                          <a:latin typeface="+mn-lt"/>
                          <a:ea typeface="Times New Roman" panose="02020603050405020304" pitchFamily="18" charset="0"/>
                          <a:cs typeface="Arial" panose="020B0604020202020204" pitchFamily="34" charset="0"/>
                        </a:rPr>
                        <a:t>650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542</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90330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tvůrčí činnost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1 650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1 172</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1 200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0525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90350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vnější a vnitřní vztahy   </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530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567</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90360</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cs typeface="Times New Roman" pitchFamily="18" charset="0"/>
                        </a:rPr>
                        <a:t>Referát prorektora pro internacionalizaci</a:t>
                      </a:r>
                      <a:endParaRPr kumimoji="0" lang="cs-CZ" sz="1400" b="0" i="0" u="none" strike="noStrike" cap="none" normalizeH="0" baseline="0" dirty="0" smtClean="0">
                        <a:ln>
                          <a:noFill/>
                        </a:ln>
                        <a:solidFill>
                          <a:schemeClr val="tx1"/>
                        </a:solidFill>
                        <a:effectLst/>
                        <a:latin typeface="+mn-lt"/>
                      </a:endParaRP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smtClean="0">
                          <a:effectLst/>
                          <a:latin typeface="+mn-lt"/>
                          <a:ea typeface="Times New Roman" panose="02020603050405020304" pitchFamily="18" charset="0"/>
                          <a:cs typeface="Arial" panose="020B0604020202020204" pitchFamily="34" charset="0"/>
                        </a:rPr>
                        <a:t>2 830</a:t>
                      </a:r>
                      <a:endParaRPr lang="cs-CZ" sz="1400" dirty="0">
                        <a:effectLst/>
                        <a:latin typeface="+mn-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2 074</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3 000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950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90370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Referát prorektora pro kvalitu</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400" dirty="0">
                          <a:effectLst/>
                          <a:latin typeface="+mn-lt"/>
                          <a:ea typeface="Times New Roman" panose="02020603050405020304" pitchFamily="18" charset="0"/>
                          <a:cs typeface="Arial" panose="020B0604020202020204" pitchFamily="34" charset="0"/>
                        </a:rPr>
                        <a:t>630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0" i="0" u="none" strike="noStrike" cap="none" normalizeH="0" baseline="0" dirty="0" smtClean="0">
                          <a:ln>
                            <a:noFill/>
                          </a:ln>
                          <a:solidFill>
                            <a:schemeClr val="tx1"/>
                          </a:solidFill>
                          <a:effectLst/>
                          <a:latin typeface="+mn-lt"/>
                        </a:rPr>
                        <a:t>623</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400" b="1" i="0" u="none" strike="noStrike" cap="none" normalizeH="0" baseline="0" dirty="0" smtClean="0">
                          <a:ln>
                            <a:noFill/>
                          </a:ln>
                          <a:solidFill>
                            <a:schemeClr val="tx1"/>
                          </a:solidFill>
                          <a:effectLst/>
                          <a:latin typeface="+mn-lt"/>
                        </a:rPr>
                        <a:t>700</a:t>
                      </a:r>
                    </a:p>
                  </a:txBody>
                  <a:tcPr marL="91439" marR="91439"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indent="0"/>
            <a:r>
              <a:rPr lang="cs-CZ" altLang="cs-CZ" sz="2400" dirty="0" smtClean="0"/>
              <a:t>Provoz rektorátu</a:t>
            </a:r>
          </a:p>
        </p:txBody>
      </p:sp>
      <p:graphicFrame>
        <p:nvGraphicFramePr>
          <p:cNvPr id="25741" name="Group 141"/>
          <p:cNvGraphicFramePr>
            <a:graphicFrameLocks noGrp="1"/>
          </p:cNvGraphicFramePr>
          <p:nvPr>
            <p:extLst>
              <p:ext uri="{D42A27DB-BD31-4B8C-83A1-F6EECF244321}">
                <p14:modId xmlns:p14="http://schemas.microsoft.com/office/powerpoint/2010/main" val="2608599387"/>
              </p:ext>
            </p:extLst>
          </p:nvPr>
        </p:nvGraphicFramePr>
        <p:xfrm>
          <a:off x="611560" y="1124743"/>
          <a:ext cx="7848872" cy="4253251"/>
        </p:xfrm>
        <a:graphic>
          <a:graphicData uri="http://schemas.openxmlformats.org/drawingml/2006/table">
            <a:tbl>
              <a:tblPr/>
              <a:tblGrid>
                <a:gridCol w="1121267">
                  <a:extLst>
                    <a:ext uri="{9D8B030D-6E8A-4147-A177-3AD203B41FA5}">
                      <a16:colId xmlns:a16="http://schemas.microsoft.com/office/drawing/2014/main" val="20000"/>
                    </a:ext>
                  </a:extLst>
                </a:gridCol>
                <a:gridCol w="2354300">
                  <a:extLst>
                    <a:ext uri="{9D8B030D-6E8A-4147-A177-3AD203B41FA5}">
                      <a16:colId xmlns:a16="http://schemas.microsoft.com/office/drawing/2014/main" val="20001"/>
                    </a:ext>
                  </a:extLst>
                </a:gridCol>
                <a:gridCol w="1675829">
                  <a:extLst>
                    <a:ext uri="{9D8B030D-6E8A-4147-A177-3AD203B41FA5}">
                      <a16:colId xmlns:a16="http://schemas.microsoft.com/office/drawing/2014/main" val="20002"/>
                    </a:ext>
                  </a:extLst>
                </a:gridCol>
                <a:gridCol w="1348738">
                  <a:extLst>
                    <a:ext uri="{9D8B030D-6E8A-4147-A177-3AD203B41FA5}">
                      <a16:colId xmlns:a16="http://schemas.microsoft.com/office/drawing/2014/main" val="419816082"/>
                    </a:ext>
                  </a:extLst>
                </a:gridCol>
                <a:gridCol w="1348738">
                  <a:extLst>
                    <a:ext uri="{9D8B030D-6E8A-4147-A177-3AD203B41FA5}">
                      <a16:colId xmlns:a16="http://schemas.microsoft.com/office/drawing/2014/main" val="20003"/>
                    </a:ext>
                  </a:extLst>
                </a:gridCol>
              </a:tblGrid>
              <a:tr h="79208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Nákladové středisko</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Název střediska</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Rozpočet 2021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v tis. Kč</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kern="1200" dirty="0" smtClean="0">
                          <a:solidFill>
                            <a:schemeClr val="tx1"/>
                          </a:solidFill>
                          <a:effectLst/>
                          <a:latin typeface="+mn-lt"/>
                          <a:ea typeface="+mn-ea"/>
                          <a:cs typeface="+mn-cs"/>
                        </a:rPr>
                        <a:t>Skutečnost  2021  v tis. Kč</a:t>
                      </a:r>
                      <a:endParaRPr kumimoji="0" lang="cs-CZ" sz="1600" b="1" i="0" u="none" strike="noStrike" cap="none" normalizeH="0" baseline="0" dirty="0" smtClean="0">
                        <a:ln>
                          <a:noFill/>
                        </a:ln>
                        <a:solidFill>
                          <a:schemeClr val="tx1"/>
                        </a:solidFill>
                        <a:effectLst/>
                        <a:latin typeface="+mj-lt"/>
                        <a:cs typeface="Times New Roman" pitchFamily="18" charset="0"/>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cs typeface="Times New Roman" pitchFamily="18" charset="0"/>
                        </a:rPr>
                        <a:t> v tis. Kč</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90510</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Sekretariát kvestora</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4 400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4 577</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4 800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90530</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Odbor investic a majetku</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3 900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4 056</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4 300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90540</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Organizační odbor</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5 123</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4 772</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5 100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90550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Projektové oddělení</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a:effectLst/>
                          <a:latin typeface="+mn-lt"/>
                          <a:ea typeface="Times New Roman" panose="02020603050405020304" pitchFamily="18" charset="0"/>
                        </a:rPr>
                        <a:t>650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207</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1 000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9061x</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Ekonomický odbor </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11 050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10 616</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11 350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558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9062x</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cs-CZ" sz="1600" b="0" i="0" u="none" strike="noStrike" kern="1200" cap="none" normalizeH="0" baseline="0" dirty="0" smtClean="0">
                          <a:ln>
                            <a:noFill/>
                          </a:ln>
                          <a:solidFill>
                            <a:schemeClr val="tx1"/>
                          </a:solidFill>
                          <a:effectLst/>
                          <a:latin typeface="+mn-lt"/>
                          <a:ea typeface="+mn-ea"/>
                          <a:cs typeface="Times New Roman" pitchFamily="18" charset="0"/>
                        </a:rPr>
                        <a:t>Centrum výpočetní techniky</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7 650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7 496</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8 500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907xx</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cs typeface="Times New Roman" pitchFamily="18" charset="0"/>
                        </a:rPr>
                        <a:t>Technicko-provozní odbor</a:t>
                      </a:r>
                      <a:endParaRPr kumimoji="0" lang="cs-CZ" sz="1600" b="0"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12 580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12 443</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11 140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90769</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Náklady na provoz rektorátu v objektu U13</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3 250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98107292"/>
                  </a:ext>
                </a:extLst>
              </a:tr>
              <a:tr h="36088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600" b="0" i="0" u="none" strike="noStrike" cap="none" normalizeH="0" baseline="0" dirty="0" smtClean="0">
                          <a:ln>
                            <a:noFill/>
                          </a:ln>
                          <a:solidFill>
                            <a:schemeClr val="tx1"/>
                          </a:solidFill>
                          <a:effectLst/>
                          <a:latin typeface="+mj-lt"/>
                        </a:rPr>
                        <a:t>Celkem</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600" b="1" i="0" u="none" strike="noStrike" cap="none" normalizeH="0" baseline="0" dirty="0" smtClean="0">
                        <a:ln>
                          <a:noFill/>
                        </a:ln>
                        <a:solidFill>
                          <a:schemeClr val="tx1"/>
                        </a:solidFill>
                        <a:effectLst/>
                        <a:latin typeface="+mj-lt"/>
                      </a:endParaRP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71 599</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600" dirty="0" smtClean="0">
                          <a:effectLst/>
                          <a:latin typeface="+mn-lt"/>
                          <a:ea typeface="Times New Roman" panose="02020603050405020304" pitchFamily="18" charset="0"/>
                        </a:rPr>
                        <a:t>68 490</a:t>
                      </a:r>
                      <a:endParaRPr lang="cs-CZ" sz="16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cap="none" normalizeH="0" baseline="0" dirty="0" smtClean="0">
                          <a:ln>
                            <a:noFill/>
                          </a:ln>
                          <a:solidFill>
                            <a:schemeClr val="tx1"/>
                          </a:solidFill>
                          <a:effectLst/>
                          <a:latin typeface="+mj-lt"/>
                        </a:rPr>
                        <a:t>77 490</a:t>
                      </a:r>
                    </a:p>
                  </a:txBody>
                  <a:tcPr marL="91434" marR="91434" marT="45737" marB="4573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prstGeom prst="rect">
            <a:avLst/>
          </a:prstGeom>
        </p:spPr>
        <p:txBody>
          <a:bodyPr/>
          <a:lstStyle/>
          <a:p>
            <a:pPr marL="0" indent="0" algn="just" eaLnBrk="1" hangingPunct="1">
              <a:lnSpc>
                <a:spcPct val="80000"/>
              </a:lnSpc>
              <a:buNone/>
              <a:defRPr/>
            </a:pPr>
            <a:r>
              <a:rPr lang="cs-CZ" b="1" dirty="0" smtClean="0"/>
              <a:t>Všeobecné důvody </a:t>
            </a:r>
          </a:p>
          <a:p>
            <a:pPr lvl="0" algn="just">
              <a:buFont typeface="Wingdings" panose="05000000000000000000" pitchFamily="2" charset="2"/>
              <a:buChar char="§"/>
            </a:pPr>
            <a:r>
              <a:rPr lang="cs-CZ" dirty="0"/>
              <a:t>V létech 2018 až 2021 byla řada pracovníků rektorátních útvarů alespoň částí úvazku zařazena na projektech OP VVV (hrazeno buď jako přímé osobní náklady nebo z paušálu projektu), tedy bylo výrazně nižší čerpání prostředků ve zdroji 1100 (institucionální podpora ukazatel A </a:t>
            </a:r>
            <a:r>
              <a:rPr lang="cs-CZ" dirty="0" err="1"/>
              <a:t>a</a:t>
            </a:r>
            <a:r>
              <a:rPr lang="cs-CZ" dirty="0"/>
              <a:t> K). V roce 2019 bylo na standardních pracovních místech 83,98 FTE úvazků ze zdroje 1100, v letošním roce pak už 99,08 FTE úvazků. </a:t>
            </a:r>
            <a:r>
              <a:rPr lang="cs-CZ" b="1" dirty="0">
                <a:solidFill>
                  <a:srgbClr val="C00000"/>
                </a:solidFill>
              </a:rPr>
              <a:t>To představuje kolem 10 mil. Kč na osobních nákladech a režii.</a:t>
            </a:r>
          </a:p>
          <a:p>
            <a:pPr lvl="0" algn="just">
              <a:buFont typeface="Wingdings" panose="05000000000000000000" pitchFamily="2" charset="2"/>
              <a:buChar char="§"/>
            </a:pPr>
            <a:r>
              <a:rPr lang="cs-CZ" dirty="0"/>
              <a:t>Aplikace řady nových zákonů, opatření a předpisů Evropské unie. Požadavky na zřízení nových agend (podpora studentů se specifickými potřebami, GDPR, budování kapacit pro strategické řízení UTB, atd.) ještě rozšiřují činnosti pracovníka na standardním pracovním místě. </a:t>
            </a:r>
          </a:p>
          <a:p>
            <a:pPr lvl="0" algn="just">
              <a:buFont typeface="Wingdings" panose="05000000000000000000" pitchFamily="2" charset="2"/>
              <a:buChar char="§"/>
            </a:pPr>
            <a:r>
              <a:rPr lang="cs-CZ" dirty="0"/>
              <a:t>Digitalizace celé řady agend a s tím spojené administrace procesů uvnitř i vně univerzity.</a:t>
            </a:r>
          </a:p>
          <a:p>
            <a:pPr lvl="0" algn="just">
              <a:buFont typeface="Wingdings" panose="05000000000000000000" pitchFamily="2" charset="2"/>
              <a:buChar char="§"/>
            </a:pPr>
            <a:r>
              <a:rPr lang="cs-CZ" dirty="0"/>
              <a:t>Navýšení mzdových tarifů v kategorii ostatních zaměstnanců o 10 </a:t>
            </a:r>
            <a:r>
              <a:rPr lang="cs-CZ" dirty="0" smtClean="0"/>
              <a:t>%.</a:t>
            </a:r>
            <a:endParaRPr lang="cs-CZ" dirty="0"/>
          </a:p>
          <a:p>
            <a:pPr marL="0" indent="0" algn="just" eaLnBrk="1" hangingPunct="1">
              <a:lnSpc>
                <a:spcPct val="80000"/>
              </a:lnSpc>
              <a:buNone/>
              <a:defRPr/>
            </a:pPr>
            <a:endParaRPr lang="cs-CZ" dirty="0" smtClean="0"/>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37483244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prstGeom prst="rect">
            <a:avLst/>
          </a:prstGeom>
        </p:spPr>
        <p:txBody>
          <a:bodyPr/>
          <a:lstStyle/>
          <a:p>
            <a:pPr lvl="0" algn="just">
              <a:buFont typeface="Wingdings" panose="05000000000000000000" pitchFamily="2" charset="2"/>
              <a:buChar char="§"/>
            </a:pPr>
            <a:r>
              <a:rPr lang="cs-CZ" dirty="0"/>
              <a:t>Nárůst výše náhrad mzdy v souvislosti se zavedením 1 týdne ŘD navíc.</a:t>
            </a:r>
          </a:p>
          <a:p>
            <a:pPr lvl="0" algn="just">
              <a:buFont typeface="Wingdings" panose="05000000000000000000" pitchFamily="2" charset="2"/>
              <a:buChar char="§"/>
            </a:pPr>
            <a:r>
              <a:rPr lang="cs-CZ" dirty="0"/>
              <a:t>Pokles koeficientu nároku DPH má vliv na zvýšené provozní náklady související se správou budov (např. energie, úklid, ostraha, opravy, údržba</a:t>
            </a:r>
            <a:r>
              <a:rPr lang="cs-CZ" dirty="0" smtClean="0"/>
              <a:t>).</a:t>
            </a:r>
            <a:endParaRPr lang="cs-CZ" dirty="0"/>
          </a:p>
          <a:p>
            <a:pPr lvl="0" algn="just">
              <a:buFont typeface="Wingdings" panose="05000000000000000000" pitchFamily="2" charset="2"/>
              <a:buChar char="§"/>
            </a:pPr>
            <a:r>
              <a:rPr lang="cs-CZ" dirty="0"/>
              <a:t>Výrazný nárůst cen energií, který se projevuje do růstu cen ostatních </a:t>
            </a:r>
            <a:r>
              <a:rPr lang="cs-CZ" dirty="0" smtClean="0"/>
              <a:t>komodit.</a:t>
            </a:r>
            <a:endParaRPr lang="cs-CZ" dirty="0"/>
          </a:p>
          <a:p>
            <a:pPr lvl="0" algn="just">
              <a:buFont typeface="Wingdings" panose="05000000000000000000" pitchFamily="2" charset="2"/>
              <a:buChar char="§"/>
            </a:pPr>
            <a:r>
              <a:rPr lang="cs-CZ" dirty="0" smtClean="0"/>
              <a:t>Nárůst </a:t>
            </a:r>
            <a:r>
              <a:rPr lang="cs-CZ" dirty="0"/>
              <a:t>odběrů stravy z menzy zaměstnanci (podpora zaměstnavatele na jedno teplé jídlo zaměstnance je 50 Kč</a:t>
            </a:r>
            <a:r>
              <a:rPr lang="cs-CZ" dirty="0" smtClean="0"/>
              <a:t>).</a:t>
            </a:r>
            <a:endParaRPr lang="cs-CZ" dirty="0"/>
          </a:p>
          <a:p>
            <a:pPr lvl="0" algn="just">
              <a:buFont typeface="Wingdings" panose="05000000000000000000" pitchFamily="2" charset="2"/>
              <a:buChar char="§"/>
            </a:pPr>
            <a:r>
              <a:rPr lang="cs-CZ" dirty="0"/>
              <a:t>Aktuálně probíhá příprava projektových žádostí v Národním plánu obnovy (realizace 2022 až 2024), v letech 2022 a 2023 příprava projektových žádostí pro programové období  2021-2027. Ale není s tím spojena žádná podpora projektových a finančních manažerů.</a:t>
            </a:r>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12575078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prstGeom prst="rect">
            <a:avLst/>
          </a:prstGeom>
        </p:spPr>
        <p:txBody>
          <a:bodyPr/>
          <a:lstStyle/>
          <a:p>
            <a:pPr marL="0" indent="0" algn="just" eaLnBrk="1" hangingPunct="1">
              <a:lnSpc>
                <a:spcPct val="80000"/>
              </a:lnSpc>
              <a:buNone/>
              <a:defRPr/>
            </a:pPr>
            <a:r>
              <a:rPr lang="cs-CZ" b="1" dirty="0" smtClean="0"/>
              <a:t>Finanční evidence</a:t>
            </a:r>
          </a:p>
          <a:p>
            <a:pPr lvl="0" algn="just">
              <a:buFont typeface="Wingdings" panose="05000000000000000000" pitchFamily="2" charset="2"/>
              <a:buChar char="§"/>
            </a:pPr>
            <a:r>
              <a:rPr lang="cs-CZ" dirty="0"/>
              <a:t>Nyní na konci realizační fáze projektů je realizován převod úvazků z projektů zpět na nákladová střediska, aniž by se snížila pracnost s projektovými agendami. V závěrečné fázi projektů jsou požadavky k EO na nejrůznější sestavy a přehledy četnější a rozsáhlejší, a to především z důvodu konečné kontroly.</a:t>
            </a:r>
          </a:p>
          <a:p>
            <a:pPr lvl="0" algn="just">
              <a:buFont typeface="Wingdings" panose="05000000000000000000" pitchFamily="2" charset="2"/>
              <a:buChar char="§"/>
            </a:pPr>
            <a:r>
              <a:rPr lang="cs-CZ" dirty="0"/>
              <a:t>Změnou zákona o auditorech došlo k navýšení dokumentace, kterou nově externí auditoři požadují v rámci auditu účetnictví (např. oblast IT – popis činností v rámci testování úprav IS SAP na EO, zvýšené požadavky na dokladování mzdových výdajů, podrobnější dokladování příjmů a výdajů UTB).</a:t>
            </a:r>
          </a:p>
          <a:p>
            <a:pPr lvl="0" algn="just">
              <a:buFont typeface="Wingdings" panose="05000000000000000000" pitchFamily="2" charset="2"/>
              <a:buChar char="§"/>
            </a:pPr>
            <a:r>
              <a:rPr lang="cs-CZ" dirty="0"/>
              <a:t>Nárůst podrobnosti v interním rozdělování prostředků z důvodu požadavků MŠMT a s tím související administrativa (vyšší počet SPP, personalistika, převody prostředků, sledování čerpání, přeúčtovávání).</a:t>
            </a:r>
          </a:p>
          <a:p>
            <a:pPr lvl="0" algn="just">
              <a:buFont typeface="Wingdings" panose="05000000000000000000" pitchFamily="2" charset="2"/>
              <a:buChar char="§"/>
            </a:pPr>
            <a:r>
              <a:rPr lang="cs-CZ" dirty="0"/>
              <a:t>Narůstající požadavky MŠMT na podrobné sledování čerpání prostředků, zavádění nových </a:t>
            </a:r>
            <a:r>
              <a:rPr lang="cs-CZ" dirty="0" smtClean="0"/>
              <a:t>výkazů. </a:t>
            </a:r>
            <a:endParaRPr lang="cs-CZ" dirty="0"/>
          </a:p>
          <a:p>
            <a:pPr marL="0" indent="0" algn="just" eaLnBrk="1" hangingPunct="1">
              <a:lnSpc>
                <a:spcPct val="80000"/>
              </a:lnSpc>
              <a:buNone/>
              <a:defRPr/>
            </a:pPr>
            <a:endParaRPr lang="cs-CZ" b="1" dirty="0"/>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7604264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prstGeom prst="rect">
            <a:avLst/>
          </a:prstGeom>
        </p:spPr>
        <p:txBody>
          <a:bodyPr/>
          <a:lstStyle/>
          <a:p>
            <a:pPr lvl="0" algn="just">
              <a:buFont typeface="Wingdings" panose="05000000000000000000" pitchFamily="2" charset="2"/>
              <a:buChar char="§"/>
            </a:pPr>
            <a:r>
              <a:rPr lang="cs-CZ" dirty="0" smtClean="0"/>
              <a:t>Nárůst </a:t>
            </a:r>
            <a:r>
              <a:rPr lang="cs-CZ" dirty="0"/>
              <a:t>členění prostředků dle SPP prvků až na jednotlivé ústavy a činnosti na některých součástech (fondů, podílu na zisku, prostředků DKRVO) – s tím spojený nárůst počtu přeúčtování, převádění prostředků do fondů.  </a:t>
            </a:r>
          </a:p>
          <a:p>
            <a:pPr lvl="0" algn="just">
              <a:buFont typeface="Wingdings" panose="05000000000000000000" pitchFamily="2" charset="2"/>
              <a:buChar char="§"/>
            </a:pPr>
            <a:r>
              <a:rPr lang="cs-CZ" dirty="0"/>
              <a:t>Zpracování ekonomických podkladů pro nejrůznější hodnocení UTB, a to dle různorodých požadavků.</a:t>
            </a:r>
          </a:p>
          <a:p>
            <a:pPr lvl="0" algn="just">
              <a:buFont typeface="Wingdings" panose="05000000000000000000" pitchFamily="2" charset="2"/>
              <a:buChar char="§"/>
            </a:pPr>
            <a:r>
              <a:rPr lang="cs-CZ" dirty="0"/>
              <a:t>Zajišťování ekonomických podkladů při podávání projektů/grantů, kontrola předkládané dokumentace</a:t>
            </a:r>
            <a:r>
              <a:rPr lang="cs-CZ" dirty="0" smtClean="0"/>
              <a:t>.</a:t>
            </a:r>
          </a:p>
          <a:p>
            <a:pPr lvl="0" algn="just">
              <a:buFont typeface="Wingdings" panose="05000000000000000000" pitchFamily="2" charset="2"/>
              <a:buChar char="§"/>
            </a:pPr>
            <a:r>
              <a:rPr lang="cs-CZ" dirty="0"/>
              <a:t>Nárůst nestandardních postupů účtování z důvodu nedostatečné kontroly a evidence na projektech ze stran součástí.</a:t>
            </a:r>
          </a:p>
          <a:p>
            <a:pPr lvl="0" algn="just">
              <a:buFont typeface="Wingdings" panose="05000000000000000000" pitchFamily="2" charset="2"/>
              <a:buChar char="§"/>
            </a:pPr>
            <a:r>
              <a:rPr lang="cs-CZ" dirty="0"/>
              <a:t>Výrazný pokles tzv. koeficientu DPH si vyžaduje podrobnější členění podkladů u majetků (zejména budov a technických zhodnocení) pro event. vypořádání DPH zpětně (až 10 let od data zařazení), omezené možnosti automatizované evidence a zpracování dat. </a:t>
            </a:r>
          </a:p>
          <a:p>
            <a:pPr algn="just">
              <a:buFont typeface="Wingdings" panose="05000000000000000000" pitchFamily="2" charset="2"/>
              <a:buChar char="§"/>
            </a:pPr>
            <a:r>
              <a:rPr lang="cs-CZ" dirty="0"/>
              <a:t>Nově registrace ke spotřební dani. </a:t>
            </a:r>
          </a:p>
          <a:p>
            <a:pPr marL="0" lvl="0" indent="0">
              <a:buNone/>
            </a:pPr>
            <a:endParaRPr lang="cs-CZ" dirty="0"/>
          </a:p>
          <a:p>
            <a:pPr marL="0" indent="0" algn="just">
              <a:buNone/>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451991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544616"/>
          </a:xfrm>
          <a:prstGeom prst="rect">
            <a:avLst/>
          </a:prstGeom>
        </p:spPr>
        <p:txBody>
          <a:bodyPr/>
          <a:lstStyle/>
          <a:p>
            <a:pPr lvl="0" algn="just">
              <a:buFont typeface="Wingdings" panose="05000000000000000000" pitchFamily="2" charset="2"/>
              <a:buChar char="§"/>
            </a:pPr>
            <a:r>
              <a:rPr lang="cs-CZ" dirty="0" smtClean="0"/>
              <a:t>Realizace celního </a:t>
            </a:r>
            <a:r>
              <a:rPr lang="cs-CZ" dirty="0"/>
              <a:t>odbavení u všech zásilek doručených ze třetích zemí bez ohledu na hodnotu zásilky (úplatné i bezúplatné).</a:t>
            </a:r>
          </a:p>
          <a:p>
            <a:pPr lvl="0" algn="just">
              <a:buFont typeface="Wingdings" panose="05000000000000000000" pitchFamily="2" charset="2"/>
              <a:buChar char="§"/>
            </a:pPr>
            <a:r>
              <a:rPr lang="cs-CZ" dirty="0"/>
              <a:t>Nárůst administrativních kroků a evidence v souvislosti se spisovou službou. </a:t>
            </a:r>
            <a:endParaRPr lang="cs-CZ" dirty="0" smtClean="0"/>
          </a:p>
          <a:p>
            <a:pPr marL="0" lvl="0" indent="0" algn="just">
              <a:buNone/>
            </a:pPr>
            <a:endParaRPr lang="cs-CZ" b="1" dirty="0" smtClean="0"/>
          </a:p>
          <a:p>
            <a:pPr marL="0" lvl="0" indent="0" algn="just">
              <a:buNone/>
            </a:pPr>
            <a:r>
              <a:rPr lang="cs-CZ" b="1" dirty="0" smtClean="0"/>
              <a:t>Mzdová evidence</a:t>
            </a:r>
          </a:p>
          <a:p>
            <a:pPr lvl="0" algn="just">
              <a:buFont typeface="Wingdings" panose="05000000000000000000" pitchFamily="2" charset="2"/>
              <a:buChar char="§"/>
            </a:pPr>
            <a:r>
              <a:rPr lang="cs-CZ" dirty="0"/>
              <a:t>Zvýšené požadavky řídícího orgánu projektů OP VVV na dokladování vyplacené mzdy (osobní předkládání výplatních dokladů na MŠMT)</a:t>
            </a:r>
          </a:p>
          <a:p>
            <a:pPr lvl="0" algn="just">
              <a:buFont typeface="Wingdings" panose="05000000000000000000" pitchFamily="2" charset="2"/>
              <a:buChar char="§"/>
            </a:pPr>
            <a:r>
              <a:rPr lang="cs-CZ" dirty="0"/>
              <a:t>Zvýšení požadavků kontrolních orgánů u účelových dotací </a:t>
            </a:r>
            <a:r>
              <a:rPr lang="cs-CZ" dirty="0" err="1"/>
              <a:t>VaV</a:t>
            </a:r>
            <a:r>
              <a:rPr lang="cs-CZ" dirty="0"/>
              <a:t> – dokladování výpočtu náhrad z mezd a podíl uplatněný v projektu</a:t>
            </a:r>
          </a:p>
          <a:p>
            <a:pPr lvl="0" algn="just">
              <a:buFont typeface="Wingdings" panose="05000000000000000000" pitchFamily="2" charset="2"/>
              <a:buChar char="§"/>
            </a:pPr>
            <a:r>
              <a:rPr lang="cs-CZ" dirty="0"/>
              <a:t>Časté změny v legislativě s minimální reakční dobou na nastavení informačních systémů z důvodu vládních opatření – nutnost obratem reagovat na změny výpočtu mezd a dávek (testování změn v IS probíhá často v ostrém provozu) a s tím související neznalost změn na příslušných úřadech (nejednotnost a zmatečnost ve výkladu změn). Systémy na příslušných úřadech nejsou připraveny.</a:t>
            </a:r>
          </a:p>
          <a:p>
            <a:pPr marL="0" lvl="0" indent="0">
              <a:buNone/>
            </a:pPr>
            <a:endParaRPr lang="cs-CZ" dirty="0"/>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3110445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544616"/>
          </a:xfrm>
          <a:prstGeom prst="rect">
            <a:avLst/>
          </a:prstGeom>
        </p:spPr>
        <p:txBody>
          <a:bodyPr/>
          <a:lstStyle/>
          <a:p>
            <a:pPr lvl="0" algn="just">
              <a:buFont typeface="Wingdings" panose="05000000000000000000" pitchFamily="2" charset="2"/>
              <a:buChar char="§"/>
            </a:pPr>
            <a:r>
              <a:rPr lang="cs-CZ" dirty="0"/>
              <a:t>Vzhledem k nutnosti zpracování mezd ve stanovených termínech je nutno často přistupovat při zpracování k náhradnímu řešení (podpisy zaměstnanců nejsou doplněny z důvodů práce v režimu </a:t>
            </a:r>
            <a:r>
              <a:rPr lang="cs-CZ" dirty="0" err="1"/>
              <a:t>home</a:t>
            </a:r>
            <a:r>
              <a:rPr lang="cs-CZ" dirty="0"/>
              <a:t> </a:t>
            </a:r>
            <a:r>
              <a:rPr lang="cs-CZ" dirty="0" err="1"/>
              <a:t>office</a:t>
            </a:r>
            <a:r>
              <a:rPr lang="cs-CZ" dirty="0"/>
              <a:t>, karantén a pracovních neschopností), a to jen na základě kopií dokladů zaslaných elektronicky s tím, že originál, či podpis bude dodán až následně. Kompletace podkladů probíhá se zpožděním více jak měsíc. </a:t>
            </a:r>
          </a:p>
          <a:p>
            <a:pPr lvl="0" algn="just">
              <a:buFont typeface="Wingdings" panose="05000000000000000000" pitchFamily="2" charset="2"/>
              <a:buChar char="§"/>
            </a:pPr>
            <a:r>
              <a:rPr lang="cs-CZ" dirty="0"/>
              <a:t>Narůstající požadavky ze součástí na zaměstnávání cizinců na dohody a s tím související složitá a různorodá mzdová agenda dle rozlišných právních norem jednotlivých států.</a:t>
            </a:r>
          </a:p>
          <a:p>
            <a:pPr lvl="0" algn="just">
              <a:buFont typeface="Wingdings" panose="05000000000000000000" pitchFamily="2" charset="2"/>
              <a:buChar char="§"/>
            </a:pPr>
            <a:r>
              <a:rPr lang="cs-CZ" dirty="0"/>
              <a:t>Nárůst evidence v souvislosti se spisovou službou (nutnost zajistit administrativu výpomocí na DPP</a:t>
            </a:r>
            <a:r>
              <a:rPr lang="cs-CZ" dirty="0" smtClean="0"/>
              <a:t>).</a:t>
            </a:r>
            <a:endParaRPr lang="cs-CZ" dirty="0"/>
          </a:p>
          <a:p>
            <a:pPr marL="0" indent="0" algn="just">
              <a:buNone/>
            </a:pPr>
            <a:endParaRPr lang="cs-CZ" b="1" dirty="0" smtClean="0"/>
          </a:p>
          <a:p>
            <a:pPr marL="0" indent="0" algn="just">
              <a:buNone/>
            </a:pPr>
            <a:r>
              <a:rPr lang="cs-CZ" b="1" dirty="0" smtClean="0"/>
              <a:t>Shrnutí </a:t>
            </a:r>
            <a:r>
              <a:rPr lang="cs-CZ" b="1" dirty="0"/>
              <a:t>ekonomické oblasti:</a:t>
            </a:r>
          </a:p>
          <a:p>
            <a:pPr lvl="0" algn="just">
              <a:buFont typeface="Wingdings" panose="05000000000000000000" pitchFamily="2" charset="2"/>
              <a:buChar char="§"/>
            </a:pPr>
            <a:r>
              <a:rPr lang="cs-CZ" dirty="0"/>
              <a:t>Od roku 2007 je na EO evidován stále stejný počet </a:t>
            </a:r>
            <a:r>
              <a:rPr lang="cs-CZ" dirty="0" smtClean="0"/>
              <a:t>zaměstnanců (FTE). </a:t>
            </a:r>
            <a:endParaRPr lang="cs-CZ" dirty="0"/>
          </a:p>
          <a:p>
            <a:pPr lvl="0" algn="just">
              <a:buFont typeface="Wingdings" panose="05000000000000000000" pitchFamily="2" charset="2"/>
              <a:buChar char="§"/>
            </a:pPr>
            <a:r>
              <a:rPr lang="cs-CZ" dirty="0"/>
              <a:t>Z důvodů navýšení činností je rozpočet navýšen o výpomoc v rámci DPP (zejména mzdová účtárna).  Do budoucna bude muset být jedna mzdová účetní vyčleněna na řešení problematiky zaměstnávání </a:t>
            </a:r>
            <a:r>
              <a:rPr lang="cs-CZ" dirty="0" smtClean="0"/>
              <a:t>cizinců.</a:t>
            </a:r>
            <a:endParaRPr lang="cs-CZ" b="1" dirty="0" smtClean="0"/>
          </a:p>
          <a:p>
            <a:pPr marL="0" indent="0" algn="just" eaLnBrk="1" hangingPunct="1">
              <a:lnSpc>
                <a:spcPct val="80000"/>
              </a:lnSpc>
              <a:buNone/>
              <a:defRPr/>
            </a:pPr>
            <a:endParaRPr lang="cs-CZ" b="1" dirty="0" smtClean="0"/>
          </a:p>
          <a:p>
            <a:pPr marL="0" indent="0" algn="just" eaLnBrk="1" hangingPunct="1">
              <a:lnSpc>
                <a:spcPct val="80000"/>
              </a:lnSpc>
              <a:buNone/>
              <a:defRPr/>
            </a:pPr>
            <a:endParaRPr lang="cs-CZ" b="1" dirty="0"/>
          </a:p>
          <a:p>
            <a:pPr marL="0" indent="0">
              <a:buFontTx/>
              <a:buNone/>
              <a:defRPr/>
            </a:pPr>
            <a:endParaRPr lang="cs-CZ" altLang="cs-CZ" dirty="0" smtClean="0"/>
          </a:p>
        </p:txBody>
      </p:sp>
    </p:spTree>
    <p:extLst>
      <p:ext uri="{BB962C8B-B14F-4D97-AF65-F5344CB8AC3E}">
        <p14:creationId xmlns:p14="http://schemas.microsoft.com/office/powerpoint/2010/main" val="126970456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544616"/>
          </a:xfrm>
          <a:prstGeom prst="rect">
            <a:avLst/>
          </a:prstGeom>
        </p:spPr>
        <p:txBody>
          <a:bodyPr/>
          <a:lstStyle/>
          <a:p>
            <a:pPr marL="360363" lvl="0" indent="-360363" algn="just">
              <a:buNone/>
            </a:pPr>
            <a:r>
              <a:rPr lang="cs-CZ" dirty="0" smtClean="0"/>
              <a:t>      Nyní </a:t>
            </a:r>
            <a:r>
              <a:rPr lang="cs-CZ" dirty="0"/>
              <a:t>se řeší různě dohodami odborníků z jiných VVŠ příp. uzavřením dodatku s firmou, která nezbytnou administraci v cizině zajistí, nechá si to však (ne)slušně zaplatit. Mzdová účtárna nakonec musí zajištěné podklady zpracovat v </a:t>
            </a:r>
            <a:r>
              <a:rPr lang="cs-CZ" dirty="0" err="1"/>
              <a:t>SAPu</a:t>
            </a:r>
            <a:r>
              <a:rPr lang="cs-CZ" dirty="0"/>
              <a:t>. Komunikace se zástupci součástí a samotnými zaměstnanci zůstává na ní.</a:t>
            </a:r>
          </a:p>
          <a:p>
            <a:pPr lvl="0" algn="just">
              <a:buFont typeface="Wingdings" panose="05000000000000000000" pitchFamily="2" charset="2"/>
              <a:buChar char="§"/>
            </a:pPr>
            <a:r>
              <a:rPr lang="cs-CZ" dirty="0"/>
              <a:t>Rektorát v řadě případů generuje srovnatelnou činnost jako jiné součásti (myšleno likvidace faktur, přeúčtování, nákupy, výdejky ze skladů. Na rozdíl od součástí na Rektorátě není pracovní pozice, která by tyto činnosti zastřešovala, kontrolovala, relevantní osoby zaškolovala. Na účtárnu se tak dostává dokumentace s řadou chyb a vymáhání jejich oprav je někdy vyčerpávající. Na součástech tuto činnost zastává hospodář/-</a:t>
            </a:r>
            <a:r>
              <a:rPr lang="cs-CZ" dirty="0" err="1"/>
              <a:t>ka</a:t>
            </a:r>
            <a:r>
              <a:rPr lang="cs-CZ" dirty="0"/>
              <a:t>, který/-á je jakousi pravou rukou tajemníka/-</a:t>
            </a:r>
            <a:r>
              <a:rPr lang="cs-CZ" dirty="0" err="1"/>
              <a:t>ce</a:t>
            </a:r>
            <a:r>
              <a:rPr lang="cs-CZ" dirty="0"/>
              <a:t>.</a:t>
            </a:r>
          </a:p>
          <a:p>
            <a:pPr lvl="0" algn="just">
              <a:buFont typeface="Wingdings" panose="05000000000000000000" pitchFamily="2" charset="2"/>
              <a:buChar char="§"/>
            </a:pPr>
            <a:r>
              <a:rPr lang="cs-CZ" dirty="0"/>
              <a:t>Zásadní nedostatek: na rektorátu (a tím na celouniverzitní úrovni) není zabezpečena alespoň částečná zastupitelnost ve stěžejních úkonech (controlling a analýzy, </a:t>
            </a:r>
            <a:r>
              <a:rPr lang="cs-CZ" dirty="0" smtClean="0"/>
              <a:t>zpracování </a:t>
            </a:r>
            <a:r>
              <a:rPr lang="cs-CZ" dirty="0"/>
              <a:t>daní, atd.).</a:t>
            </a:r>
          </a:p>
          <a:p>
            <a:pPr algn="just" eaLnBrk="1" hangingPunct="1">
              <a:lnSpc>
                <a:spcPct val="80000"/>
              </a:lnSpc>
              <a:buFont typeface="Wingdings" panose="05000000000000000000" pitchFamily="2" charset="2"/>
              <a:buChar char="§"/>
              <a:defRPr/>
            </a:pP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31250620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760640"/>
          </a:xfrm>
          <a:prstGeom prst="rect">
            <a:avLst/>
          </a:prstGeom>
        </p:spPr>
        <p:txBody>
          <a:bodyPr/>
          <a:lstStyle/>
          <a:p>
            <a:pPr marL="0" indent="0">
              <a:buNone/>
            </a:pPr>
            <a:r>
              <a:rPr lang="cs-CZ" b="1" dirty="0"/>
              <a:t>Jiné administrace a evidence</a:t>
            </a:r>
            <a:endParaRPr lang="cs-CZ" dirty="0"/>
          </a:p>
          <a:p>
            <a:pPr lvl="0" algn="just">
              <a:buFont typeface="Wingdings" panose="05000000000000000000" pitchFamily="2" charset="2"/>
              <a:buChar char="§"/>
            </a:pPr>
            <a:r>
              <a:rPr lang="cs-CZ" dirty="0"/>
              <a:t>Výrazný nárůst administrativních požadavků MŠMT v rámci přípravy a realizace akcí programového financování (OIM), např. zpracování podrobných hlášení o průběhu realizace akcí (u Rekonstrukce a modernizace objektu U7</a:t>
            </a:r>
            <a:r>
              <a:rPr lang="cs-CZ" dirty="0" smtClean="0"/>
              <a:t>).</a:t>
            </a:r>
            <a:endParaRPr lang="cs-CZ" dirty="0"/>
          </a:p>
          <a:p>
            <a:pPr lvl="0" algn="just">
              <a:buFont typeface="Wingdings" panose="05000000000000000000" pitchFamily="2" charset="2"/>
              <a:buChar char="§"/>
            </a:pPr>
            <a:r>
              <a:rPr lang="cs-CZ" dirty="0"/>
              <a:t>Zásadní nárůst činností na OIM a TPO v souvislosti s umístěním některých pracovišť Fakulty technologické do náhradních pracovišť a redislokací prostor v U15 (nová PBŘ).</a:t>
            </a:r>
          </a:p>
          <a:p>
            <a:pPr lvl="0" algn="just">
              <a:buFont typeface="Wingdings" panose="05000000000000000000" pitchFamily="2" charset="2"/>
              <a:buChar char="§"/>
            </a:pPr>
            <a:r>
              <a:rPr lang="cs-CZ" dirty="0"/>
              <a:t>Zajištění udržitelnosti projektů ERDF financovaných z předchozích programových období (OP </a:t>
            </a:r>
            <a:r>
              <a:rPr lang="cs-CZ" dirty="0" err="1"/>
              <a:t>VaVpI</a:t>
            </a:r>
            <a:r>
              <a:rPr lang="cs-CZ" dirty="0"/>
              <a:t>, OP P, OP PI, OP ŽP) i ze současných programových období (OP VVV, OP PIK) po období stanovené ŘO. Během období udržitelnosti projektů (5 až 10 let) je nutné i nadále vést finanční, účetní, majetkovou a další evidenci dokumentace projektů dle podmínek ŘO a zajistit během tohoto období i nadále plnění účelu projektu, případně plnění indikátorů projektu (pokud jsou stanoveny i pro období udržitelnosti). Realizaci těchto činností již ŘO nehradí z dotačních zdrojů, příjemce je musí zajistit ze svých vlastních zdrojů – především zdroj 1100. </a:t>
            </a:r>
            <a:endParaRPr lang="cs-CZ" dirty="0" smtClean="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227012172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Navýšení prostředků na provoz Rektorátu</a:t>
            </a:r>
          </a:p>
        </p:txBody>
      </p:sp>
      <p:sp>
        <p:nvSpPr>
          <p:cNvPr id="41987" name="Rectangle 3"/>
          <p:cNvSpPr>
            <a:spLocks noGrp="1" noChangeArrowheads="1"/>
          </p:cNvSpPr>
          <p:nvPr>
            <p:ph idx="1"/>
          </p:nvPr>
        </p:nvSpPr>
        <p:spPr>
          <a:xfrm>
            <a:off x="1043607" y="980728"/>
            <a:ext cx="7416825" cy="5544616"/>
          </a:xfrm>
          <a:prstGeom prst="rect">
            <a:avLst/>
          </a:prstGeom>
        </p:spPr>
        <p:txBody>
          <a:bodyPr/>
          <a:lstStyle/>
          <a:p>
            <a:pPr marL="360363" indent="0" algn="just">
              <a:buNone/>
              <a:defRPr/>
            </a:pPr>
            <a:r>
              <a:rPr lang="cs-CZ" dirty="0" smtClean="0"/>
              <a:t>Případné </a:t>
            </a:r>
            <a:r>
              <a:rPr lang="cs-CZ" dirty="0"/>
              <a:t>nesplnění výše uvedených podmínek by vedlo k uplatnění sankcí ze strany ŘO</a:t>
            </a:r>
            <a:r>
              <a:rPr lang="cs-CZ" dirty="0" smtClean="0"/>
              <a:t>.</a:t>
            </a:r>
          </a:p>
          <a:p>
            <a:pPr lvl="0" algn="just">
              <a:buFont typeface="Wingdings" panose="05000000000000000000" pitchFamily="2" charset="2"/>
              <a:buChar char="§"/>
            </a:pPr>
            <a:r>
              <a:rPr lang="cs-CZ" dirty="0"/>
              <a:t>Požadavek auditorů na audit IT prostředí (CVT</a:t>
            </a:r>
            <a:r>
              <a:rPr lang="cs-CZ" dirty="0" smtClean="0"/>
              <a:t>).</a:t>
            </a:r>
            <a:endParaRPr lang="cs-CZ" dirty="0"/>
          </a:p>
          <a:p>
            <a:pPr lvl="0" algn="just">
              <a:buFont typeface="Wingdings" panose="05000000000000000000" pitchFamily="2" charset="2"/>
              <a:buChar char="§"/>
            </a:pPr>
            <a:r>
              <a:rPr lang="cs-CZ" dirty="0"/>
              <a:t>Pořízení nového SW pro elektronickou evidenci spisové služby (e-Spis) UTB sice konečně umožnilo splnit požadavky zákona „o archivnictví“ (zákon č. 499/2004 Sb., o archivnictví a spisové službě a o změně některých zákonů), ale znamenalo pro všechny navýšení pracnosti nutností evidence každého úkonu do e-Spis. Sice jsou prováděna v rámci IP2021 a PPSŘ 2022 opatření na snížení administrativní zátěže propojením různých IS (IS/STAG, IS SAP, Tender </a:t>
            </a:r>
            <a:r>
              <a:rPr lang="cs-CZ" dirty="0" err="1"/>
              <a:t>arena</a:t>
            </a:r>
            <a:r>
              <a:rPr lang="cs-CZ" dirty="0"/>
              <a:t>) s e-Spis ale než bude toto propojení plně implementováno, bude pracnost trvat, a i potom částečně přetrvá. </a:t>
            </a:r>
          </a:p>
          <a:p>
            <a:pPr marL="360363" indent="0" algn="just">
              <a:buNone/>
              <a:defRPr/>
            </a:pPr>
            <a:endParaRPr lang="cs-CZ" dirty="0"/>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extLst>
      <p:ext uri="{BB962C8B-B14F-4D97-AF65-F5344CB8AC3E}">
        <p14:creationId xmlns:p14="http://schemas.microsoft.com/office/powerpoint/2010/main" val="318269613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indent="0"/>
            <a:r>
              <a:rPr lang="cs-CZ" altLang="cs-CZ" sz="2400" dirty="0" smtClean="0"/>
              <a:t>Technickoprovozní odbor rektorátu</a:t>
            </a:r>
          </a:p>
        </p:txBody>
      </p:sp>
      <p:sp>
        <p:nvSpPr>
          <p:cNvPr id="62467" name="Rectangle 3"/>
          <p:cNvSpPr>
            <a:spLocks noGrp="1" noChangeArrowheads="1"/>
          </p:cNvSpPr>
          <p:nvPr>
            <p:ph idx="1"/>
          </p:nvPr>
        </p:nvSpPr>
        <p:spPr/>
        <p:txBody>
          <a:bodyPr/>
          <a:lstStyle/>
          <a:p>
            <a:pPr lvl="1" algn="just">
              <a:buFont typeface="Wingdings" panose="05000000000000000000" pitchFamily="2" charset="2"/>
              <a:buNone/>
            </a:pPr>
            <a:r>
              <a:rPr lang="cs-CZ" altLang="cs-CZ" sz="2400" b="1" smtClean="0">
                <a:latin typeface="Times New Roman" panose="02020603050405020304" pitchFamily="18" charset="0"/>
              </a:rPr>
              <a:t>  </a:t>
            </a:r>
          </a:p>
        </p:txBody>
      </p:sp>
      <p:graphicFrame>
        <p:nvGraphicFramePr>
          <p:cNvPr id="4" name="Tabulka 3"/>
          <p:cNvGraphicFramePr>
            <a:graphicFrameLocks noGrp="1"/>
          </p:cNvGraphicFramePr>
          <p:nvPr>
            <p:extLst>
              <p:ext uri="{D42A27DB-BD31-4B8C-83A1-F6EECF244321}">
                <p14:modId xmlns:p14="http://schemas.microsoft.com/office/powerpoint/2010/main" val="2603691354"/>
              </p:ext>
            </p:extLst>
          </p:nvPr>
        </p:nvGraphicFramePr>
        <p:xfrm>
          <a:off x="899592" y="1124741"/>
          <a:ext cx="7416824" cy="4479880"/>
        </p:xfrm>
        <a:graphic>
          <a:graphicData uri="http://schemas.openxmlformats.org/drawingml/2006/table">
            <a:tbl>
              <a:tblPr/>
              <a:tblGrid>
                <a:gridCol w="1060007">
                  <a:extLst>
                    <a:ext uri="{9D8B030D-6E8A-4147-A177-3AD203B41FA5}">
                      <a16:colId xmlns:a16="http://schemas.microsoft.com/office/drawing/2014/main" val="20000"/>
                    </a:ext>
                  </a:extLst>
                </a:gridCol>
                <a:gridCol w="2007417">
                  <a:extLst>
                    <a:ext uri="{9D8B030D-6E8A-4147-A177-3AD203B41FA5}">
                      <a16:colId xmlns:a16="http://schemas.microsoft.com/office/drawing/2014/main" val="20001"/>
                    </a:ext>
                  </a:extLst>
                </a:gridCol>
                <a:gridCol w="1449800">
                  <a:extLst>
                    <a:ext uri="{9D8B030D-6E8A-4147-A177-3AD203B41FA5}">
                      <a16:colId xmlns:a16="http://schemas.microsoft.com/office/drawing/2014/main" val="2008486894"/>
                    </a:ext>
                  </a:extLst>
                </a:gridCol>
                <a:gridCol w="1449800">
                  <a:extLst>
                    <a:ext uri="{9D8B030D-6E8A-4147-A177-3AD203B41FA5}">
                      <a16:colId xmlns:a16="http://schemas.microsoft.com/office/drawing/2014/main" val="20002"/>
                    </a:ext>
                  </a:extLst>
                </a:gridCol>
                <a:gridCol w="1449800">
                  <a:extLst>
                    <a:ext uri="{9D8B030D-6E8A-4147-A177-3AD203B41FA5}">
                      <a16:colId xmlns:a16="http://schemas.microsoft.com/office/drawing/2014/main" val="20003"/>
                    </a:ext>
                  </a:extLst>
                </a:gridCol>
              </a:tblGrid>
              <a:tr h="63334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NS </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Název střediska</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Rozpočet </a:t>
                      </a:r>
                      <a:endParaRPr lang="cs-CZ" sz="1800" dirty="0" smtClean="0">
                        <a:effectLst/>
                        <a:latin typeface="+mn-lt"/>
                        <a:ea typeface="Times New Roman" panose="02020603050405020304" pitchFamily="18" charset="0"/>
                      </a:endParaRPr>
                    </a:p>
                    <a:p>
                      <a:pPr algn="r">
                        <a:spcAft>
                          <a:spcPts val="0"/>
                        </a:spcAft>
                      </a:pPr>
                      <a:r>
                        <a:rPr lang="cs-CZ" sz="1800" dirty="0" smtClean="0">
                          <a:effectLst/>
                          <a:latin typeface="+mn-lt"/>
                          <a:ea typeface="Times New Roman" panose="02020603050405020304" pitchFamily="18" charset="0"/>
                        </a:rPr>
                        <a:t>2021</a:t>
                      </a:r>
                      <a:endParaRPr lang="cs-CZ" sz="1800" dirty="0">
                        <a:effectLst/>
                        <a:latin typeface="+mn-lt"/>
                        <a:ea typeface="Times New Roman" panose="02020603050405020304" pitchFamily="18" charset="0"/>
                      </a:endParaRPr>
                    </a:p>
                    <a:p>
                      <a:pPr algn="r">
                        <a:spcAft>
                          <a:spcPts val="0"/>
                        </a:spcAft>
                      </a:pPr>
                      <a:r>
                        <a:rPr lang="cs-CZ" sz="1800" dirty="0">
                          <a:effectLst/>
                          <a:latin typeface="+mn-lt"/>
                          <a:ea typeface="Times New Roman" panose="02020603050405020304" pitchFamily="18" charset="0"/>
                        </a:rPr>
                        <a:t> v tis. Kč</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Skutečnost  2021</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 v tis. Kč</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 v tis. Kč</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90710</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TPO vedení       </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1 450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1 728</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1 750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90711</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TPO společná údržba</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3 630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3 533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3 730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90712</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cs typeface="Times New Roman" pitchFamily="18" charset="0"/>
                        </a:rPr>
                        <a:t>TPO autodoprava</a:t>
                      </a: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2 550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2 397</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2 550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90713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TPO slaboproud</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1 160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1 147</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1 160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90714</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Správa prostor</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400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169</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810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90757</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TPO objekt U11</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140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140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140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90758</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TPO objekt U13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3 250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3 329</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90780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Náklady na provoz TPO v objektu U3</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smtClean="0">
                          <a:effectLst/>
                          <a:latin typeface="+mn-lt"/>
                          <a:ea typeface="Times New Roman" panose="02020603050405020304" pitchFamily="18" charset="0"/>
                        </a:rPr>
                        <a:t>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1 000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38639311"/>
                  </a:ext>
                </a:extLst>
              </a:tr>
              <a:tr h="3618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Celkem</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cs-CZ" sz="1800" b="0" i="0" u="none" strike="noStrike" cap="none" normalizeH="0" baseline="0" dirty="0" smtClean="0">
                        <a:ln>
                          <a:noFill/>
                        </a:ln>
                        <a:solidFill>
                          <a:schemeClr val="tx1"/>
                        </a:solidFill>
                        <a:effectLst/>
                        <a:latin typeface="+mj-lt"/>
                      </a:endParaRP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1800" dirty="0">
                          <a:effectLst/>
                          <a:latin typeface="+mn-lt"/>
                          <a:ea typeface="Times New Roman" panose="02020603050405020304" pitchFamily="18" charset="0"/>
                        </a:rPr>
                        <a:t>12 </a:t>
                      </a:r>
                      <a:r>
                        <a:rPr lang="cs-CZ" sz="1800" dirty="0" smtClean="0">
                          <a:effectLst/>
                          <a:latin typeface="+mn-lt"/>
                          <a:ea typeface="Times New Roman" panose="02020603050405020304" pitchFamily="18" charset="0"/>
                        </a:rPr>
                        <a:t>580</a:t>
                      </a:r>
                      <a:endParaRPr lang="cs-CZ" sz="18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0" i="0" u="none" strike="noStrike" cap="none" normalizeH="0" baseline="0" dirty="0" smtClean="0">
                          <a:ln>
                            <a:noFill/>
                          </a:ln>
                          <a:solidFill>
                            <a:schemeClr val="tx1"/>
                          </a:solidFill>
                          <a:effectLst/>
                          <a:latin typeface="+mj-lt"/>
                        </a:rPr>
                        <a:t>11 602</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800" b="1" i="0" u="none" strike="noStrike" cap="none" normalizeH="0" baseline="0" dirty="0" smtClean="0">
                          <a:ln>
                            <a:noFill/>
                          </a:ln>
                          <a:solidFill>
                            <a:schemeClr val="tx1"/>
                          </a:solidFill>
                          <a:effectLst/>
                          <a:latin typeface="+mj-lt"/>
                        </a:rPr>
                        <a:t>11 140</a:t>
                      </a:r>
                    </a:p>
                  </a:txBody>
                  <a:tcPr marL="91462" marR="91462"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cs-CZ" altLang="cs-CZ" sz="1400" b="0" dirty="0" smtClean="0">
                <a:latin typeface="Arial" panose="020B0604020202020204" pitchFamily="34" charset="0"/>
              </a:rPr>
              <a:t/>
            </a:r>
            <a:br>
              <a:rPr lang="cs-CZ" altLang="cs-CZ" sz="1400" b="0" dirty="0" smtClean="0">
                <a:latin typeface="Arial" panose="020B0604020202020204" pitchFamily="34" charset="0"/>
              </a:rPr>
            </a:br>
            <a:r>
              <a:rPr lang="cs-CZ" altLang="cs-CZ" sz="2400" dirty="0" smtClean="0"/>
              <a:t>Vícezdrojové financování provozu rektorátu </a:t>
            </a:r>
            <a:br>
              <a:rPr lang="cs-CZ" altLang="cs-CZ" sz="2400" dirty="0" smtClean="0"/>
            </a:br>
            <a:endParaRPr lang="cs-CZ" altLang="cs-CZ" sz="2400" dirty="0" smtClean="0"/>
          </a:p>
        </p:txBody>
      </p:sp>
      <p:sp>
        <p:nvSpPr>
          <p:cNvPr id="64515" name="Rectangle 3"/>
          <p:cNvSpPr>
            <a:spLocks noGrp="1" noChangeArrowheads="1"/>
          </p:cNvSpPr>
          <p:nvPr>
            <p:ph idx="1"/>
          </p:nvPr>
        </p:nvSpPr>
        <p:spPr/>
        <p:txBody>
          <a:bodyPr/>
          <a:lstStyle/>
          <a:p>
            <a:pPr marL="363538" indent="0">
              <a:lnSpc>
                <a:spcPct val="80000"/>
              </a:lnSpc>
              <a:buFont typeface="Wingdings" panose="05000000000000000000" pitchFamily="2" charset="2"/>
              <a:buNone/>
            </a:pPr>
            <a:r>
              <a:rPr lang="cs-CZ" altLang="cs-CZ" sz="2000" b="1" smtClean="0">
                <a:latin typeface="Times New Roman" panose="02020603050405020304" pitchFamily="18" charset="0"/>
              </a:rPr>
              <a:t>  </a:t>
            </a:r>
          </a:p>
        </p:txBody>
      </p:sp>
      <p:graphicFrame>
        <p:nvGraphicFramePr>
          <p:cNvPr id="27700" name="Group 52"/>
          <p:cNvGraphicFramePr>
            <a:graphicFrameLocks noGrp="1"/>
          </p:cNvGraphicFramePr>
          <p:nvPr>
            <p:extLst>
              <p:ext uri="{D42A27DB-BD31-4B8C-83A1-F6EECF244321}">
                <p14:modId xmlns:p14="http://schemas.microsoft.com/office/powerpoint/2010/main" val="1814770162"/>
              </p:ext>
            </p:extLst>
          </p:nvPr>
        </p:nvGraphicFramePr>
        <p:xfrm>
          <a:off x="611559" y="1124744"/>
          <a:ext cx="7848871" cy="4989211"/>
        </p:xfrm>
        <a:graphic>
          <a:graphicData uri="http://schemas.openxmlformats.org/drawingml/2006/table">
            <a:tbl>
              <a:tblPr/>
              <a:tblGrid>
                <a:gridCol w="3275386">
                  <a:extLst>
                    <a:ext uri="{9D8B030D-6E8A-4147-A177-3AD203B41FA5}">
                      <a16:colId xmlns:a16="http://schemas.microsoft.com/office/drawing/2014/main" val="20000"/>
                    </a:ext>
                  </a:extLst>
                </a:gridCol>
                <a:gridCol w="1524495">
                  <a:extLst>
                    <a:ext uri="{9D8B030D-6E8A-4147-A177-3AD203B41FA5}">
                      <a16:colId xmlns:a16="http://schemas.microsoft.com/office/drawing/2014/main" val="20001"/>
                    </a:ext>
                  </a:extLst>
                </a:gridCol>
                <a:gridCol w="1524495">
                  <a:extLst>
                    <a:ext uri="{9D8B030D-6E8A-4147-A177-3AD203B41FA5}">
                      <a16:colId xmlns:a16="http://schemas.microsoft.com/office/drawing/2014/main" val="4166879021"/>
                    </a:ext>
                  </a:extLst>
                </a:gridCol>
                <a:gridCol w="1524495">
                  <a:extLst>
                    <a:ext uri="{9D8B030D-6E8A-4147-A177-3AD203B41FA5}">
                      <a16:colId xmlns:a16="http://schemas.microsoft.com/office/drawing/2014/main" val="20002"/>
                    </a:ext>
                  </a:extLst>
                </a:gridCol>
              </a:tblGrid>
              <a:tr h="7125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Položka</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Rozpočet 2021</a:t>
                      </a:r>
                      <a:br>
                        <a:rPr kumimoji="0" lang="cs-CZ" sz="2000" b="0" i="0" u="none" strike="noStrike" cap="none" normalizeH="0" baseline="0" dirty="0" smtClean="0">
                          <a:ln>
                            <a:noFill/>
                          </a:ln>
                          <a:solidFill>
                            <a:schemeClr val="tx1"/>
                          </a:solidFill>
                          <a:effectLst/>
                          <a:latin typeface="+mj-lt"/>
                          <a:cs typeface="Times New Roman" pitchFamily="18" charset="0"/>
                        </a:rPr>
                      </a:br>
                      <a:r>
                        <a:rPr kumimoji="0" lang="cs-CZ" sz="2000" b="0" i="0" u="none" strike="noStrike" cap="none" normalizeH="0" baseline="0" dirty="0" smtClean="0">
                          <a:ln>
                            <a:noFill/>
                          </a:ln>
                          <a:solidFill>
                            <a:schemeClr val="tx1"/>
                          </a:solidFill>
                          <a:effectLst/>
                          <a:latin typeface="+mj-lt"/>
                          <a:cs typeface="Times New Roman" pitchFamily="18" charset="0"/>
                        </a:rPr>
                        <a:t>v tis. Kč</a:t>
                      </a:r>
                      <a:endParaRPr kumimoji="0" lang="cs-CZ" sz="2000" b="0" i="0" u="none" strike="noStrike" cap="none" normalizeH="0" baseline="0" dirty="0" smtClean="0">
                        <a:ln>
                          <a:noFill/>
                        </a:ln>
                        <a:solidFill>
                          <a:schemeClr val="tx1"/>
                        </a:solidFill>
                        <a:effectLst/>
                        <a:latin typeface="+mj-lt"/>
                      </a:endParaRP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a:effectLst/>
                          <a:latin typeface="+mn-lt"/>
                          <a:ea typeface="Times New Roman" panose="02020603050405020304" pitchFamily="18" charset="0"/>
                        </a:rPr>
                        <a:t>Skutečnost </a:t>
                      </a:r>
                      <a:r>
                        <a:rPr lang="cs-CZ" sz="2000" dirty="0" smtClean="0">
                          <a:effectLst/>
                          <a:latin typeface="+mn-lt"/>
                          <a:ea typeface="Times New Roman" panose="02020603050405020304" pitchFamily="18" charset="0"/>
                        </a:rPr>
                        <a:t>2021 </a:t>
                      </a:r>
                    </a:p>
                    <a:p>
                      <a:pPr algn="r">
                        <a:spcAft>
                          <a:spcPts val="0"/>
                        </a:spcAft>
                      </a:pPr>
                      <a:r>
                        <a:rPr lang="cs-CZ" sz="2000" dirty="0" smtClean="0">
                          <a:effectLst/>
                          <a:latin typeface="+mn-lt"/>
                          <a:ea typeface="Times New Roman" panose="02020603050405020304" pitchFamily="18" charset="0"/>
                        </a:rPr>
                        <a:t>v</a:t>
                      </a:r>
                      <a:r>
                        <a:rPr lang="cs-CZ" sz="2000" dirty="0">
                          <a:effectLst/>
                          <a:latin typeface="+mn-lt"/>
                          <a:ea typeface="Times New Roman" panose="02020603050405020304" pitchFamily="18" charset="0"/>
                        </a:rPr>
                        <a:t> tis. Kč</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Rozpočet 2022</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 v tis. Kč</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860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Hospodářský výsledek doplňkové činnosti</a:t>
                      </a:r>
                      <a:endParaRPr kumimoji="0" lang="cs-CZ" sz="2000" b="0" i="0" u="none" strike="noStrike" cap="none" normalizeH="0" baseline="0" dirty="0" smtClean="0">
                        <a:ln>
                          <a:noFill/>
                        </a:ln>
                        <a:solidFill>
                          <a:schemeClr val="tx1"/>
                        </a:solidFill>
                        <a:effectLst/>
                        <a:latin typeface="+mj-lt"/>
                      </a:endParaRP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300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a:effectLst/>
                          <a:latin typeface="+mn-lt"/>
                          <a:ea typeface="Times New Roman" panose="02020603050405020304" pitchFamily="18" charset="0"/>
                        </a:rPr>
                        <a:t>300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300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1259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Výnosy z finančního majetku na krytí hlavní činnosti </a:t>
                      </a:r>
                      <a:endParaRPr kumimoji="0" lang="cs-CZ" sz="2000" b="0" i="0" u="none" strike="noStrike" cap="none" normalizeH="0" baseline="0" dirty="0" smtClean="0">
                        <a:ln>
                          <a:noFill/>
                        </a:ln>
                        <a:solidFill>
                          <a:schemeClr val="tx1"/>
                        </a:solidFill>
                        <a:effectLst/>
                        <a:latin typeface="+mj-lt"/>
                      </a:endParaRP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4 000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4 000</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2 700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2241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Mimořádný příspěvek -  doplatek příspěvku na institucionální financování za předchozí rok </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980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980</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3 340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19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Zůstatek z převodů mezi fondy</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221</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221</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1259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Zůstatek rektorátu z hospodaření předcházejícího roku </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1 630</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effectLst/>
                          <a:latin typeface="+mn-lt"/>
                          <a:ea typeface="Times New Roman" panose="02020603050405020304" pitchFamily="18" charset="0"/>
                        </a:rPr>
                        <a:t>1 630</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3 109</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27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7 131</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a:effectLst/>
                          <a:latin typeface="+mn-lt"/>
                          <a:ea typeface="Times New Roman" panose="02020603050405020304" pitchFamily="18" charset="0"/>
                        </a:rPr>
                        <a:t>7 </a:t>
                      </a:r>
                      <a:r>
                        <a:rPr lang="cs-CZ" sz="2000" dirty="0" smtClean="0">
                          <a:effectLst/>
                          <a:latin typeface="+mn-lt"/>
                          <a:ea typeface="Times New Roman" panose="02020603050405020304" pitchFamily="18" charset="0"/>
                        </a:rPr>
                        <a:t>131</a:t>
                      </a:r>
                      <a:endParaRPr lang="cs-CZ" sz="2000" dirty="0">
                        <a:effectLst/>
                        <a:latin typeface="+mn-lt"/>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9 449</a:t>
                      </a:r>
                    </a:p>
                  </a:txBody>
                  <a:tcPr marL="91453" marR="91453"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Výše odvodu na celouniverzitní aktivity</a:t>
            </a:r>
          </a:p>
        </p:txBody>
      </p:sp>
      <p:sp>
        <p:nvSpPr>
          <p:cNvPr id="41987" name="Rectangle 3"/>
          <p:cNvSpPr>
            <a:spLocks noGrp="1" noChangeArrowheads="1"/>
          </p:cNvSpPr>
          <p:nvPr>
            <p:ph idx="1"/>
          </p:nvPr>
        </p:nvSpPr>
        <p:spPr>
          <a:prstGeom prst="rect">
            <a:avLst/>
          </a:prstGeom>
        </p:spPr>
        <p:txBody>
          <a:bodyPr/>
          <a:lstStyle/>
          <a:p>
            <a:pPr algn="just" eaLnBrk="1" hangingPunct="1">
              <a:lnSpc>
                <a:spcPct val="80000"/>
              </a:lnSpc>
              <a:buFont typeface="Wingdings" panose="05000000000000000000" pitchFamily="2" charset="2"/>
              <a:buNone/>
              <a:defRPr/>
            </a:pPr>
            <a:r>
              <a:rPr lang="cs-CZ" altLang="cs-CZ" dirty="0" smtClean="0"/>
              <a:t>	</a:t>
            </a:r>
          </a:p>
          <a:p>
            <a:pPr algn="just">
              <a:buFont typeface="Wingdings" panose="05000000000000000000" pitchFamily="2" charset="2"/>
              <a:buChar char="§"/>
              <a:defRPr/>
            </a:pPr>
            <a:r>
              <a:rPr lang="cs-CZ" altLang="cs-CZ" sz="2000" dirty="0">
                <a:cs typeface="Arial" panose="020B0604020202020204" pitchFamily="34" charset="0"/>
              </a:rPr>
              <a:t>Financování aktivit je prováděno formou </a:t>
            </a:r>
            <a:r>
              <a:rPr lang="cs-CZ" altLang="cs-CZ" sz="2000" dirty="0" smtClean="0">
                <a:cs typeface="Arial" panose="020B0604020202020204" pitchFamily="34" charset="0"/>
              </a:rPr>
              <a:t>odvodů z finančních příspěvků součástí a výzkumných center </a:t>
            </a:r>
          </a:p>
          <a:p>
            <a:pPr algn="just">
              <a:buFont typeface="Wingdings" panose="05000000000000000000" pitchFamily="2" charset="2"/>
              <a:buChar char="§"/>
              <a:defRPr/>
            </a:pPr>
            <a:r>
              <a:rPr lang="cs-CZ" altLang="cs-CZ" sz="2000" dirty="0" smtClean="0">
                <a:cs typeface="Arial" panose="020B0604020202020204" pitchFamily="34" charset="0"/>
              </a:rPr>
              <a:t>Vlastní </a:t>
            </a:r>
            <a:r>
              <a:rPr lang="cs-CZ" altLang="cs-CZ" sz="2000" dirty="0">
                <a:cs typeface="Arial" panose="020B0604020202020204" pitchFamily="34" charset="0"/>
              </a:rPr>
              <a:t>odvod bude proveden</a:t>
            </a:r>
            <a:r>
              <a:rPr lang="cs-CZ" altLang="cs-CZ" sz="1800" dirty="0" smtClean="0"/>
              <a:t>:</a:t>
            </a:r>
          </a:p>
          <a:p>
            <a:pPr lvl="1" algn="just">
              <a:buFont typeface="Wingdings" panose="05000000000000000000" pitchFamily="2" charset="2"/>
              <a:buChar char="§"/>
              <a:defRPr/>
            </a:pPr>
            <a:r>
              <a:rPr lang="cs-CZ" altLang="cs-CZ" sz="1800" dirty="0" smtClean="0"/>
              <a:t>u organizačních jednotek, které disponují dostatečnými prostředky ve zdroji 1100, výhradně z tohoto zdroje (provozní příspěvek běžného roku)</a:t>
            </a:r>
          </a:p>
          <a:p>
            <a:pPr lvl="1" algn="just">
              <a:buFont typeface="Wingdings" panose="05000000000000000000" pitchFamily="2" charset="2"/>
              <a:buChar char="§"/>
              <a:defRPr/>
            </a:pPr>
            <a:r>
              <a:rPr lang="cs-CZ" altLang="cs-CZ" sz="1800" dirty="0" smtClean="0"/>
              <a:t>u organizačních jednotek, které financemi ve zdroji 1100 nedisponují </a:t>
            </a:r>
            <a:br>
              <a:rPr lang="cs-CZ" altLang="cs-CZ" sz="1800" dirty="0" smtClean="0"/>
            </a:br>
            <a:r>
              <a:rPr lang="cs-CZ" altLang="cs-CZ" sz="1800" dirty="0" smtClean="0"/>
              <a:t>v dostatečné výši nebo vůbec, může být odvod proveden i z ostatních zdrojů individuálně.</a:t>
            </a:r>
          </a:p>
          <a:p>
            <a:pPr algn="just">
              <a:buFont typeface="Wingdings" panose="05000000000000000000" pitchFamily="2" charset="2"/>
              <a:buChar char="§"/>
              <a:defRPr/>
            </a:pPr>
            <a:r>
              <a:rPr lang="x-none" sz="2000" dirty="0" smtClean="0">
                <a:cs typeface="Arial" panose="020B0604020202020204" pitchFamily="34" charset="0"/>
              </a:rPr>
              <a:t>Pro </a:t>
            </a:r>
            <a:r>
              <a:rPr lang="x-none" sz="2000" dirty="0">
                <a:cs typeface="Arial" panose="020B0604020202020204" pitchFamily="34" charset="0"/>
              </a:rPr>
              <a:t>výpočet </a:t>
            </a:r>
            <a:r>
              <a:rPr lang="cs-CZ" sz="2000" dirty="0">
                <a:cs typeface="Arial" panose="020B0604020202020204" pitchFamily="34" charset="0"/>
              </a:rPr>
              <a:t>výše </a:t>
            </a:r>
            <a:r>
              <a:rPr lang="x-none" sz="2000" dirty="0">
                <a:cs typeface="Arial" panose="020B0604020202020204" pitchFamily="34" charset="0"/>
              </a:rPr>
              <a:t>odvodu </a:t>
            </a:r>
            <a:r>
              <a:rPr lang="cs-CZ" sz="2000" dirty="0">
                <a:cs typeface="Arial" panose="020B0604020202020204" pitchFamily="34" charset="0"/>
              </a:rPr>
              <a:t>jsou </a:t>
            </a:r>
            <a:r>
              <a:rPr lang="x-none" sz="2000" dirty="0">
                <a:cs typeface="Arial" panose="020B0604020202020204" pitchFamily="34" charset="0"/>
              </a:rPr>
              <a:t>výnosy </a:t>
            </a:r>
            <a:r>
              <a:rPr lang="cs-CZ" sz="2000" dirty="0">
                <a:cs typeface="Arial" panose="020B0604020202020204" pitchFamily="34" charset="0"/>
              </a:rPr>
              <a:t>organizačních jednotek </a:t>
            </a:r>
            <a:r>
              <a:rPr lang="x-none" sz="2000" dirty="0">
                <a:cs typeface="Arial" panose="020B0604020202020204" pitchFamily="34" charset="0"/>
              </a:rPr>
              <a:t>kategorizov</a:t>
            </a:r>
            <a:r>
              <a:rPr lang="cs-CZ" sz="2000" dirty="0" err="1">
                <a:cs typeface="Arial" panose="020B0604020202020204" pitchFamily="34" charset="0"/>
              </a:rPr>
              <a:t>ány</a:t>
            </a:r>
            <a:r>
              <a:rPr lang="cs-CZ" sz="2000" dirty="0">
                <a:cs typeface="Arial" panose="020B0604020202020204" pitchFamily="34" charset="0"/>
              </a:rPr>
              <a:t> </a:t>
            </a:r>
            <a:r>
              <a:rPr lang="x-none" sz="2000" dirty="0">
                <a:cs typeface="Arial" panose="020B0604020202020204" pitchFamily="34" charset="0"/>
              </a:rPr>
              <a:t>v tom smyslu, že </a:t>
            </a:r>
            <a:r>
              <a:rPr lang="cs-CZ" sz="2000" dirty="0" smtClean="0">
                <a:cs typeface="Arial" panose="020B0604020202020204" pitchFamily="34" charset="0"/>
              </a:rPr>
              <a:t>je </a:t>
            </a:r>
            <a:r>
              <a:rPr lang="cs-CZ" sz="2000" dirty="0">
                <a:cs typeface="Arial" panose="020B0604020202020204" pitchFamily="34" charset="0"/>
              </a:rPr>
              <a:t>vytvořeno několik pásem výnosů a z nich </a:t>
            </a:r>
            <a:r>
              <a:rPr lang="cs-CZ" sz="2000" dirty="0" smtClean="0">
                <a:cs typeface="Arial" panose="020B0604020202020204" pitchFamily="34" charset="0"/>
              </a:rPr>
              <a:t>se vypočte odvod </a:t>
            </a:r>
            <a:r>
              <a:rPr lang="cs-CZ" sz="2000" dirty="0">
                <a:cs typeface="Arial" panose="020B0604020202020204" pitchFamily="34" charset="0"/>
              </a:rPr>
              <a:t>v různé </a:t>
            </a:r>
            <a:r>
              <a:rPr lang="cs-CZ" sz="2000" dirty="0" smtClean="0">
                <a:cs typeface="Arial" panose="020B0604020202020204" pitchFamily="34" charset="0"/>
              </a:rPr>
              <a:t>procentuální výši</a:t>
            </a:r>
          </a:p>
          <a:p>
            <a:pPr lvl="1" algn="just">
              <a:buFont typeface="Wingdings" panose="05000000000000000000" pitchFamily="2" charset="2"/>
              <a:buChar char="§"/>
              <a:defRPr/>
            </a:pPr>
            <a:r>
              <a:rPr lang="cs-CZ" sz="1800" dirty="0">
                <a:cs typeface="Arial" panose="020B0604020202020204" pitchFamily="34" charset="0"/>
              </a:rPr>
              <a:t>k</a:t>
            </a:r>
            <a:r>
              <a:rPr lang="cs-CZ" sz="1800" dirty="0" smtClean="0">
                <a:cs typeface="Arial" panose="020B0604020202020204" pitchFamily="34" charset="0"/>
              </a:rPr>
              <a:t>ategorie A, B, C, D, E</a:t>
            </a:r>
          </a:p>
          <a:p>
            <a:pPr algn="just">
              <a:buFont typeface="Wingdings" panose="05000000000000000000" pitchFamily="2" charset="2"/>
              <a:buChar char="§"/>
              <a:defRPr/>
            </a:pPr>
            <a:r>
              <a:rPr lang="x-none" sz="2000" dirty="0" smtClean="0">
                <a:solidFill>
                  <a:srgbClr val="FF0000"/>
                </a:solidFill>
                <a:cs typeface="Arial" panose="020B0604020202020204" pitchFamily="34" charset="0"/>
              </a:rPr>
              <a:t>Cíl </a:t>
            </a:r>
            <a:r>
              <a:rPr lang="x-none" sz="2000" dirty="0">
                <a:solidFill>
                  <a:srgbClr val="FF0000"/>
                </a:solidFill>
                <a:cs typeface="Arial" panose="020B0604020202020204" pitchFamily="34" charset="0"/>
              </a:rPr>
              <a:t>je podporovat ty činnosti a jednotky, kde dochází k získání dalších finančních prostředků, nižší mírou „interního zdanění</a:t>
            </a:r>
            <a:r>
              <a:rPr lang="x-none" sz="2000" dirty="0" smtClean="0">
                <a:solidFill>
                  <a:srgbClr val="FF0000"/>
                </a:solidFill>
                <a:cs typeface="Arial" panose="020B0604020202020204" pitchFamily="34" charset="0"/>
              </a:rPr>
              <a:t>“</a:t>
            </a:r>
            <a:endParaRPr lang="cs-CZ" sz="2000" dirty="0" smtClean="0">
              <a:solidFill>
                <a:srgbClr val="FF0000"/>
              </a:solidFill>
              <a:cs typeface="Arial" panose="020B0604020202020204" pitchFamily="34" charset="0"/>
            </a:endParaRPr>
          </a:p>
          <a:p>
            <a:pPr algn="just">
              <a:buFont typeface="Wingdings" panose="05000000000000000000" pitchFamily="2" charset="2"/>
              <a:buChar char="Ø"/>
              <a:defRPr/>
            </a:pPr>
            <a:endParaRPr lang="cs-CZ" altLang="cs-CZ" dirty="0" smtClean="0"/>
          </a:p>
          <a:p>
            <a:pPr marL="0" indent="0">
              <a:buFontTx/>
              <a:buNone/>
              <a:defRPr/>
            </a:pPr>
            <a:endParaRPr lang="cs-CZ" altLang="cs-CZ" dirty="0"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Výše odvodu na celouniverzitní aktivity</a:t>
            </a:r>
          </a:p>
        </p:txBody>
      </p:sp>
      <p:sp>
        <p:nvSpPr>
          <p:cNvPr id="51203" name="Rectangle 3"/>
          <p:cNvSpPr>
            <a:spLocks noGrp="1" noChangeArrowheads="1"/>
          </p:cNvSpPr>
          <p:nvPr>
            <p:ph idx="1"/>
          </p:nvPr>
        </p:nvSpPr>
        <p:spPr>
          <a:prstGeom prst="rect">
            <a:avLst/>
          </a:prstGeom>
        </p:spPr>
        <p:txBody>
          <a:bodyPr/>
          <a:lstStyle/>
          <a:p>
            <a:pPr algn="just" eaLnBrk="1" hangingPunct="1">
              <a:lnSpc>
                <a:spcPct val="80000"/>
              </a:lnSpc>
              <a:buFont typeface="Wingdings" panose="05000000000000000000" pitchFamily="2" charset="2"/>
              <a:buNone/>
              <a:defRPr/>
            </a:pPr>
            <a:endParaRPr lang="cs-CZ" altLang="cs-CZ" b="1" dirty="0" smtClean="0"/>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A</a:t>
            </a:r>
            <a:r>
              <a:rPr lang="cs-CZ" altLang="cs-CZ" dirty="0" smtClean="0">
                <a:cs typeface="Arial" panose="020B0604020202020204" pitchFamily="34" charset="0"/>
              </a:rPr>
              <a:t>:	„</a:t>
            </a:r>
            <a:r>
              <a:rPr lang="cs-CZ" altLang="cs-CZ" sz="2000" dirty="0" smtClean="0">
                <a:cs typeface="Arial" panose="020B0604020202020204" pitchFamily="34" charset="0"/>
              </a:rPr>
              <a:t>hlavní“ výnosy (1100, 2102, 2110, …) </a:t>
            </a:r>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B</a:t>
            </a:r>
            <a:r>
              <a:rPr lang="cs-CZ" altLang="cs-CZ" dirty="0" smtClean="0">
                <a:cs typeface="Arial" panose="020B0604020202020204" pitchFamily="34" charset="0"/>
              </a:rPr>
              <a:t>: 	</a:t>
            </a:r>
            <a:r>
              <a:rPr lang="cs-CZ" altLang="cs-CZ" sz="2000" dirty="0" smtClean="0">
                <a:cs typeface="Arial" panose="020B0604020202020204" pitchFamily="34" charset="0"/>
              </a:rPr>
              <a:t>standardní výnosy </a:t>
            </a:r>
          </a:p>
          <a:p>
            <a:pPr marL="1790700" indent="-1790700" defTabSz="895350" eaLnBrk="1" hangingPunct="1">
              <a:lnSpc>
                <a:spcPct val="80000"/>
              </a:lnSpc>
              <a:buFont typeface="Wingdings" panose="05000000000000000000" pitchFamily="2" charset="2"/>
              <a:buNone/>
              <a:defRPr/>
            </a:pPr>
            <a:r>
              <a:rPr lang="cs-CZ" altLang="cs-CZ" dirty="0" smtClean="0">
                <a:cs typeface="Arial" panose="020B0604020202020204" pitchFamily="34" charset="0"/>
              </a:rPr>
              <a:t>	</a:t>
            </a:r>
            <a:r>
              <a:rPr lang="cs-CZ" altLang="cs-CZ" sz="2000" dirty="0" smtClean="0">
                <a:cs typeface="Arial" panose="020B0604020202020204" pitchFamily="34" charset="0"/>
              </a:rPr>
              <a:t>projektové výnosy u projektů výhradně neinvestičních a nízko režijní  projekty </a:t>
            </a:r>
          </a:p>
          <a:p>
            <a:pPr marL="1790700" lvl="1" indent="-1333500" defTabSz="895350" eaLnBrk="1" hangingPunct="1">
              <a:lnSpc>
                <a:spcPct val="80000"/>
              </a:lnSpc>
              <a:buFont typeface="Wingdings" panose="05000000000000000000" pitchFamily="2" charset="2"/>
              <a:buNone/>
              <a:defRPr/>
            </a:pPr>
            <a:r>
              <a:rPr lang="cs-CZ" altLang="cs-CZ" dirty="0" smtClean="0">
                <a:cs typeface="Arial" panose="020B0604020202020204" pitchFamily="34" charset="0"/>
              </a:rPr>
              <a:t>	</a:t>
            </a:r>
            <a:r>
              <a:rPr lang="cs-CZ" altLang="cs-CZ" sz="2000" dirty="0" smtClean="0">
                <a:cs typeface="Arial" panose="020B0604020202020204" pitchFamily="34" charset="0"/>
              </a:rPr>
              <a:t>typově projekty financované z Evropských strukturálních a investičních fondů, zejména ESF projekty z OP VVV</a:t>
            </a:r>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C</a:t>
            </a:r>
            <a:r>
              <a:rPr lang="cs-CZ" altLang="cs-CZ" dirty="0" smtClean="0">
                <a:cs typeface="Arial" panose="020B0604020202020204" pitchFamily="34" charset="0"/>
              </a:rPr>
              <a:t>: 	</a:t>
            </a:r>
            <a:r>
              <a:rPr lang="cs-CZ" altLang="cs-CZ" sz="2000" dirty="0" smtClean="0">
                <a:cs typeface="Arial" panose="020B0604020202020204" pitchFamily="34" charset="0"/>
              </a:rPr>
              <a:t>výnosy z činnosti KMZ (3100, 3501, 3505)</a:t>
            </a:r>
          </a:p>
          <a:p>
            <a:pPr marL="1790700" indent="-1790700"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D</a:t>
            </a:r>
            <a:r>
              <a:rPr lang="cs-CZ" altLang="cs-CZ" dirty="0" smtClean="0">
                <a:cs typeface="Arial" panose="020B0604020202020204" pitchFamily="34" charset="0"/>
              </a:rPr>
              <a:t>: 	</a:t>
            </a:r>
            <a:r>
              <a:rPr lang="cs-CZ" altLang="cs-CZ" sz="2000" dirty="0" smtClean="0">
                <a:cs typeface="Arial" panose="020B0604020202020204" pitchFamily="34" charset="0"/>
              </a:rPr>
              <a:t>vědecké projekty (TA ČR, GA ČR, </a:t>
            </a:r>
            <a:r>
              <a:rPr lang="cs-CZ" altLang="cs-CZ" sz="2000" dirty="0" err="1" smtClean="0">
                <a:cs typeface="Arial" panose="020B0604020202020204" pitchFamily="34" charset="0"/>
              </a:rPr>
              <a:t>Horizon</a:t>
            </a:r>
            <a:r>
              <a:rPr lang="cs-CZ" altLang="cs-CZ" sz="2000" dirty="0" smtClean="0">
                <a:cs typeface="Arial" panose="020B0604020202020204" pitchFamily="34" charset="0"/>
              </a:rPr>
              <a:t>, NPU) a projekty s nulovou výší režie (tam, kde se poskytovatel domnívá, že věci jdou udělat bez nepřímých nákladů)</a:t>
            </a:r>
          </a:p>
          <a:p>
            <a:pPr algn="just" defTabSz="895350" eaLnBrk="1" hangingPunct="1">
              <a:lnSpc>
                <a:spcPct val="80000"/>
              </a:lnSpc>
              <a:buFont typeface="Wingdings" panose="05000000000000000000" pitchFamily="2" charset="2"/>
              <a:buNone/>
              <a:defRPr/>
            </a:pPr>
            <a:r>
              <a:rPr lang="cs-CZ" altLang="cs-CZ" b="1" dirty="0" smtClean="0">
                <a:cs typeface="Arial" panose="020B0604020202020204" pitchFamily="34" charset="0"/>
              </a:rPr>
              <a:t>Kategorie E</a:t>
            </a:r>
            <a:r>
              <a:rPr lang="cs-CZ" altLang="cs-CZ" dirty="0" smtClean="0">
                <a:cs typeface="Arial" panose="020B0604020202020204" pitchFamily="34" charset="0"/>
              </a:rPr>
              <a:t>: 	</a:t>
            </a:r>
            <a:r>
              <a:rPr lang="cs-CZ" altLang="cs-CZ" sz="2000" dirty="0" smtClean="0">
                <a:cs typeface="Arial" panose="020B0604020202020204" pitchFamily="34" charset="0"/>
              </a:rPr>
              <a:t>investiční projekty, typově OP VVV (ERDF)</a:t>
            </a:r>
          </a:p>
          <a:p>
            <a:pPr algn="just">
              <a:buFont typeface="Wingdings" panose="05000000000000000000" pitchFamily="2" charset="2"/>
              <a:buChar char="§"/>
              <a:defRPr/>
            </a:pPr>
            <a:endParaRPr lang="cs-CZ" altLang="cs-CZ" dirty="0" smtClean="0"/>
          </a:p>
          <a:p>
            <a:pPr>
              <a:buFontTx/>
              <a:buNone/>
              <a:defRPr/>
            </a:pPr>
            <a:endParaRPr lang="cs-CZ" altLang="cs-CZ"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Výše odvodu na celouniverzitní aktivity</a:t>
            </a:r>
          </a:p>
        </p:txBody>
      </p:sp>
      <p:sp>
        <p:nvSpPr>
          <p:cNvPr id="67587" name="Rectangle 3"/>
          <p:cNvSpPr>
            <a:spLocks noGrp="1" noChangeArrowheads="1"/>
          </p:cNvSpPr>
          <p:nvPr>
            <p:ph idx="1"/>
          </p:nvPr>
        </p:nvSpPr>
        <p:spPr>
          <a:prstGeom prst="rect">
            <a:avLst/>
          </a:prstGeom>
        </p:spPr>
        <p:txBody>
          <a:bodyPr/>
          <a:lstStyle/>
          <a:p>
            <a:pPr algn="just" eaLnBrk="1" hangingPunct="1">
              <a:lnSpc>
                <a:spcPct val="80000"/>
              </a:lnSpc>
              <a:buFont typeface="Wingdings" panose="05000000000000000000" pitchFamily="2" charset="2"/>
              <a:buNone/>
            </a:pPr>
            <a:r>
              <a:rPr lang="cs-CZ" altLang="cs-CZ" dirty="0" smtClean="0"/>
              <a:t>  	</a:t>
            </a:r>
          </a:p>
          <a:p>
            <a:pPr algn="just">
              <a:buFont typeface="Wingdings" panose="05000000000000000000" pitchFamily="2" charset="2"/>
              <a:buChar char="§"/>
            </a:pPr>
            <a:r>
              <a:rPr lang="cs-CZ" altLang="cs-CZ" sz="2000" dirty="0" smtClean="0">
                <a:cs typeface="Arial" panose="020B0604020202020204" pitchFamily="34" charset="0"/>
              </a:rPr>
              <a:t>Způsob realizace: pro stanovení odvodu je u výnosů jednotlivých kategorií započtena různá váha započitatelnosti konkrétního výnosu. Následně je potom z výše takto upravených (snížených) výnosů stanovena výše odvodu</a:t>
            </a:r>
          </a:p>
          <a:p>
            <a:pPr algn="just">
              <a:buFont typeface="Wingdings" panose="05000000000000000000" pitchFamily="2" charset="2"/>
              <a:buChar char="§"/>
            </a:pPr>
            <a:r>
              <a:rPr lang="cs-CZ" altLang="cs-CZ" sz="2000" dirty="0" smtClean="0">
                <a:cs typeface="Arial" panose="020B0604020202020204" pitchFamily="34" charset="0"/>
              </a:rPr>
              <a:t>Stanovení váhy započitatelnosti výnosů:</a:t>
            </a:r>
          </a:p>
          <a:p>
            <a:pPr lvl="2" algn="just">
              <a:buFont typeface="Wingdings" panose="05000000000000000000" pitchFamily="2" charset="2"/>
              <a:buChar char="§"/>
            </a:pPr>
            <a:r>
              <a:rPr lang="cs-CZ" altLang="cs-CZ" sz="2000" dirty="0" smtClean="0">
                <a:cs typeface="Arial" panose="020B0604020202020204" pitchFamily="34" charset="0"/>
              </a:rPr>
              <a:t>kategorie A: 1,00</a:t>
            </a:r>
          </a:p>
          <a:p>
            <a:pPr lvl="2" algn="just">
              <a:buFont typeface="Wingdings" panose="05000000000000000000" pitchFamily="2" charset="2"/>
              <a:buChar char="§"/>
            </a:pPr>
            <a:r>
              <a:rPr lang="cs-CZ" altLang="cs-CZ" sz="2000" dirty="0" smtClean="0">
                <a:cs typeface="Arial" panose="020B0604020202020204" pitchFamily="34" charset="0"/>
              </a:rPr>
              <a:t>kategorie B: 0,60</a:t>
            </a:r>
          </a:p>
          <a:p>
            <a:pPr lvl="2" algn="just">
              <a:buFont typeface="Wingdings" panose="05000000000000000000" pitchFamily="2" charset="2"/>
              <a:buChar char="§"/>
            </a:pPr>
            <a:r>
              <a:rPr lang="cs-CZ" altLang="cs-CZ" sz="2000" dirty="0" smtClean="0">
                <a:cs typeface="Arial" panose="020B0604020202020204" pitchFamily="34" charset="0"/>
              </a:rPr>
              <a:t>kategorie C: 0,50</a:t>
            </a:r>
          </a:p>
          <a:p>
            <a:pPr lvl="2" algn="just">
              <a:buFont typeface="Wingdings" panose="05000000000000000000" pitchFamily="2" charset="2"/>
              <a:buChar char="§"/>
            </a:pPr>
            <a:r>
              <a:rPr lang="cs-CZ" altLang="cs-CZ" sz="2000" dirty="0" smtClean="0">
                <a:cs typeface="Arial" panose="020B0604020202020204" pitchFamily="34" charset="0"/>
              </a:rPr>
              <a:t>kategorie D: 0,30</a:t>
            </a:r>
          </a:p>
          <a:p>
            <a:pPr lvl="2" algn="just">
              <a:buFont typeface="Wingdings" panose="05000000000000000000" pitchFamily="2" charset="2"/>
              <a:buChar char="§"/>
            </a:pPr>
            <a:r>
              <a:rPr lang="cs-CZ" altLang="cs-CZ" sz="2000" dirty="0" smtClean="0">
                <a:cs typeface="Arial" panose="020B0604020202020204" pitchFamily="34" charset="0"/>
              </a:rPr>
              <a:t>kategorie E: 0,30</a:t>
            </a:r>
          </a:p>
          <a:p>
            <a:pPr algn="just">
              <a:buFont typeface="Wingdings" panose="05000000000000000000" pitchFamily="2" charset="2"/>
              <a:buChar char="§"/>
            </a:pPr>
            <a:endParaRPr lang="cs-CZ" altLang="cs-CZ" dirty="0" smtClean="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Časové stanovení příslušnosti výnosů</a:t>
            </a:r>
          </a:p>
        </p:txBody>
      </p:sp>
      <p:sp>
        <p:nvSpPr>
          <p:cNvPr id="58371" name="Rectangle 3"/>
          <p:cNvSpPr>
            <a:spLocks noGrp="1" noChangeArrowheads="1"/>
          </p:cNvSpPr>
          <p:nvPr>
            <p:ph idx="1"/>
          </p:nvPr>
        </p:nvSpPr>
        <p:spPr>
          <a:prstGeom prst="rect">
            <a:avLst/>
          </a:prstGeom>
        </p:spPr>
        <p:txBody>
          <a:bodyPr/>
          <a:lstStyle/>
          <a:p>
            <a:pPr eaLnBrk="1" hangingPunct="1">
              <a:buFont typeface="Wingdings" panose="05000000000000000000" pitchFamily="2" charset="2"/>
              <a:buNone/>
              <a:defRPr/>
            </a:pPr>
            <a:r>
              <a:rPr lang="cs-CZ" altLang="cs-CZ" sz="2800" b="1" dirty="0" smtClean="0">
                <a:cs typeface="Arial" panose="020B0604020202020204" pitchFamily="34" charset="0"/>
              </a:rPr>
              <a:t>	</a:t>
            </a:r>
            <a:r>
              <a:rPr lang="cs-CZ" altLang="cs-CZ" b="1" dirty="0" smtClean="0">
                <a:cs typeface="Arial" panose="020B0604020202020204" pitchFamily="34" charset="0"/>
              </a:rPr>
              <a:t>Pravidla:</a:t>
            </a:r>
          </a:p>
          <a:p>
            <a:pPr lvl="1" algn="just">
              <a:buFont typeface="Wingdings" panose="05000000000000000000" pitchFamily="2" charset="2"/>
              <a:buChar char="§"/>
              <a:defRPr/>
            </a:pPr>
            <a:r>
              <a:rPr lang="cs-CZ" altLang="cs-CZ" dirty="0" smtClean="0">
                <a:cs typeface="Arial" panose="020B0604020202020204" pitchFamily="34" charset="0"/>
              </a:rPr>
              <a:t>V</a:t>
            </a:r>
            <a:r>
              <a:rPr lang="cs-CZ" altLang="cs-CZ" sz="2000" dirty="0" smtClean="0">
                <a:cs typeface="Arial" panose="020B0604020202020204" pitchFamily="34" charset="0"/>
              </a:rPr>
              <a:t> úvahu nebudou brány výnosy z projektových zdrojů, pokud projekty skončily nejpozději k 31. 12. předchozího kalendářního roku</a:t>
            </a:r>
          </a:p>
          <a:p>
            <a:pPr lvl="1" algn="just">
              <a:buFont typeface="Wingdings" panose="05000000000000000000" pitchFamily="2" charset="2"/>
              <a:buChar char="§"/>
              <a:defRPr/>
            </a:pPr>
            <a:r>
              <a:rPr lang="cs-CZ" altLang="cs-CZ" sz="2000" dirty="0" smtClean="0">
                <a:cs typeface="Arial" panose="020B0604020202020204" pitchFamily="34" charset="0"/>
              </a:rPr>
              <a:t>U všech projektů bude zahrnuta do výpočtu vždy reálná hodnota výnosů pro příslušný rok. Pokud není výše přesně určena, celková hodnota bude rovnoměrně rozdělena do jednotlivých let realizace projektu. </a:t>
            </a:r>
          </a:p>
          <a:p>
            <a:pPr lvl="1" algn="just">
              <a:buFont typeface="Wingdings" panose="05000000000000000000" pitchFamily="2" charset="2"/>
              <a:buChar char="§"/>
              <a:defRPr/>
            </a:pPr>
            <a:r>
              <a:rPr lang="cs-CZ" altLang="cs-CZ" sz="2000" dirty="0" smtClean="0">
                <a:cs typeface="Arial" panose="020B0604020202020204" pitchFamily="34" charset="0"/>
              </a:rPr>
              <a:t>V případě, že obdržíme Rozhodnutí o poskytnutí dotace až po sestavení rozpočtu, může být na základě rozhodnutí rektora po přijetí Rozhodnutí odvedena procentní sazba dle celkového zatížení organizačních jednotek na odvodech na celouniverzitní aktivity, a to za příslušnou část daného kalendářního roku. Ve výpočtu bude zohledněna kategorie výnosu a konkrétní váha započitatelnosti výnosu. Obdobný postup platí i pro uzavřené partnerské smlouvy, smlouvy o spolupráci atd.</a:t>
            </a:r>
          </a:p>
          <a:p>
            <a:pPr marL="457200" lvl="1" indent="0" algn="just">
              <a:buFontTx/>
              <a:buNone/>
              <a:defRPr/>
            </a:pPr>
            <a:endParaRPr lang="cs-CZ" altLang="cs-CZ" dirty="0" smtClean="0">
              <a:cs typeface="Arial" panose="020B0604020202020204" pitchFamily="34"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Časové stanovení příslušnosti výnosů</a:t>
            </a:r>
          </a:p>
        </p:txBody>
      </p:sp>
      <p:sp>
        <p:nvSpPr>
          <p:cNvPr id="69635" name="Rectangle 3"/>
          <p:cNvSpPr>
            <a:spLocks noGrp="1" noChangeArrowheads="1"/>
          </p:cNvSpPr>
          <p:nvPr>
            <p:ph idx="1"/>
          </p:nvPr>
        </p:nvSpPr>
        <p:spPr>
          <a:prstGeom prst="rect">
            <a:avLst/>
          </a:prstGeom>
        </p:spPr>
        <p:txBody>
          <a:bodyPr/>
          <a:lstStyle/>
          <a:p>
            <a:pPr algn="just" eaLnBrk="1" hangingPunct="1">
              <a:buFont typeface="Wingdings" panose="05000000000000000000" pitchFamily="2" charset="2"/>
              <a:buNone/>
            </a:pPr>
            <a:r>
              <a:rPr lang="cs-CZ" altLang="cs-CZ" b="1" dirty="0" smtClean="0">
                <a:cs typeface="Arial" panose="020B0604020202020204" pitchFamily="34" charset="0"/>
              </a:rPr>
              <a:t>Do výpočtu se nezahrnuje:</a:t>
            </a:r>
          </a:p>
          <a:p>
            <a:pPr>
              <a:buFont typeface="Wingdings" panose="05000000000000000000" pitchFamily="2" charset="2"/>
              <a:buChar char="§"/>
            </a:pPr>
            <a:r>
              <a:rPr lang="cs-CZ" altLang="cs-CZ" sz="2000" dirty="0" smtClean="0">
                <a:cs typeface="Arial" panose="020B0604020202020204" pitchFamily="34" charset="0"/>
              </a:rPr>
              <a:t>projekty Institucionálního plánu UTB a centralizované  rozvojové projekty MŠMT</a:t>
            </a:r>
          </a:p>
          <a:p>
            <a:pPr>
              <a:buFont typeface="Wingdings" panose="05000000000000000000" pitchFamily="2" charset="2"/>
              <a:buChar char="§"/>
            </a:pPr>
            <a:r>
              <a:rPr lang="cs-CZ" altLang="cs-CZ" sz="2000" dirty="0" smtClean="0">
                <a:cs typeface="Arial" panose="020B0604020202020204" pitchFamily="34" charset="0"/>
              </a:rPr>
              <a:t>výnosy ve výši podílu připadajícího na partnera projektu</a:t>
            </a:r>
          </a:p>
          <a:p>
            <a:pPr>
              <a:buFont typeface="Wingdings" panose="05000000000000000000" pitchFamily="2" charset="2"/>
              <a:buChar char="§"/>
            </a:pPr>
            <a:r>
              <a:rPr lang="cs-CZ" altLang="cs-CZ" sz="2000" dirty="0" smtClean="0">
                <a:cs typeface="Arial" panose="020B0604020202020204" pitchFamily="34" charset="0"/>
              </a:rPr>
              <a:t>dary</a:t>
            </a:r>
          </a:p>
          <a:p>
            <a:pPr>
              <a:buFont typeface="Wingdings" panose="05000000000000000000" pitchFamily="2" charset="2"/>
              <a:buChar char="§"/>
            </a:pPr>
            <a:r>
              <a:rPr lang="cs-CZ" altLang="cs-CZ" sz="2000" dirty="0" smtClean="0">
                <a:cs typeface="Arial" panose="020B0604020202020204" pitchFamily="34" charset="0"/>
              </a:rPr>
              <a:t>výnosy z odpisů </a:t>
            </a:r>
          </a:p>
          <a:p>
            <a:pPr>
              <a:buFont typeface="Wingdings" panose="05000000000000000000" pitchFamily="2" charset="2"/>
              <a:buChar char="§"/>
            </a:pPr>
            <a:r>
              <a:rPr lang="cs-CZ" altLang="cs-CZ" sz="2000" dirty="0" smtClean="0">
                <a:cs typeface="Arial" panose="020B0604020202020204" pitchFamily="34" charset="0"/>
              </a:rPr>
              <a:t>zúčtování fondů</a:t>
            </a:r>
          </a:p>
          <a:p>
            <a:pPr>
              <a:buFont typeface="Wingdings" panose="05000000000000000000" pitchFamily="2" charset="2"/>
              <a:buChar char="§"/>
            </a:pPr>
            <a:r>
              <a:rPr lang="cs-CZ" altLang="cs-CZ" sz="2000" dirty="0" smtClean="0">
                <a:cs typeface="Arial" panose="020B0604020202020204" pitchFamily="34" charset="0"/>
              </a:rPr>
              <a:t>tvorbu stipendijního fondu, příspěvek a dotace MŠMT na stipendia</a:t>
            </a:r>
          </a:p>
          <a:p>
            <a:pPr>
              <a:buFont typeface="Wingdings" panose="05000000000000000000" pitchFamily="2" charset="2"/>
              <a:buChar char="§"/>
            </a:pPr>
            <a:r>
              <a:rPr lang="cs-CZ" altLang="cs-CZ" sz="2000" dirty="0" smtClean="0">
                <a:cs typeface="Arial" panose="020B0604020202020204" pitchFamily="34" charset="0"/>
              </a:rPr>
              <a:t>aktivace</a:t>
            </a:r>
          </a:p>
          <a:p>
            <a:pPr>
              <a:buFont typeface="Wingdings" panose="05000000000000000000" pitchFamily="2" charset="2"/>
              <a:buChar char="§"/>
            </a:pPr>
            <a:r>
              <a:rPr lang="cs-CZ" altLang="cs-CZ" sz="2000" dirty="0" smtClean="0">
                <a:cs typeface="Arial" panose="020B0604020202020204" pitchFamily="34" charset="0"/>
              </a:rPr>
              <a:t>kurzové výnosy</a:t>
            </a:r>
          </a:p>
          <a:p>
            <a:pPr>
              <a:buFont typeface="Wingdings" panose="05000000000000000000" pitchFamily="2" charset="2"/>
              <a:buChar char="§"/>
            </a:pPr>
            <a:r>
              <a:rPr lang="cs-CZ" altLang="cs-CZ" sz="2000" dirty="0" smtClean="0">
                <a:cs typeface="Arial" panose="020B0604020202020204" pitchFamily="34" charset="0"/>
              </a:rPr>
              <a:t>výnosy vztahující se k náhradám škod, prominutí odvodů za porušení rozpočtové kázně a penále apod.  </a:t>
            </a:r>
          </a:p>
          <a:p>
            <a:endParaRPr lang="cs-CZ" altLang="cs-CZ"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prstGeom prst="rect">
            <a:avLst/>
          </a:prstGeom>
        </p:spPr>
        <p:txBody>
          <a:bodyPr/>
          <a:lstStyle/>
          <a:p>
            <a:pPr indent="0" eaLnBrk="1" hangingPunct="1"/>
            <a:r>
              <a:rPr lang="cs-CZ" altLang="cs-CZ" sz="2400" dirty="0" smtClean="0">
                <a:cs typeface="Arial" panose="020B0604020202020204" pitchFamily="34" charset="0"/>
              </a:rPr>
              <a:t>Algoritmus stanovení výše odvodů organizačních jednotek</a:t>
            </a:r>
          </a:p>
        </p:txBody>
      </p:sp>
      <p:sp>
        <p:nvSpPr>
          <p:cNvPr id="70659" name="Rectangle 3"/>
          <p:cNvSpPr>
            <a:spLocks noGrp="1" noChangeArrowheads="1"/>
          </p:cNvSpPr>
          <p:nvPr>
            <p:ph idx="1"/>
          </p:nvPr>
        </p:nvSpPr>
        <p:spPr>
          <a:prstGeom prst="rect">
            <a:avLst/>
          </a:prstGeom>
        </p:spPr>
        <p:txBody>
          <a:bodyPr/>
          <a:lstStyle/>
          <a:p>
            <a:pPr marL="0" indent="0">
              <a:buFontTx/>
              <a:buNone/>
            </a:pPr>
            <a:endParaRPr lang="cs-CZ" altLang="cs-CZ" dirty="0" smtClean="0"/>
          </a:p>
          <a:p>
            <a:pPr marL="287338" algn="just">
              <a:buFont typeface="Wingdings" panose="05000000000000000000" pitchFamily="2" charset="2"/>
              <a:buChar char="§"/>
            </a:pPr>
            <a:r>
              <a:rPr lang="cs-CZ" altLang="cs-CZ" dirty="0" smtClean="0">
                <a:cs typeface="Arial" panose="020B0604020202020204" pitchFamily="34" charset="0"/>
              </a:rPr>
              <a:t>Výše odvodů jednotlivých organizačních jednotek na každou jednotlivou servisní složku i celouniverzitní prostředky jsou vypočteny podle rovnoměrného procentuálního zatížení organizačních jednotek</a:t>
            </a:r>
          </a:p>
          <a:p>
            <a:pPr marL="287338" algn="just">
              <a:buFont typeface="Wingdings" panose="05000000000000000000" pitchFamily="2" charset="2"/>
              <a:buChar char="§"/>
            </a:pPr>
            <a:r>
              <a:rPr lang="cs-CZ" altLang="cs-CZ" dirty="0" smtClean="0">
                <a:cs typeface="Arial" panose="020B0604020202020204" pitchFamily="34" charset="0"/>
              </a:rPr>
              <a:t>Každá organizační jednotka se podílí na financování společných servisních složek (provozu rektorátu, interních fondů), informačních zdrojů a celouniverzitních zdrojů s těmito výjimkami:</a:t>
            </a:r>
          </a:p>
          <a:p>
            <a:pPr lvl="1" algn="just">
              <a:buFont typeface="Wingdings" panose="05000000000000000000" pitchFamily="2" charset="2"/>
              <a:buChar char="§"/>
            </a:pPr>
            <a:r>
              <a:rPr lang="cs-CZ" altLang="cs-CZ" sz="2000" b="1" u="sng" dirty="0" smtClean="0">
                <a:cs typeface="Arial" panose="020B0604020202020204" pitchFamily="34" charset="0"/>
              </a:rPr>
              <a:t>KMZ</a:t>
            </a:r>
            <a:r>
              <a:rPr lang="cs-CZ" altLang="cs-CZ" sz="2000" dirty="0" smtClean="0">
                <a:cs typeface="Arial" panose="020B0604020202020204" pitchFamily="34" charset="0"/>
              </a:rPr>
              <a:t> se nepodílí na financování informačních zdrojů a  celouniverzitních zdrojů (vytváří vlastní FRIM)</a:t>
            </a:r>
          </a:p>
          <a:p>
            <a:pPr lvl="1" algn="just">
              <a:buFont typeface="Wingdings" panose="05000000000000000000" pitchFamily="2" charset="2"/>
              <a:buChar char="§"/>
            </a:pPr>
            <a:r>
              <a:rPr lang="cs-CZ" altLang="cs-CZ" sz="2000" b="1" u="sng" dirty="0" smtClean="0">
                <a:cs typeface="Arial" panose="020B0604020202020204" pitchFamily="34" charset="0"/>
              </a:rPr>
              <a:t>Výzkumná centra </a:t>
            </a:r>
            <a:r>
              <a:rPr lang="cs-CZ" altLang="cs-CZ" sz="2000" dirty="0" smtClean="0">
                <a:cs typeface="Arial" panose="020B0604020202020204" pitchFamily="34" charset="0"/>
              </a:rPr>
              <a:t>se nepodílí na financování celouniverzitních zdrojů (jsou povinna vytvářet vlastní fond reinvestic a tak je zajištěno financování investičních výdajů)</a:t>
            </a:r>
          </a:p>
          <a:p>
            <a:pPr marL="0" indent="0" algn="just" eaLnBrk="1" hangingPunct="1">
              <a:buFont typeface="Wingdings" panose="05000000000000000000" pitchFamily="2" charset="2"/>
              <a:buChar char="§"/>
            </a:pPr>
            <a:endParaRPr lang="cs-CZ" altLang="cs-CZ" sz="2000"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prstGeom prst="rect">
            <a:avLst/>
          </a:prstGeom>
        </p:spPr>
        <p:txBody>
          <a:bodyPr/>
          <a:lstStyle/>
          <a:p>
            <a:pPr indent="0"/>
            <a:r>
              <a:rPr lang="cs-CZ" altLang="cs-CZ" sz="2400" dirty="0" smtClean="0"/>
              <a:t>Odvody na celouniverzitní aktivity z příspěvků a dotací</a:t>
            </a:r>
          </a:p>
        </p:txBody>
      </p:sp>
      <p:graphicFrame>
        <p:nvGraphicFramePr>
          <p:cNvPr id="31781" name="Group 37"/>
          <p:cNvGraphicFramePr>
            <a:graphicFrameLocks noGrp="1"/>
          </p:cNvGraphicFramePr>
          <p:nvPr>
            <p:extLst>
              <p:ext uri="{D42A27DB-BD31-4B8C-83A1-F6EECF244321}">
                <p14:modId xmlns:p14="http://schemas.microsoft.com/office/powerpoint/2010/main" val="1270904314"/>
              </p:ext>
            </p:extLst>
          </p:nvPr>
        </p:nvGraphicFramePr>
        <p:xfrm>
          <a:off x="942833" y="1196752"/>
          <a:ext cx="7373583" cy="3205163"/>
        </p:xfrm>
        <a:graphic>
          <a:graphicData uri="http://schemas.openxmlformats.org/drawingml/2006/table">
            <a:tbl>
              <a:tblPr/>
              <a:tblGrid>
                <a:gridCol w="3584949">
                  <a:extLst>
                    <a:ext uri="{9D8B030D-6E8A-4147-A177-3AD203B41FA5}">
                      <a16:colId xmlns:a16="http://schemas.microsoft.com/office/drawing/2014/main" val="20000"/>
                    </a:ext>
                  </a:extLst>
                </a:gridCol>
                <a:gridCol w="1826663">
                  <a:extLst>
                    <a:ext uri="{9D8B030D-6E8A-4147-A177-3AD203B41FA5}">
                      <a16:colId xmlns:a16="http://schemas.microsoft.com/office/drawing/2014/main" val="20001"/>
                    </a:ext>
                  </a:extLst>
                </a:gridCol>
                <a:gridCol w="1961971">
                  <a:extLst>
                    <a:ext uri="{9D8B030D-6E8A-4147-A177-3AD203B41FA5}">
                      <a16:colId xmlns:a16="http://schemas.microsoft.com/office/drawing/2014/main" val="20002"/>
                    </a:ext>
                  </a:extLst>
                </a:gridCol>
              </a:tblGrid>
              <a:tr h="7201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Výše odvodů finančních prostředků součástí a výzkumných center</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Výše odvodů  2021v tis. Kč</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Výše odvodů</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 2022 v tis. Kč</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Financování provozu rektorátu  </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64 468</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68 041</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smtClean="0">
                          <a:ln>
                            <a:noFill/>
                          </a:ln>
                          <a:solidFill>
                            <a:schemeClr val="tx1"/>
                          </a:solidFill>
                          <a:effectLst/>
                          <a:latin typeface="+mj-lt"/>
                          <a:cs typeface="Times New Roman" pitchFamily="18" charset="0"/>
                        </a:rPr>
                        <a:t>Interní fondy     </a:t>
                      </a:r>
                      <a:endParaRPr kumimoji="0" lang="cs-CZ" sz="2000" b="0" i="0" u="none" strike="noStrike" cap="none" normalizeH="0" baseline="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23 438</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24 741</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Informační zdroje </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24 590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25 460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Celouniverzitní zdroje</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45 000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45 000</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700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a:t>
                      </a:r>
                      <a:endParaRPr kumimoji="0" lang="cs-CZ" sz="2000" b="0" i="0" u="none" strike="noStrike" cap="none" normalizeH="0" baseline="0" dirty="0" smtClean="0">
                        <a:ln>
                          <a:noFill/>
                        </a:ln>
                        <a:solidFill>
                          <a:schemeClr val="tx1"/>
                        </a:solidFill>
                        <a:effectLst/>
                        <a:latin typeface="+mj-lt"/>
                      </a:endParaRP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157 496</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163 242</a:t>
                      </a:r>
                    </a:p>
                  </a:txBody>
                  <a:tcPr marL="91446" marR="91446" marT="45731" marB="4573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prstGeom prst="rect">
            <a:avLst/>
          </a:prstGeom>
        </p:spPr>
        <p:txBody>
          <a:bodyPr/>
          <a:lstStyle/>
          <a:p>
            <a:pPr marL="179388" indent="0"/>
            <a:r>
              <a:rPr lang="cs-CZ" altLang="cs-CZ" sz="2400" dirty="0" smtClean="0"/>
              <a:t>Výše odvodů součástí v tis. Kč</a:t>
            </a:r>
          </a:p>
        </p:txBody>
      </p:sp>
      <p:sp>
        <p:nvSpPr>
          <p:cNvPr id="72707" name="Rectangle 3"/>
          <p:cNvSpPr>
            <a:spLocks noGrp="1" noChangeArrowheads="1"/>
          </p:cNvSpPr>
          <p:nvPr>
            <p:ph idx="1"/>
          </p:nvPr>
        </p:nvSpPr>
        <p:spPr>
          <a:prstGeom prst="rect">
            <a:avLst/>
          </a:prstGeom>
        </p:spPr>
        <p:txBody>
          <a:bodyPr/>
          <a:lstStyle/>
          <a:p>
            <a:pPr marL="174625" indent="0">
              <a:lnSpc>
                <a:spcPct val="80000"/>
              </a:lnSpc>
              <a:buFont typeface="Wingdings" panose="05000000000000000000" pitchFamily="2" charset="2"/>
              <a:buNone/>
            </a:pPr>
            <a:r>
              <a:rPr lang="cs-CZ" altLang="cs-CZ" b="1" smtClean="0">
                <a:latin typeface="Times New Roman" panose="02020603050405020304" pitchFamily="18" charset="0"/>
              </a:rPr>
              <a:t>  </a:t>
            </a:r>
          </a:p>
        </p:txBody>
      </p:sp>
      <p:graphicFrame>
        <p:nvGraphicFramePr>
          <p:cNvPr id="86169" name="Group 153"/>
          <p:cNvGraphicFramePr>
            <a:graphicFrameLocks noGrp="1"/>
          </p:cNvGraphicFramePr>
          <p:nvPr>
            <p:extLst>
              <p:ext uri="{D42A27DB-BD31-4B8C-83A1-F6EECF244321}">
                <p14:modId xmlns:p14="http://schemas.microsoft.com/office/powerpoint/2010/main" val="4240193025"/>
              </p:ext>
            </p:extLst>
          </p:nvPr>
        </p:nvGraphicFramePr>
        <p:xfrm>
          <a:off x="179388" y="1052735"/>
          <a:ext cx="8785225" cy="5657727"/>
        </p:xfrm>
        <a:graphic>
          <a:graphicData uri="http://schemas.openxmlformats.org/drawingml/2006/table">
            <a:tbl>
              <a:tblPr/>
              <a:tblGrid>
                <a:gridCol w="1657350">
                  <a:extLst>
                    <a:ext uri="{9D8B030D-6E8A-4147-A177-3AD203B41FA5}">
                      <a16:colId xmlns:a16="http://schemas.microsoft.com/office/drawing/2014/main" val="20000"/>
                    </a:ext>
                  </a:extLst>
                </a:gridCol>
                <a:gridCol w="1368425">
                  <a:extLst>
                    <a:ext uri="{9D8B030D-6E8A-4147-A177-3AD203B41FA5}">
                      <a16:colId xmlns:a16="http://schemas.microsoft.com/office/drawing/2014/main" val="20001"/>
                    </a:ext>
                  </a:extLst>
                </a:gridCol>
                <a:gridCol w="1366837">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gridCol w="1584028">
                  <a:extLst>
                    <a:ext uri="{9D8B030D-6E8A-4147-A177-3AD203B41FA5}">
                      <a16:colId xmlns:a16="http://schemas.microsoft.com/office/drawing/2014/main" val="20004"/>
                    </a:ext>
                  </a:extLst>
                </a:gridCol>
                <a:gridCol w="1368425">
                  <a:extLst>
                    <a:ext uri="{9D8B030D-6E8A-4147-A177-3AD203B41FA5}">
                      <a16:colId xmlns:a16="http://schemas.microsoft.com/office/drawing/2014/main" val="20005"/>
                    </a:ext>
                  </a:extLst>
                </a:gridCol>
              </a:tblGrid>
              <a:tr h="78986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Součást/ organizační jednotka</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Interní fondy</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Informační zdroje</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Provoz rektorátu</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Celouniverzitní  zdroje</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Celková  výše odvodu</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smtClean="0">
                          <a:ln>
                            <a:noFill/>
                          </a:ln>
                          <a:solidFill>
                            <a:schemeClr val="tx1"/>
                          </a:solidFill>
                          <a:effectLst/>
                          <a:latin typeface="+mj-lt"/>
                        </a:rPr>
                        <a:t>FT</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5 263</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5 581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14 473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11 683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37 000</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685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FLKŘ</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2 069</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2 194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5 691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4 594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14 548</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FAI</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2 648</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2 808</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7 281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5 877</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18 614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FMK</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3 691</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3 914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10 151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8 195</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25 951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err="1" smtClean="0">
                          <a:ln>
                            <a:noFill/>
                          </a:ln>
                          <a:solidFill>
                            <a:schemeClr val="tx1"/>
                          </a:solidFill>
                          <a:effectLst/>
                          <a:latin typeface="+mj-lt"/>
                        </a:rPr>
                        <a:t>FaME</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3 197</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3 390</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8 791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7 096</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22 474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FHS</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3 257</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3 454</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8 958</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7 232</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22 901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202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UNI</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145</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154</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400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323</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1 022</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CPS</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2 601</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2 758</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7 152</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0</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2000" dirty="0" smtClean="0">
                          <a:solidFill>
                            <a:schemeClr val="tx1"/>
                          </a:solidFill>
                          <a:latin typeface="+mj-lt"/>
                          <a:cs typeface="Arial" panose="020B0604020202020204" pitchFamily="34" charset="0"/>
                        </a:rPr>
                        <a:t>12 511</a:t>
                      </a:r>
                      <a:endParaRPr lang="cs-CZ" sz="2000" dirty="0">
                        <a:solidFill>
                          <a:schemeClr val="tx1"/>
                        </a:solidFill>
                        <a:latin typeface="+mj-lt"/>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CEBIA-</a:t>
                      </a:r>
                      <a:r>
                        <a:rPr kumimoji="0" lang="cs-CZ" sz="2000" b="0" i="0" u="none" strike="noStrike" cap="none" normalizeH="0" baseline="0" dirty="0" err="1" smtClean="0">
                          <a:ln>
                            <a:noFill/>
                          </a:ln>
                          <a:solidFill>
                            <a:schemeClr val="tx1"/>
                          </a:solidFill>
                          <a:effectLst/>
                          <a:latin typeface="+mj-lt"/>
                        </a:rPr>
                        <a:t>Tech</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1 138</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1 207</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3 130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5 475</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KMZ</a:t>
                      </a: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732</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2 014</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dirty="0" smtClean="0">
                          <a:solidFill>
                            <a:schemeClr val="tx1"/>
                          </a:solidFill>
                          <a:effectLst/>
                          <a:latin typeface="+mj-lt"/>
                          <a:ea typeface="Times New Roman" panose="02020603050405020304" pitchFamily="18" charset="0"/>
                          <a:cs typeface="Arial" panose="020B0604020202020204" pitchFamily="34" charset="0"/>
                        </a:rPr>
                        <a:t>0</a:t>
                      </a:r>
                      <a:endParaRPr lang="cs-CZ" sz="200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2 746</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1922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Celkem </a:t>
                      </a:r>
                      <a:endParaRPr kumimoji="0" lang="cs-CZ" sz="2000" b="0" i="0" u="none" strike="noStrike" cap="none" normalizeH="0" baseline="0" dirty="0" smtClean="0">
                        <a:ln>
                          <a:noFill/>
                        </a:ln>
                        <a:solidFill>
                          <a:schemeClr val="tx1"/>
                        </a:solidFill>
                        <a:effectLst/>
                        <a:latin typeface="+mj-lt"/>
                      </a:endParaRPr>
                    </a:p>
                  </a:txBody>
                  <a:tcPr marT="45733" marB="4573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24</a:t>
                      </a:r>
                      <a:r>
                        <a:rPr lang="cs-CZ" sz="2000" b="1" baseline="0" dirty="0" smtClean="0">
                          <a:solidFill>
                            <a:schemeClr val="tx1"/>
                          </a:solidFill>
                          <a:effectLst/>
                          <a:latin typeface="+mj-lt"/>
                          <a:ea typeface="Times New Roman" panose="02020603050405020304" pitchFamily="18" charset="0"/>
                          <a:cs typeface="Arial" panose="020B0604020202020204" pitchFamily="34" charset="0"/>
                        </a:rPr>
                        <a:t> 741</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25 460</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68 041</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45 000</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163 242</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prstGeom prst="rect">
            <a:avLst/>
          </a:prstGeom>
        </p:spPr>
        <p:txBody>
          <a:bodyPr/>
          <a:lstStyle/>
          <a:p>
            <a:r>
              <a:rPr lang="cs-CZ" altLang="cs-CZ" sz="2400" dirty="0" smtClean="0"/>
              <a:t>Mimořádný příspěvek do fondu stavební komise 2022  </a:t>
            </a:r>
          </a:p>
        </p:txBody>
      </p:sp>
      <p:graphicFrame>
        <p:nvGraphicFramePr>
          <p:cNvPr id="71775" name="Group 95"/>
          <p:cNvGraphicFramePr>
            <a:graphicFrameLocks noGrp="1"/>
          </p:cNvGraphicFramePr>
          <p:nvPr>
            <p:ph idx="1"/>
            <p:extLst>
              <p:ext uri="{D42A27DB-BD31-4B8C-83A1-F6EECF244321}">
                <p14:modId xmlns:p14="http://schemas.microsoft.com/office/powerpoint/2010/main" val="3115689344"/>
              </p:ext>
            </p:extLst>
          </p:nvPr>
        </p:nvGraphicFramePr>
        <p:xfrm>
          <a:off x="1042988" y="1125538"/>
          <a:ext cx="7416801" cy="4967998"/>
        </p:xfrm>
        <a:graphic>
          <a:graphicData uri="http://schemas.openxmlformats.org/drawingml/2006/table">
            <a:tbl>
              <a:tblPr/>
              <a:tblGrid>
                <a:gridCol w="3562813">
                  <a:extLst>
                    <a:ext uri="{9D8B030D-6E8A-4147-A177-3AD203B41FA5}">
                      <a16:colId xmlns:a16="http://schemas.microsoft.com/office/drawing/2014/main" val="20000"/>
                    </a:ext>
                  </a:extLst>
                </a:gridCol>
                <a:gridCol w="3853988">
                  <a:extLst>
                    <a:ext uri="{9D8B030D-6E8A-4147-A177-3AD203B41FA5}">
                      <a16:colId xmlns:a16="http://schemas.microsoft.com/office/drawing/2014/main" val="20001"/>
                    </a:ext>
                  </a:extLst>
                </a:gridCol>
              </a:tblGrid>
              <a:tr h="1005808">
                <a:tc>
                  <a:txBody>
                    <a:bodyPr/>
                    <a:lstStyle/>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Součást/</a:t>
                      </a:r>
                    </a:p>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organizační </a:t>
                      </a:r>
                    </a:p>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jednotka</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Výše mimořádného příspěvku ze zdroje 1100 v tis. Kč</a:t>
                      </a:r>
                      <a:r>
                        <a:rPr kumimoji="0" lang="cs-CZ" sz="2000" b="1" i="0" u="none" strike="noStrike" cap="none" normalizeH="0" baseline="0" dirty="0" smtClean="0">
                          <a:ln>
                            <a:noFill/>
                          </a:ln>
                          <a:solidFill>
                            <a:schemeClr val="tx1"/>
                          </a:solidFill>
                          <a:effectLst/>
                          <a:latin typeface="+mj-lt"/>
                        </a:rPr>
                        <a:t> </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42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FT</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10 000</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6255">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FLKŘ</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i="0" dirty="0" smtClean="0">
                          <a:solidFill>
                            <a:schemeClr val="tx1"/>
                          </a:solidFill>
                          <a:effectLst/>
                          <a:latin typeface="+mj-lt"/>
                          <a:ea typeface="Times New Roman" panose="02020603050405020304" pitchFamily="18" charset="0"/>
                          <a:cs typeface="Arial" panose="020B0604020202020204" pitchFamily="34" charset="0"/>
                        </a:rPr>
                        <a:t>2 399</a:t>
                      </a:r>
                      <a:endParaRPr lang="cs-CZ" sz="2000" b="1" i="0"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0077">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FAI</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2 498</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21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FMK</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3 652 </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1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err="1" smtClean="0">
                          <a:ln>
                            <a:noFill/>
                          </a:ln>
                          <a:solidFill>
                            <a:schemeClr val="tx1"/>
                          </a:solidFill>
                          <a:effectLst/>
                          <a:latin typeface="+mj-lt"/>
                        </a:rPr>
                        <a:t>FaME</a:t>
                      </a:r>
                      <a:endParaRPr kumimoji="0" lang="cs-CZ" sz="2000" b="0" i="0" u="none" strike="noStrike" cap="none" normalizeH="0" baseline="0" dirty="0" smtClean="0">
                        <a:ln>
                          <a:noFill/>
                        </a:ln>
                        <a:solidFill>
                          <a:schemeClr val="tx1"/>
                        </a:solidFill>
                        <a:effectLst/>
                        <a:latin typeface="+mj-lt"/>
                      </a:endParaRP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2 694</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21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FHS</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3 376</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21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UNI</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21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CPS</a:t>
                      </a:r>
                      <a:endParaRPr kumimoji="0" lang="cs-CZ" sz="2000" b="0" i="0" u="none" strike="noStrike" cap="none" normalizeH="0" baseline="0" dirty="0" smtClean="0">
                        <a:ln>
                          <a:noFill/>
                        </a:ln>
                        <a:solidFill>
                          <a:schemeClr val="tx1"/>
                        </a:solidFill>
                        <a:effectLst/>
                        <a:latin typeface="+mj-lt"/>
                      </a:endParaRP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136</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9621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CEBIA-</a:t>
                      </a:r>
                      <a:r>
                        <a:rPr kumimoji="0" lang="cs-CZ" sz="2000" b="0" i="0" u="none" strike="noStrike" cap="none" normalizeH="0" baseline="0" dirty="0" err="1" smtClean="0">
                          <a:ln>
                            <a:noFill/>
                          </a:ln>
                          <a:solidFill>
                            <a:schemeClr val="tx1"/>
                          </a:solidFill>
                          <a:effectLst/>
                          <a:latin typeface="+mj-lt"/>
                          <a:cs typeface="Times New Roman" pitchFamily="18" charset="0"/>
                        </a:rPr>
                        <a:t>Tech</a:t>
                      </a:r>
                      <a:endParaRPr kumimoji="0" lang="cs-CZ" sz="2000" b="0" i="0" u="none" strike="noStrike" cap="none" normalizeH="0" baseline="0" dirty="0" smtClean="0">
                        <a:ln>
                          <a:noFill/>
                        </a:ln>
                        <a:solidFill>
                          <a:schemeClr val="tx1"/>
                        </a:solidFill>
                        <a:effectLst/>
                        <a:latin typeface="+mj-lt"/>
                      </a:endParaRP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244</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72075" marR="720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6214">
                <a:tc>
                  <a:txBody>
                    <a:bodyPr/>
                    <a:lstStyle/>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Celkem</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25 000  </a:t>
                      </a:r>
                    </a:p>
                  </a:txBody>
                  <a:tcPr marL="148259" marR="148259"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56839653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prstGeom prst="rect">
            <a:avLst/>
          </a:prstGeom>
        </p:spPr>
        <p:txBody>
          <a:bodyPr/>
          <a:lstStyle/>
          <a:p>
            <a:r>
              <a:rPr lang="cs-CZ" altLang="cs-CZ" sz="2400" dirty="0" smtClean="0"/>
              <a:t>Souhrnný rozpis disponibilních prostředků (v tis. Kč)</a:t>
            </a:r>
            <a:br>
              <a:rPr lang="cs-CZ" altLang="cs-CZ" sz="2400" dirty="0" smtClean="0"/>
            </a:br>
            <a:r>
              <a:rPr lang="cs-CZ" altLang="cs-CZ" sz="2000" dirty="0" smtClean="0"/>
              <a:t>odečten i mimořádný příspěvek na stavební komisi  </a:t>
            </a:r>
            <a:endParaRPr lang="cs-CZ" altLang="cs-CZ" sz="2400" dirty="0" smtClean="0"/>
          </a:p>
        </p:txBody>
      </p:sp>
      <p:graphicFrame>
        <p:nvGraphicFramePr>
          <p:cNvPr id="71775" name="Group 95"/>
          <p:cNvGraphicFramePr>
            <a:graphicFrameLocks noGrp="1"/>
          </p:cNvGraphicFramePr>
          <p:nvPr>
            <p:ph idx="1"/>
            <p:extLst>
              <p:ext uri="{D42A27DB-BD31-4B8C-83A1-F6EECF244321}">
                <p14:modId xmlns:p14="http://schemas.microsoft.com/office/powerpoint/2010/main" val="1747227163"/>
              </p:ext>
            </p:extLst>
          </p:nvPr>
        </p:nvGraphicFramePr>
        <p:xfrm>
          <a:off x="1042988" y="1482545"/>
          <a:ext cx="6985396" cy="5042799"/>
        </p:xfrm>
        <a:graphic>
          <a:graphicData uri="http://schemas.openxmlformats.org/drawingml/2006/table">
            <a:tbl>
              <a:tblPr/>
              <a:tblGrid>
                <a:gridCol w="1663096">
                  <a:extLst>
                    <a:ext uri="{9D8B030D-6E8A-4147-A177-3AD203B41FA5}">
                      <a16:colId xmlns:a16="http://schemas.microsoft.com/office/drawing/2014/main" val="20000"/>
                    </a:ext>
                  </a:extLst>
                </a:gridCol>
                <a:gridCol w="1649892">
                  <a:extLst>
                    <a:ext uri="{9D8B030D-6E8A-4147-A177-3AD203B41FA5}">
                      <a16:colId xmlns:a16="http://schemas.microsoft.com/office/drawing/2014/main" val="20002"/>
                    </a:ext>
                  </a:extLst>
                </a:gridCol>
                <a:gridCol w="1728192">
                  <a:extLst>
                    <a:ext uri="{9D8B030D-6E8A-4147-A177-3AD203B41FA5}">
                      <a16:colId xmlns:a16="http://schemas.microsoft.com/office/drawing/2014/main" val="365554425"/>
                    </a:ext>
                  </a:extLst>
                </a:gridCol>
                <a:gridCol w="1944216">
                  <a:extLst>
                    <a:ext uri="{9D8B030D-6E8A-4147-A177-3AD203B41FA5}">
                      <a16:colId xmlns:a16="http://schemas.microsoft.com/office/drawing/2014/main" val="2081914129"/>
                    </a:ext>
                  </a:extLst>
                </a:gridCol>
              </a:tblGrid>
              <a:tr h="1080119">
                <a:tc>
                  <a:txBody>
                    <a:bodyPr/>
                    <a:lstStyle/>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Součást/</a:t>
                      </a:r>
                    </a:p>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organizační </a:t>
                      </a:r>
                    </a:p>
                    <a:p>
                      <a:pPr marL="342900" marR="0" lvl="0" indent="-342900" algn="l"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jednotka</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Disponibilní prostředky </a:t>
                      </a:r>
                    </a:p>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na rok 2020</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Disponibilní prostředky </a:t>
                      </a:r>
                    </a:p>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na rok 2021</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r" defTabSz="914400" rtl="0" eaLnBrk="0" fontAlgn="t" latinLnBrk="0" hangingPunct="0">
                        <a:lnSpc>
                          <a:spcPct val="100000"/>
                        </a:lnSpc>
                        <a:spcBef>
                          <a:spcPct val="0"/>
                        </a:spcBef>
                        <a:spcAft>
                          <a:spcPct val="0"/>
                        </a:spcAft>
                        <a:buClrTx/>
                        <a:buSzTx/>
                        <a:buFontTx/>
                        <a:buNone/>
                        <a:tabLst/>
                      </a:pPr>
                      <a:r>
                        <a:rPr kumimoji="0" lang="cs-CZ" sz="2000" b="1" i="0" u="none" strike="noStrike" cap="none" normalizeH="0" baseline="0" dirty="0" smtClean="0">
                          <a:ln>
                            <a:noFill/>
                          </a:ln>
                          <a:solidFill>
                            <a:schemeClr val="tx1"/>
                          </a:solidFill>
                          <a:effectLst/>
                          <a:latin typeface="+mj-lt"/>
                        </a:rPr>
                        <a:t>Disponibilní prostředky  na rok 2022</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FT</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119 011</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119 639</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142 174</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FLKŘ</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i="0" dirty="0" smtClean="0">
                          <a:solidFill>
                            <a:schemeClr val="tx1"/>
                          </a:solidFill>
                          <a:effectLst/>
                          <a:latin typeface="+mj-lt"/>
                          <a:ea typeface="Times New Roman" panose="02020603050405020304" pitchFamily="18" charset="0"/>
                          <a:cs typeface="Arial" panose="020B0604020202020204" pitchFamily="34" charset="0"/>
                        </a:rPr>
                        <a:t>49</a:t>
                      </a:r>
                      <a:r>
                        <a:rPr lang="cs-CZ" sz="2000" b="0" i="0" baseline="0" dirty="0" smtClean="0">
                          <a:solidFill>
                            <a:schemeClr val="tx1"/>
                          </a:solidFill>
                          <a:effectLst/>
                          <a:latin typeface="+mj-lt"/>
                          <a:ea typeface="Times New Roman" panose="02020603050405020304" pitchFamily="18" charset="0"/>
                          <a:cs typeface="Arial" panose="020B0604020202020204" pitchFamily="34" charset="0"/>
                        </a:rPr>
                        <a:t> 260</a:t>
                      </a:r>
                      <a:endParaRPr lang="cs-CZ" sz="2000" b="0" i="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i="0" dirty="0" smtClean="0">
                          <a:solidFill>
                            <a:schemeClr val="tx1"/>
                          </a:solidFill>
                          <a:effectLst/>
                          <a:latin typeface="+mj-lt"/>
                          <a:ea typeface="Times New Roman" panose="02020603050405020304" pitchFamily="18" charset="0"/>
                          <a:cs typeface="Arial" panose="020B0604020202020204" pitchFamily="34" charset="0"/>
                        </a:rPr>
                        <a:t>55 129</a:t>
                      </a:r>
                      <a:endParaRPr lang="cs-CZ" sz="2000" b="0" i="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i="0" dirty="0" smtClean="0">
                          <a:solidFill>
                            <a:schemeClr val="tx1"/>
                          </a:solidFill>
                          <a:effectLst/>
                          <a:latin typeface="+mj-lt"/>
                          <a:ea typeface="Times New Roman" panose="02020603050405020304" pitchFamily="18" charset="0"/>
                          <a:cs typeface="Arial" panose="020B0604020202020204" pitchFamily="34" charset="0"/>
                        </a:rPr>
                        <a:t>58 704</a:t>
                      </a:r>
                      <a:endParaRPr lang="cs-CZ" sz="2000" b="1" i="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FAI</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61</a:t>
                      </a:r>
                      <a:r>
                        <a:rPr lang="cs-CZ" sz="2000" b="0" baseline="0" dirty="0" smtClean="0">
                          <a:solidFill>
                            <a:schemeClr val="tx1"/>
                          </a:solidFill>
                          <a:effectLst/>
                          <a:latin typeface="+mj-lt"/>
                          <a:ea typeface="Times New Roman" panose="02020603050405020304" pitchFamily="18" charset="0"/>
                          <a:cs typeface="Arial" panose="020B0604020202020204" pitchFamily="34" charset="0"/>
                        </a:rPr>
                        <a:t> 727</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67 533</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71 693</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FMK</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91</a:t>
                      </a:r>
                      <a:r>
                        <a:rPr lang="cs-CZ" sz="2000" b="0" baseline="0" dirty="0" smtClean="0">
                          <a:solidFill>
                            <a:schemeClr val="tx1"/>
                          </a:solidFill>
                          <a:effectLst/>
                          <a:latin typeface="+mj-lt"/>
                          <a:ea typeface="Times New Roman" panose="02020603050405020304" pitchFamily="18" charset="0"/>
                          <a:cs typeface="Arial" panose="020B0604020202020204" pitchFamily="34" charset="0"/>
                        </a:rPr>
                        <a:t> 678</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97 753</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102 332</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err="1" smtClean="0">
                          <a:ln>
                            <a:noFill/>
                          </a:ln>
                          <a:solidFill>
                            <a:schemeClr val="tx1"/>
                          </a:solidFill>
                          <a:effectLst/>
                          <a:latin typeface="+mj-lt"/>
                        </a:rPr>
                        <a:t>FaME</a:t>
                      </a:r>
                      <a:endParaRPr kumimoji="0" lang="cs-CZ" sz="2000" b="0" i="0" u="none" strike="noStrike" cap="none" normalizeH="0" baseline="0" dirty="0" smtClean="0">
                        <a:ln>
                          <a:noFill/>
                        </a:ln>
                        <a:solidFill>
                          <a:schemeClr val="tx1"/>
                        </a:solidFill>
                        <a:effectLst/>
                        <a:latin typeface="+mj-lt"/>
                      </a:endParaRP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73</a:t>
                      </a:r>
                      <a:r>
                        <a:rPr lang="cs-CZ" sz="2000" b="0" baseline="0" dirty="0" smtClean="0">
                          <a:solidFill>
                            <a:schemeClr val="tx1"/>
                          </a:solidFill>
                          <a:effectLst/>
                          <a:latin typeface="+mj-lt"/>
                          <a:ea typeface="Times New Roman" panose="02020603050405020304" pitchFamily="18" charset="0"/>
                          <a:cs typeface="Arial" panose="020B0604020202020204" pitchFamily="34" charset="0"/>
                        </a:rPr>
                        <a:t> 336</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75 420</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86 927</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FHS</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80</a:t>
                      </a:r>
                      <a:r>
                        <a:rPr lang="cs-CZ" sz="2000" b="0" baseline="0" dirty="0" smtClean="0">
                          <a:solidFill>
                            <a:schemeClr val="tx1"/>
                          </a:solidFill>
                          <a:effectLst/>
                          <a:latin typeface="+mj-lt"/>
                          <a:ea typeface="Times New Roman" panose="02020603050405020304" pitchFamily="18" charset="0"/>
                          <a:cs typeface="Arial" panose="020B0604020202020204" pitchFamily="34" charset="0"/>
                        </a:rPr>
                        <a:t> 439</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83 575 </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91 464</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UNI</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1 510</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2 485</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3 017</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CPS</a:t>
                      </a:r>
                      <a:endParaRPr kumimoji="0" lang="cs-CZ" sz="2000" b="0" i="0" u="none" strike="noStrike" cap="none" normalizeH="0" baseline="0" dirty="0" smtClean="0">
                        <a:ln>
                          <a:noFill/>
                        </a:ln>
                        <a:solidFill>
                          <a:schemeClr val="tx1"/>
                        </a:solidFill>
                        <a:effectLst/>
                        <a:latin typeface="+mj-lt"/>
                      </a:endParaRP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57</a:t>
                      </a:r>
                      <a:r>
                        <a:rPr lang="cs-CZ" sz="2000" b="0" baseline="0" dirty="0" smtClean="0">
                          <a:solidFill>
                            <a:schemeClr val="tx1"/>
                          </a:solidFill>
                          <a:effectLst/>
                          <a:latin typeface="+mj-lt"/>
                          <a:ea typeface="Times New Roman" panose="02020603050405020304" pitchFamily="18" charset="0"/>
                          <a:cs typeface="Arial" panose="020B0604020202020204" pitchFamily="34" charset="0"/>
                        </a:rPr>
                        <a:t> 658</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65 084</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67 874</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cs typeface="Times New Roman" pitchFamily="18" charset="0"/>
                        </a:rPr>
                        <a:t>CEBIA-</a:t>
                      </a:r>
                      <a:r>
                        <a:rPr kumimoji="0" lang="cs-CZ" sz="2000" b="0" i="0" u="none" strike="noStrike" cap="none" normalizeH="0" baseline="0" dirty="0" err="1" smtClean="0">
                          <a:ln>
                            <a:noFill/>
                          </a:ln>
                          <a:solidFill>
                            <a:schemeClr val="tx1"/>
                          </a:solidFill>
                          <a:effectLst/>
                          <a:latin typeface="+mj-lt"/>
                          <a:cs typeface="Times New Roman" pitchFamily="18" charset="0"/>
                        </a:rPr>
                        <a:t>Tech</a:t>
                      </a:r>
                      <a:endParaRPr kumimoji="0" lang="cs-CZ" sz="2000" b="0" i="0" u="none" strike="noStrike" cap="none" normalizeH="0" baseline="0" dirty="0" smtClean="0">
                        <a:ln>
                          <a:noFill/>
                        </a:ln>
                        <a:solidFill>
                          <a:schemeClr val="tx1"/>
                        </a:solidFill>
                        <a:effectLst/>
                        <a:latin typeface="+mj-lt"/>
                      </a:endParaRP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29</a:t>
                      </a:r>
                      <a:r>
                        <a:rPr lang="cs-CZ" sz="2000" b="0" baseline="0" dirty="0" smtClean="0">
                          <a:solidFill>
                            <a:schemeClr val="tx1"/>
                          </a:solidFill>
                          <a:effectLst/>
                          <a:latin typeface="+mj-lt"/>
                          <a:ea typeface="Times New Roman" panose="02020603050405020304" pitchFamily="18" charset="0"/>
                          <a:cs typeface="Arial" panose="020B0604020202020204" pitchFamily="34" charset="0"/>
                        </a:rPr>
                        <a:t> 971</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24 658</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1" dirty="0" smtClean="0">
                          <a:solidFill>
                            <a:schemeClr val="tx1"/>
                          </a:solidFill>
                          <a:effectLst/>
                          <a:latin typeface="+mj-lt"/>
                          <a:ea typeface="Times New Roman" panose="02020603050405020304" pitchFamily="18" charset="0"/>
                          <a:cs typeface="Arial" panose="020B0604020202020204" pitchFamily="34" charset="0"/>
                        </a:rPr>
                        <a:t>24 969</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9626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mj-lt"/>
                        </a:rPr>
                        <a:t>Knihovna</a:t>
                      </a:r>
                    </a:p>
                  </a:txBody>
                  <a:tcPr marL="98601" marR="98601" marT="45709" marB="457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24 458</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spcAft>
                          <a:spcPts val="0"/>
                        </a:spcAft>
                      </a:pPr>
                      <a:r>
                        <a:rPr lang="cs-CZ" sz="2000" b="0" dirty="0" smtClean="0">
                          <a:solidFill>
                            <a:schemeClr val="tx1"/>
                          </a:solidFill>
                          <a:effectLst/>
                          <a:latin typeface="+mj-lt"/>
                          <a:ea typeface="Times New Roman" panose="02020603050405020304" pitchFamily="18" charset="0"/>
                          <a:cs typeface="Arial" panose="020B0604020202020204" pitchFamily="34" charset="0"/>
                        </a:rPr>
                        <a:t>25 466</a:t>
                      </a:r>
                      <a:endParaRPr lang="cs-CZ" sz="2000" b="0"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indent="0" algn="r">
                        <a:spcAft>
                          <a:spcPts val="0"/>
                        </a:spcAft>
                        <a:buNone/>
                      </a:pPr>
                      <a:r>
                        <a:rPr lang="cs-CZ" sz="2000" b="1" dirty="0" smtClean="0">
                          <a:solidFill>
                            <a:schemeClr val="tx1"/>
                          </a:solidFill>
                          <a:effectLst/>
                          <a:latin typeface="+mj-lt"/>
                          <a:ea typeface="Times New Roman" panose="02020603050405020304" pitchFamily="18" charset="0"/>
                          <a:cs typeface="Arial" panose="020B0604020202020204" pitchFamily="34" charset="0"/>
                        </a:rPr>
                        <a:t>26</a:t>
                      </a:r>
                      <a:r>
                        <a:rPr lang="cs-CZ" sz="2000" b="1" baseline="0" dirty="0" smtClean="0">
                          <a:solidFill>
                            <a:schemeClr val="tx1"/>
                          </a:solidFill>
                          <a:effectLst/>
                          <a:latin typeface="+mj-lt"/>
                          <a:ea typeface="Times New Roman" panose="02020603050405020304" pitchFamily="18" charset="0"/>
                          <a:cs typeface="Arial" panose="020B0604020202020204" pitchFamily="34" charset="0"/>
                        </a:rPr>
                        <a:t> 374</a:t>
                      </a:r>
                      <a:endParaRPr lang="cs-CZ" sz="2000" b="1" dirty="0">
                        <a:solidFill>
                          <a:schemeClr val="tx1"/>
                        </a:solidFill>
                        <a:effectLst/>
                        <a:latin typeface="+mj-lt"/>
                        <a:ea typeface="Times New Roman" panose="02020603050405020304" pitchFamily="18" charset="0"/>
                        <a:cs typeface="Arial" panose="020B0604020202020204" pitchFamily="34" charset="0"/>
                      </a:endParaRPr>
                    </a:p>
                  </a:txBody>
                  <a:tcPr marL="47933" marR="4793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indent="0" eaLnBrk="1" hangingPunct="1"/>
            <a:r>
              <a:rPr lang="cs-CZ" altLang="cs-CZ" sz="2400" dirty="0" smtClean="0"/>
              <a:t>Fondy na provozním úseku 90</a:t>
            </a:r>
          </a:p>
        </p:txBody>
      </p:sp>
      <p:sp>
        <p:nvSpPr>
          <p:cNvPr id="21507" name="Rectangle 3"/>
          <p:cNvSpPr>
            <a:spLocks noGrp="1" noChangeArrowheads="1"/>
          </p:cNvSpPr>
          <p:nvPr>
            <p:ph idx="1"/>
          </p:nvPr>
        </p:nvSpPr>
        <p:spPr>
          <a:xfrm>
            <a:off x="827584" y="1069513"/>
            <a:ext cx="7416825" cy="5544616"/>
          </a:xfrm>
        </p:spPr>
        <p:txBody>
          <a:bodyPr/>
          <a:lstStyle/>
          <a:p>
            <a:pPr marL="0" indent="0" algn="just">
              <a:buFontTx/>
              <a:buNone/>
              <a:defRPr/>
            </a:pPr>
            <a:r>
              <a:rPr lang="cs-CZ" sz="2000" dirty="0" smtClean="0"/>
              <a:t>Tradičně je ve finančních tabulkách napsáno „</a:t>
            </a:r>
            <a:r>
              <a:rPr lang="cs-CZ" sz="2000" b="1" dirty="0" smtClean="0"/>
              <a:t>Rektorát</a:t>
            </a:r>
            <a:r>
              <a:rPr lang="cs-CZ" sz="2000" dirty="0" smtClean="0"/>
              <a:t>“ i když by mělo být psáno „</a:t>
            </a:r>
            <a:r>
              <a:rPr lang="cs-CZ" sz="2000" b="1" dirty="0" smtClean="0"/>
              <a:t>PÚ90</a:t>
            </a:r>
            <a:r>
              <a:rPr lang="cs-CZ" sz="2000" dirty="0" smtClean="0"/>
              <a:t>“. </a:t>
            </a:r>
            <a:r>
              <a:rPr lang="cs-CZ" dirty="0" smtClean="0"/>
              <a:t>PÚ90 je mnohem širší pojem, zahrnuje jednak rektorátní útvary, jednak celou řadu dalších aktivit</a:t>
            </a:r>
          </a:p>
          <a:p>
            <a:pPr marL="0" indent="0" algn="just">
              <a:buFontTx/>
              <a:buNone/>
              <a:defRPr/>
            </a:pPr>
            <a:r>
              <a:rPr lang="cs-CZ" sz="2000" dirty="0" smtClean="0"/>
              <a:t>Na PÚ90 je účtováno dále </a:t>
            </a:r>
            <a:r>
              <a:rPr lang="cs-CZ" sz="2000" dirty="0" smtClean="0"/>
              <a:t>mj. o </a:t>
            </a:r>
            <a:endParaRPr lang="cs-CZ" sz="2000" dirty="0" smtClean="0"/>
          </a:p>
          <a:p>
            <a:pPr algn="just">
              <a:buFont typeface="Wingdings" panose="05000000000000000000" pitchFamily="2" charset="2"/>
              <a:buChar char="§"/>
              <a:defRPr/>
            </a:pPr>
            <a:r>
              <a:rPr lang="cs-CZ" sz="2000" dirty="0" smtClean="0"/>
              <a:t>Výukové aktivity CŽV, zejména kurzy českého jazyka</a:t>
            </a:r>
            <a:endParaRPr lang="cs-CZ" sz="2000" dirty="0" smtClean="0"/>
          </a:p>
          <a:p>
            <a:pPr algn="just">
              <a:buFont typeface="Wingdings" panose="05000000000000000000" pitchFamily="2" charset="2"/>
              <a:buChar char="§"/>
              <a:defRPr/>
            </a:pPr>
            <a:r>
              <a:rPr lang="cs-CZ" sz="2000" dirty="0" smtClean="0"/>
              <a:t>Ukazatel F (příspěvky na studenty se specifickými potřebami)</a:t>
            </a:r>
          </a:p>
          <a:p>
            <a:pPr algn="just">
              <a:buFont typeface="Wingdings" panose="05000000000000000000" pitchFamily="2" charset="2"/>
              <a:buChar char="§"/>
              <a:defRPr/>
            </a:pPr>
            <a:r>
              <a:rPr lang="cs-CZ" sz="2000" dirty="0" smtClean="0"/>
              <a:t>Výukové aktivity U3V</a:t>
            </a:r>
          </a:p>
          <a:p>
            <a:pPr algn="just">
              <a:buFont typeface="Wingdings" panose="05000000000000000000" pitchFamily="2" charset="2"/>
              <a:buChar char="§"/>
              <a:defRPr/>
            </a:pPr>
            <a:r>
              <a:rPr lang="cs-CZ" smtClean="0"/>
              <a:t>Dotace ERASMUS</a:t>
            </a:r>
            <a:endParaRPr lang="cs-CZ" sz="2000" dirty="0" smtClean="0"/>
          </a:p>
          <a:p>
            <a:pPr algn="just">
              <a:buFont typeface="Wingdings" panose="05000000000000000000" pitchFamily="2" charset="2"/>
              <a:buChar char="§"/>
              <a:defRPr/>
            </a:pPr>
            <a:r>
              <a:rPr lang="cs-CZ" sz="2000" dirty="0" smtClean="0"/>
              <a:t>Kurzové rozdíly pro celou UTB (rezerva na kurzové rozdíly)</a:t>
            </a:r>
          </a:p>
          <a:p>
            <a:pPr algn="just">
              <a:buFont typeface="Wingdings" panose="05000000000000000000" pitchFamily="2" charset="2"/>
              <a:buChar char="§"/>
              <a:defRPr/>
            </a:pPr>
            <a:r>
              <a:rPr lang="cs-CZ" dirty="0" smtClean="0"/>
              <a:t>Dary na podporu vzdělávacích aktivit</a:t>
            </a:r>
          </a:p>
          <a:p>
            <a:pPr algn="just">
              <a:buFont typeface="Wingdings" panose="05000000000000000000" pitchFamily="2" charset="2"/>
              <a:buChar char="§"/>
              <a:defRPr/>
            </a:pPr>
            <a:r>
              <a:rPr lang="cs-CZ" sz="2000" dirty="0" smtClean="0"/>
              <a:t>Aktivity Academia centra</a:t>
            </a:r>
            <a:endParaRPr lang="cs-CZ" sz="2000" dirty="0" smtClean="0"/>
          </a:p>
          <a:p>
            <a:pPr algn="just">
              <a:buFont typeface="Wingdings" panose="05000000000000000000" pitchFamily="2" charset="2"/>
              <a:buChar char="§"/>
              <a:defRPr/>
            </a:pPr>
            <a:r>
              <a:rPr lang="cs-CZ" sz="2000" dirty="0" smtClean="0"/>
              <a:t>Některé aktivity organizované </a:t>
            </a:r>
            <a:r>
              <a:rPr lang="cs-CZ" sz="2000" dirty="0" smtClean="0"/>
              <a:t>prorektory (letní školy, veletrhy apod.)</a:t>
            </a:r>
            <a:endParaRPr lang="cs-CZ" dirty="0" smtClean="0"/>
          </a:p>
          <a:p>
            <a:pPr marL="0" indent="0" algn="just">
              <a:buFontTx/>
              <a:buNone/>
              <a:defRPr/>
            </a:pPr>
            <a:endParaRPr lang="cs-CZ" b="1" dirty="0" smtClean="0"/>
          </a:p>
          <a:p>
            <a:pPr marL="0" indent="0" algn="just">
              <a:buFontTx/>
              <a:buNone/>
              <a:defRPr/>
            </a:pPr>
            <a:r>
              <a:rPr lang="cs-CZ" b="1" dirty="0" smtClean="0"/>
              <a:t>Zůstatek </a:t>
            </a:r>
            <a:r>
              <a:rPr lang="cs-CZ" b="1" dirty="0" smtClean="0"/>
              <a:t>ve fondech pro </a:t>
            </a:r>
            <a:r>
              <a:rPr lang="cs-CZ" b="1" dirty="0" smtClean="0"/>
              <a:t>vlastní nákladová </a:t>
            </a:r>
            <a:r>
              <a:rPr lang="cs-CZ" b="1" dirty="0" smtClean="0"/>
              <a:t>střediska Rektorátu je tedy výrazně nižší.</a:t>
            </a:r>
          </a:p>
          <a:p>
            <a:pPr marL="838200" lvl="1" indent="-381000" eaLnBrk="1" hangingPunct="1">
              <a:buFont typeface="Wingdings" pitchFamily="2" charset="2"/>
              <a:buNone/>
              <a:defRPr/>
            </a:pPr>
            <a:endParaRPr lang="cs-CZ" altLang="cs-CZ" sz="2400" dirty="0" smtClean="0"/>
          </a:p>
        </p:txBody>
      </p:sp>
    </p:spTree>
    <p:extLst>
      <p:ext uri="{BB962C8B-B14F-4D97-AF65-F5344CB8AC3E}">
        <p14:creationId xmlns:p14="http://schemas.microsoft.com/office/powerpoint/2010/main" val="81517415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indent="0"/>
            <a:r>
              <a:rPr lang="cs-CZ" altLang="cs-CZ" sz="2400" dirty="0" smtClean="0"/>
              <a:t>Zůstatky ve fondech FPP a FRIM v tis. Kč</a:t>
            </a:r>
            <a:br>
              <a:rPr lang="cs-CZ" altLang="cs-CZ" sz="2400" dirty="0" smtClean="0"/>
            </a:br>
            <a:r>
              <a:rPr lang="cs-CZ" altLang="cs-CZ" sz="2000" dirty="0" smtClean="0"/>
              <a:t>bez HV za rok 2021 ve výši 25 802 tis. Kč</a:t>
            </a:r>
          </a:p>
        </p:txBody>
      </p:sp>
      <p:graphicFrame>
        <p:nvGraphicFramePr>
          <p:cNvPr id="34924" name="Group 108"/>
          <p:cNvGraphicFramePr>
            <a:graphicFrameLocks noGrp="1"/>
          </p:cNvGraphicFramePr>
          <p:nvPr>
            <p:ph idx="1"/>
            <p:extLst>
              <p:ext uri="{D42A27DB-BD31-4B8C-83A1-F6EECF244321}">
                <p14:modId xmlns:p14="http://schemas.microsoft.com/office/powerpoint/2010/main" val="36747356"/>
              </p:ext>
            </p:extLst>
          </p:nvPr>
        </p:nvGraphicFramePr>
        <p:xfrm>
          <a:off x="1042988" y="1069513"/>
          <a:ext cx="7273428" cy="5587331"/>
        </p:xfrm>
        <a:graphic>
          <a:graphicData uri="http://schemas.openxmlformats.org/drawingml/2006/table">
            <a:tbl>
              <a:tblPr/>
              <a:tblGrid>
                <a:gridCol w="1512788">
                  <a:extLst>
                    <a:ext uri="{9D8B030D-6E8A-4147-A177-3AD203B41FA5}">
                      <a16:colId xmlns:a16="http://schemas.microsoft.com/office/drawing/2014/main" val="20000"/>
                    </a:ext>
                  </a:extLst>
                </a:gridCol>
                <a:gridCol w="1512168">
                  <a:extLst>
                    <a:ext uri="{9D8B030D-6E8A-4147-A177-3AD203B41FA5}">
                      <a16:colId xmlns:a16="http://schemas.microsoft.com/office/drawing/2014/main" val="20002"/>
                    </a:ext>
                  </a:extLst>
                </a:gridCol>
                <a:gridCol w="1512168">
                  <a:extLst>
                    <a:ext uri="{9D8B030D-6E8A-4147-A177-3AD203B41FA5}">
                      <a16:colId xmlns:a16="http://schemas.microsoft.com/office/drawing/2014/main" val="1109536359"/>
                    </a:ext>
                  </a:extLst>
                </a:gridCol>
                <a:gridCol w="1281642">
                  <a:extLst>
                    <a:ext uri="{9D8B030D-6E8A-4147-A177-3AD203B41FA5}">
                      <a16:colId xmlns:a16="http://schemas.microsoft.com/office/drawing/2014/main" val="20004"/>
                    </a:ext>
                  </a:extLst>
                </a:gridCol>
                <a:gridCol w="1454662">
                  <a:extLst>
                    <a:ext uri="{9D8B030D-6E8A-4147-A177-3AD203B41FA5}">
                      <a16:colId xmlns:a16="http://schemas.microsoft.com/office/drawing/2014/main" val="2742772273"/>
                    </a:ext>
                  </a:extLst>
                </a:gridCol>
              </a:tblGrid>
              <a:tr h="73817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400" b="1"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organizační jednotka</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FPP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 1. 2021</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FPP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1.1.2022</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FRIM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1.1.2021</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FRIM </a:t>
                      </a:r>
                    </a:p>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 1.1. 2022</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FT</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32 087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15 128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13 317</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16 937</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FLKŘ</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50 651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62 580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574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860 </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FAI</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74 296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76 002</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6 456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7 237</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4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FMK</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43 568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45 329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2 226</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1 193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FaME</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56 979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52 704</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772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199</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Times New Roman" panose="02020603050405020304" pitchFamily="18" charset="0"/>
                        </a:rPr>
                        <a:t>FHS</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144 393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136 523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6 702</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9 603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UNI</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22 509</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23 011</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528</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564</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841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CPS</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33 745</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38 143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41 473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35 810</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5413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CEBIA-</a:t>
                      </a:r>
                      <a:r>
                        <a:rPr kumimoji="0" lang="cs-CZ" altLang="cs-CZ" sz="1600" b="0" i="0" u="none" strike="noStrike" cap="none" normalizeH="0" baseline="0" dirty="0" err="1" smtClean="0">
                          <a:ln>
                            <a:noFill/>
                          </a:ln>
                          <a:solidFill>
                            <a:schemeClr val="tx1"/>
                          </a:solidFill>
                          <a:effectLst/>
                          <a:latin typeface="Arial" panose="020B0604020202020204" pitchFamily="34" charset="0"/>
                          <a:cs typeface="Arial" panose="020B0604020202020204" pitchFamily="34" charset="0"/>
                        </a:rPr>
                        <a:t>Tech</a:t>
                      </a:r>
                      <a:endPar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3 001</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2 925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1 125  </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1 940</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8803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Knihovna </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15 964</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16 807</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318</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168</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84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KMZ</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273</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3</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3 112</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5 003</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40639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Rektorát </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19 763 </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18 868</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12 100</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4 465</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84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PU10</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0"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131 320</a:t>
                      </a:r>
                      <a:endParaRPr kumimoji="0" lang="cs-CZ" sz="16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sz="1600" b="1" i="0" u="none" strike="noStrike" kern="1200" cap="none" normalizeH="0" baseline="0" dirty="0" smtClean="0">
                          <a:ln>
                            <a:noFill/>
                          </a:ln>
                          <a:solidFill>
                            <a:schemeClr val="tx1"/>
                          </a:solidFill>
                          <a:effectLst/>
                          <a:latin typeface="Arial" panose="020B0604020202020204" pitchFamily="34" charset="0"/>
                          <a:ea typeface="+mn-ea"/>
                          <a:cs typeface="Arial" panose="020B0604020202020204" pitchFamily="34" charset="0"/>
                        </a:rPr>
                        <a:t>179 515</a:t>
                      </a:r>
                      <a:endParaRPr kumimoji="0" lang="cs-CZ" sz="1600" b="1"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0" dirty="0" smtClean="0">
                          <a:solidFill>
                            <a:schemeClr val="tx1"/>
                          </a:solidFill>
                          <a:latin typeface="Arial" panose="020B0604020202020204" pitchFamily="34" charset="0"/>
                          <a:cs typeface="Arial" panose="020B0604020202020204" pitchFamily="34" charset="0"/>
                        </a:rPr>
                        <a:t>214 969</a:t>
                      </a:r>
                      <a:endParaRPr lang="cs-CZ" sz="1600" b="0"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r"/>
                      <a:r>
                        <a:rPr lang="cs-CZ" sz="1600" b="1" dirty="0" smtClean="0">
                          <a:solidFill>
                            <a:schemeClr val="tx1"/>
                          </a:solidFill>
                          <a:latin typeface="Arial" panose="020B0604020202020204" pitchFamily="34" charset="0"/>
                          <a:cs typeface="Arial" panose="020B0604020202020204" pitchFamily="34" charset="0"/>
                        </a:rPr>
                        <a:t>151 497</a:t>
                      </a:r>
                      <a:endParaRPr lang="cs-CZ" sz="1600" b="1" dirty="0">
                        <a:solidFill>
                          <a:schemeClr val="tx1"/>
                        </a:solidFill>
                        <a:latin typeface="Arial" panose="020B0604020202020204" pitchFamily="34" charset="0"/>
                        <a:cs typeface="Arial" panose="020B0604020202020204" pitchFamily="34" charset="0"/>
                      </a:endParaRPr>
                    </a:p>
                  </a:txBody>
                  <a:tcPr marL="40517" marR="40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6914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Celkem</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628 549</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667 537</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303 672</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235 476</a:t>
                      </a:r>
                    </a:p>
                  </a:txBody>
                  <a:tcPr marL="83350" marR="83350" marT="45736" marB="4573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733928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prstGeom prst="rect">
            <a:avLst/>
          </a:prstGeom>
        </p:spPr>
        <p:txBody>
          <a:bodyPr/>
          <a:lstStyle/>
          <a:p>
            <a:pPr indent="0"/>
            <a:r>
              <a:rPr lang="cs-CZ" altLang="cs-CZ" sz="2400" dirty="0" smtClean="0"/>
              <a:t>Interní Fond strategického rozvoje 2022</a:t>
            </a:r>
          </a:p>
        </p:txBody>
      </p:sp>
      <p:graphicFrame>
        <p:nvGraphicFramePr>
          <p:cNvPr id="31781" name="Group 37"/>
          <p:cNvGraphicFramePr>
            <a:graphicFrameLocks noGrp="1"/>
          </p:cNvGraphicFramePr>
          <p:nvPr>
            <p:extLst>
              <p:ext uri="{D42A27DB-BD31-4B8C-83A1-F6EECF244321}">
                <p14:modId xmlns:p14="http://schemas.microsoft.com/office/powerpoint/2010/main" val="2994538795"/>
              </p:ext>
            </p:extLst>
          </p:nvPr>
        </p:nvGraphicFramePr>
        <p:xfrm>
          <a:off x="792001" y="1340768"/>
          <a:ext cx="7920038" cy="2340471"/>
        </p:xfrm>
        <a:graphic>
          <a:graphicData uri="http://schemas.openxmlformats.org/drawingml/2006/table">
            <a:tbl>
              <a:tblPr/>
              <a:tblGrid>
                <a:gridCol w="4824413">
                  <a:extLst>
                    <a:ext uri="{9D8B030D-6E8A-4147-A177-3AD203B41FA5}">
                      <a16:colId xmlns:a16="http://schemas.microsoft.com/office/drawing/2014/main" val="20000"/>
                    </a:ext>
                  </a:extLst>
                </a:gridCol>
                <a:gridCol w="1584325">
                  <a:extLst>
                    <a:ext uri="{9D8B030D-6E8A-4147-A177-3AD203B41FA5}">
                      <a16:colId xmlns:a16="http://schemas.microsoft.com/office/drawing/2014/main" val="20001"/>
                    </a:ext>
                  </a:extLst>
                </a:gridCol>
                <a:gridCol w="1511300">
                  <a:extLst>
                    <a:ext uri="{9D8B030D-6E8A-4147-A177-3AD203B41FA5}">
                      <a16:colId xmlns:a16="http://schemas.microsoft.com/office/drawing/2014/main" val="20002"/>
                    </a:ext>
                  </a:extLst>
                </a:gridCol>
              </a:tblGrid>
              <a:tr h="701074">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Název zdroje</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err="1" smtClean="0">
                          <a:ln>
                            <a:noFill/>
                          </a:ln>
                          <a:solidFill>
                            <a:schemeClr val="tx1"/>
                          </a:solidFill>
                          <a:effectLst/>
                          <a:latin typeface="+mj-lt"/>
                          <a:cs typeface="Arial" panose="020B0604020202020204" pitchFamily="34" charset="0"/>
                        </a:rPr>
                        <a:t>Neinvestice</a:t>
                      </a: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Investice</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3711">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Zůstatek Fondu po účetní uzávěrce 2021</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20 172</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5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Příspěvek roku 2022 z rozpisu rozpočtu </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4 000</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3176">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Prostředky již alokované na projekty</a:t>
                      </a:r>
                    </a:p>
                  </a:txBody>
                  <a:tcPr marL="45085" marR="4508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- 12 245</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5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 disponibilní prostředky</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11 927</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a:t>
                      </a:r>
                    </a:p>
                  </a:txBody>
                  <a:tcPr marL="91425" marR="91425"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2" name="Obdélník 1"/>
          <p:cNvSpPr/>
          <p:nvPr/>
        </p:nvSpPr>
        <p:spPr>
          <a:xfrm flipH="1">
            <a:off x="792000" y="4365104"/>
            <a:ext cx="8100479" cy="707886"/>
          </a:xfrm>
          <a:prstGeom prst="rect">
            <a:avLst/>
          </a:prstGeom>
        </p:spPr>
        <p:txBody>
          <a:bodyPr wrap="square">
            <a:spAutoFit/>
          </a:bodyPr>
          <a:lstStyle/>
          <a:p>
            <a:pPr marL="0" indent="0">
              <a:buNone/>
            </a:pPr>
            <a:r>
              <a:rPr lang="cs-CZ" dirty="0" smtClean="0">
                <a:latin typeface="+mj-lt"/>
              </a:rPr>
              <a:t>Na celkem 14 projektů již ke dni 1.1.2022 realizovaných je alokováno celkem 12 245 tis. Kč.</a:t>
            </a:r>
            <a:endParaRPr lang="cs-CZ" dirty="0">
              <a:latin typeface="+mj-lt"/>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prstGeom prst="rect">
            <a:avLst/>
          </a:prstGeom>
        </p:spPr>
        <p:txBody>
          <a:bodyPr/>
          <a:lstStyle/>
          <a:p>
            <a:pPr indent="0"/>
            <a:r>
              <a:rPr lang="cs-CZ" altLang="cs-CZ" sz="2400" dirty="0" smtClean="0"/>
              <a:t>OP VVV – Fond financování projektů</a:t>
            </a:r>
          </a:p>
        </p:txBody>
      </p:sp>
      <p:graphicFrame>
        <p:nvGraphicFramePr>
          <p:cNvPr id="31781" name="Group 37"/>
          <p:cNvGraphicFramePr>
            <a:graphicFrameLocks noGrp="1"/>
          </p:cNvGraphicFramePr>
          <p:nvPr>
            <p:extLst>
              <p:ext uri="{D42A27DB-BD31-4B8C-83A1-F6EECF244321}">
                <p14:modId xmlns:p14="http://schemas.microsoft.com/office/powerpoint/2010/main" val="3203515601"/>
              </p:ext>
            </p:extLst>
          </p:nvPr>
        </p:nvGraphicFramePr>
        <p:xfrm>
          <a:off x="936625" y="1196753"/>
          <a:ext cx="7523163" cy="2677252"/>
        </p:xfrm>
        <a:graphic>
          <a:graphicData uri="http://schemas.openxmlformats.org/drawingml/2006/table">
            <a:tbl>
              <a:tblPr/>
              <a:tblGrid>
                <a:gridCol w="4427084">
                  <a:extLst>
                    <a:ext uri="{9D8B030D-6E8A-4147-A177-3AD203B41FA5}">
                      <a16:colId xmlns:a16="http://schemas.microsoft.com/office/drawing/2014/main" val="20000"/>
                    </a:ext>
                  </a:extLst>
                </a:gridCol>
                <a:gridCol w="1584040">
                  <a:extLst>
                    <a:ext uri="{9D8B030D-6E8A-4147-A177-3AD203B41FA5}">
                      <a16:colId xmlns:a16="http://schemas.microsoft.com/office/drawing/2014/main" val="20001"/>
                    </a:ext>
                  </a:extLst>
                </a:gridCol>
                <a:gridCol w="1512039">
                  <a:extLst>
                    <a:ext uri="{9D8B030D-6E8A-4147-A177-3AD203B41FA5}">
                      <a16:colId xmlns:a16="http://schemas.microsoft.com/office/drawing/2014/main" val="20002"/>
                    </a:ext>
                  </a:extLst>
                </a:gridCol>
              </a:tblGrid>
              <a:tr h="75485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Název zdroje</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err="1" smtClean="0">
                          <a:ln>
                            <a:noFill/>
                          </a:ln>
                          <a:solidFill>
                            <a:schemeClr val="tx1"/>
                          </a:solidFill>
                          <a:effectLst/>
                          <a:latin typeface="+mj-lt"/>
                          <a:cs typeface="Arial" panose="020B0604020202020204" pitchFamily="34" charset="0"/>
                        </a:rPr>
                        <a:t>Neinvestice</a:t>
                      </a: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Investice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639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Disponibilní zůstatek prostředků </a:t>
                      </a:r>
                    </a:p>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k 31. 12. 2021</a:t>
                      </a:r>
                    </a:p>
                  </a:txBody>
                  <a:tcPr marL="45078" marR="450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19 020</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27 164</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07538">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Příspěvek z rozpočtu 2022</a:t>
                      </a:r>
                    </a:p>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V roce 2022 není fond navyšován</a:t>
                      </a:r>
                    </a:p>
                  </a:txBody>
                  <a:tcPr marL="45078" marR="450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6397">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 disponibilní prostředky </a:t>
                      </a:r>
                    </a:p>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pro rok 2022</a:t>
                      </a:r>
                    </a:p>
                  </a:txBody>
                  <a:tcPr marL="45078" marR="4507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19 020</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27 164</a:t>
                      </a:r>
                    </a:p>
                  </a:txBody>
                  <a:tcPr marL="91427" marR="91427" marT="45721" marB="4572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78873" name="TextovéPole 1"/>
          <p:cNvSpPr txBox="1">
            <a:spLocks noChangeArrowheads="1"/>
          </p:cNvSpPr>
          <p:nvPr/>
        </p:nvSpPr>
        <p:spPr bwMode="auto">
          <a:xfrm>
            <a:off x="1042988" y="4365625"/>
            <a:ext cx="60612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buFontTx/>
              <a:buNone/>
            </a:pPr>
            <a:r>
              <a:rPr lang="cs-CZ" altLang="cs-CZ" b="1" dirty="0">
                <a:solidFill>
                  <a:srgbClr val="FF0000"/>
                </a:solidFill>
                <a:latin typeface="+mn-lt"/>
              </a:rPr>
              <a:t>Celkem </a:t>
            </a:r>
            <a:r>
              <a:rPr lang="cs-CZ" altLang="cs-CZ" b="1" dirty="0" smtClean="0">
                <a:solidFill>
                  <a:srgbClr val="FF0000"/>
                </a:solidFill>
                <a:latin typeface="+mn-lt"/>
              </a:rPr>
              <a:t>disponibilních prostředků  46 184 </a:t>
            </a:r>
            <a:r>
              <a:rPr lang="cs-CZ" altLang="cs-CZ" b="1" dirty="0">
                <a:solidFill>
                  <a:srgbClr val="FF0000"/>
                </a:solidFill>
                <a:latin typeface="+mn-lt"/>
              </a:rPr>
              <a:t>tis. Kč</a:t>
            </a:r>
            <a:r>
              <a:rPr lang="cs-CZ" altLang="cs-CZ" sz="2000" dirty="0">
                <a:latin typeface="+mn-lt"/>
              </a:rPr>
              <a:t>.</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prstGeom prst="rect">
            <a:avLst/>
          </a:prstGeom>
        </p:spPr>
        <p:txBody>
          <a:bodyPr/>
          <a:lstStyle/>
          <a:p>
            <a:pPr indent="0" eaLnBrk="1" hangingPunct="1"/>
            <a:r>
              <a:rPr lang="cs-CZ" altLang="cs-CZ" sz="2400" dirty="0" smtClean="0"/>
              <a:t>Projekty financované z OP VVV</a:t>
            </a:r>
          </a:p>
        </p:txBody>
      </p:sp>
      <p:sp>
        <p:nvSpPr>
          <p:cNvPr id="79875" name="Rectangle 3"/>
          <p:cNvSpPr>
            <a:spLocks noGrp="1" noChangeArrowheads="1"/>
          </p:cNvSpPr>
          <p:nvPr>
            <p:ph idx="1"/>
          </p:nvPr>
        </p:nvSpPr>
        <p:spPr>
          <a:prstGeom prst="rect">
            <a:avLst/>
          </a:prstGeom>
        </p:spPr>
        <p:txBody>
          <a:bodyPr/>
          <a:lstStyle/>
          <a:p>
            <a:pPr algn="just" eaLnBrk="1" hangingPunct="1">
              <a:buFont typeface="Wingdings" panose="05000000000000000000" pitchFamily="2" charset="2"/>
              <a:buChar char="§"/>
              <a:defRPr/>
            </a:pPr>
            <a:r>
              <a:rPr lang="cs-CZ" altLang="cs-CZ" sz="2000" dirty="0" smtClean="0">
                <a:cs typeface="Arial" panose="020B0604020202020204" pitchFamily="34" charset="0"/>
              </a:rPr>
              <a:t>U projektů podaných do výzev financovaných z OP VVV je vyžadována spoluúčast zpravidla ve výši 5 % ze způsobilých výdajů</a:t>
            </a:r>
          </a:p>
          <a:p>
            <a:pPr algn="just" eaLnBrk="1" hangingPunct="1">
              <a:buFont typeface="Wingdings" panose="05000000000000000000" pitchFamily="2" charset="2"/>
              <a:buChar char="§"/>
              <a:defRPr/>
            </a:pPr>
            <a:r>
              <a:rPr lang="cs-CZ" altLang="cs-CZ" sz="2000" dirty="0" smtClean="0">
                <a:cs typeface="Arial" panose="020B0604020202020204" pitchFamily="34" charset="0"/>
              </a:rPr>
              <a:t>U projektů tzv. „</a:t>
            </a:r>
            <a:r>
              <a:rPr lang="cs-CZ" altLang="cs-CZ" sz="2000" dirty="0" err="1" smtClean="0">
                <a:cs typeface="Arial" panose="020B0604020202020204" pitchFamily="34" charset="0"/>
              </a:rPr>
              <a:t>čtyřvýzvy</a:t>
            </a:r>
            <a:r>
              <a:rPr lang="cs-CZ" altLang="cs-CZ" sz="2000" dirty="0" smtClean="0">
                <a:cs typeface="Arial" panose="020B0604020202020204" pitchFamily="34" charset="0"/>
              </a:rPr>
              <a:t>“ je finanční spoluúčast příjemce hrazena z univerzitního Projektového fondu:</a:t>
            </a:r>
          </a:p>
          <a:p>
            <a:pPr lvl="1" algn="just" eaLnBrk="1" hangingPunct="1">
              <a:buFont typeface="Wingdings" panose="05000000000000000000" pitchFamily="2" charset="2"/>
              <a:buChar char="§"/>
              <a:defRPr/>
            </a:pPr>
            <a:r>
              <a:rPr lang="cs-CZ" altLang="cs-CZ" sz="1800" dirty="0" smtClean="0">
                <a:cs typeface="Arial" panose="020B0604020202020204" pitchFamily="34" charset="0"/>
              </a:rPr>
              <a:t>Strategický projekt UTB ve Zlíně</a:t>
            </a:r>
          </a:p>
          <a:p>
            <a:pPr lvl="1" algn="just" eaLnBrk="1" hangingPunct="1">
              <a:buFont typeface="Wingdings" panose="05000000000000000000" pitchFamily="2" charset="2"/>
              <a:buChar char="§"/>
              <a:defRPr/>
            </a:pPr>
            <a:r>
              <a:rPr lang="cs-CZ" altLang="cs-CZ" sz="1800" dirty="0" smtClean="0">
                <a:cs typeface="Arial" panose="020B0604020202020204" pitchFamily="34" charset="0"/>
              </a:rPr>
              <a:t>Rozvoj výzkumně zaměřených studijních programů na FAI</a:t>
            </a:r>
          </a:p>
          <a:p>
            <a:pPr lvl="1" algn="just" eaLnBrk="1" hangingPunct="1">
              <a:buFont typeface="Wingdings" panose="05000000000000000000" pitchFamily="2" charset="2"/>
              <a:buChar char="§"/>
              <a:defRPr/>
            </a:pPr>
            <a:r>
              <a:rPr lang="cs-CZ" altLang="cs-CZ" sz="1800" dirty="0" smtClean="0">
                <a:cs typeface="Arial" panose="020B0604020202020204" pitchFamily="34" charset="0"/>
              </a:rPr>
              <a:t>Zavedení doktorského studijního programu Průmyslové inženýrství (</a:t>
            </a:r>
            <a:r>
              <a:rPr lang="cs-CZ" altLang="cs-CZ" sz="1800" dirty="0" err="1" smtClean="0">
                <a:cs typeface="Arial" panose="020B0604020202020204" pitchFamily="34" charset="0"/>
              </a:rPr>
              <a:t>FaME</a:t>
            </a:r>
            <a:r>
              <a:rPr lang="cs-CZ" altLang="cs-CZ" sz="1800" dirty="0" smtClean="0">
                <a:cs typeface="Arial" panose="020B0604020202020204" pitchFamily="34" charset="0"/>
              </a:rPr>
              <a:t>)</a:t>
            </a:r>
          </a:p>
          <a:p>
            <a:pPr lvl="1" algn="just" eaLnBrk="1" hangingPunct="1">
              <a:buFont typeface="Wingdings" panose="05000000000000000000" pitchFamily="2" charset="2"/>
              <a:buChar char="§"/>
              <a:defRPr/>
            </a:pPr>
            <a:r>
              <a:rPr lang="cs-CZ" altLang="cs-CZ" sz="1800" dirty="0" smtClean="0">
                <a:cs typeface="Arial" panose="020B0604020202020204" pitchFamily="34" charset="0"/>
              </a:rPr>
              <a:t>Rozvoj výzkumně zaměřených studijních programů na UNI</a:t>
            </a:r>
          </a:p>
          <a:p>
            <a:pPr algn="just" eaLnBrk="1" hangingPunct="1">
              <a:buFont typeface="Wingdings" panose="05000000000000000000" pitchFamily="2" charset="2"/>
              <a:buChar char="§"/>
              <a:defRPr/>
            </a:pPr>
            <a:r>
              <a:rPr lang="cs-CZ" altLang="cs-CZ" sz="2000" dirty="0" smtClean="0">
                <a:cs typeface="Arial" panose="020B0604020202020204" pitchFamily="34" charset="0"/>
              </a:rPr>
              <a:t>Navazující investiční projekty:</a:t>
            </a:r>
          </a:p>
          <a:p>
            <a:pPr lvl="1" algn="just" eaLnBrk="1" hangingPunct="1">
              <a:buFont typeface="Wingdings" panose="05000000000000000000" pitchFamily="2" charset="2"/>
              <a:buChar char="§"/>
              <a:defRPr/>
            </a:pPr>
            <a:r>
              <a:rPr lang="cs-CZ" altLang="cs-CZ" sz="1800" dirty="0" smtClean="0">
                <a:cs typeface="Arial" panose="020B0604020202020204" pitchFamily="34" charset="0"/>
              </a:rPr>
              <a:t>RIFT – Rozvoj infrastruktury Fakulty technologické</a:t>
            </a:r>
          </a:p>
          <a:p>
            <a:pPr algn="just" eaLnBrk="1" hangingPunct="1">
              <a:buFont typeface="Wingdings" panose="05000000000000000000" pitchFamily="2" charset="2"/>
              <a:buChar char="Ø"/>
              <a:defRPr/>
            </a:pPr>
            <a:endParaRPr lang="cs-CZ" altLang="cs-CZ" sz="2200" dirty="0" smtClean="0"/>
          </a:p>
          <a:p>
            <a:pPr algn="just" eaLnBrk="1" hangingPunct="1">
              <a:buFontTx/>
              <a:buNone/>
              <a:defRPr/>
            </a:pPr>
            <a:endParaRPr lang="cs-CZ" altLang="cs-CZ" sz="2200" dirty="0"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prstGeom prst="rect">
            <a:avLst/>
          </a:prstGeom>
        </p:spPr>
        <p:txBody>
          <a:bodyPr/>
          <a:lstStyle/>
          <a:p>
            <a:pPr indent="0" eaLnBrk="1" hangingPunct="1"/>
            <a:r>
              <a:rPr lang="cs-CZ" altLang="cs-CZ" sz="2400" dirty="0" smtClean="0"/>
              <a:t>Projekty financované z OP VVV</a:t>
            </a:r>
          </a:p>
        </p:txBody>
      </p:sp>
      <p:sp>
        <p:nvSpPr>
          <p:cNvPr id="79875" name="Rectangle 3"/>
          <p:cNvSpPr>
            <a:spLocks noGrp="1" noChangeArrowheads="1"/>
          </p:cNvSpPr>
          <p:nvPr>
            <p:ph idx="1"/>
          </p:nvPr>
        </p:nvSpPr>
        <p:spPr>
          <a:prstGeom prst="rect">
            <a:avLst/>
          </a:prstGeom>
        </p:spPr>
        <p:txBody>
          <a:bodyPr/>
          <a:lstStyle/>
          <a:p>
            <a:pPr marL="0" indent="0" algn="just" eaLnBrk="1" hangingPunct="1">
              <a:buNone/>
              <a:defRPr/>
            </a:pPr>
            <a:r>
              <a:rPr lang="cs-CZ" altLang="cs-CZ" sz="2000" dirty="0" smtClean="0">
                <a:cs typeface="Arial" panose="020B0604020202020204" pitchFamily="34" charset="0"/>
              </a:rPr>
              <a:t>Spoluúčast bude hrazena u pokračujících projektů ve 2021:</a:t>
            </a:r>
          </a:p>
          <a:p>
            <a:pPr lvl="1" algn="just" eaLnBrk="1" hangingPunct="1">
              <a:buFont typeface="Wingdings" panose="05000000000000000000" pitchFamily="2" charset="2"/>
              <a:buChar char="§"/>
              <a:defRPr/>
            </a:pPr>
            <a:r>
              <a:rPr lang="cs-CZ" altLang="cs-CZ" sz="2000" dirty="0" smtClean="0">
                <a:cs typeface="Arial" panose="020B0604020202020204" pitchFamily="34" charset="0"/>
              </a:rPr>
              <a:t>Rozvoj kapacit pro výzkum a vývoj UTB ve Zlíně</a:t>
            </a:r>
          </a:p>
          <a:p>
            <a:pPr lvl="1" algn="just" eaLnBrk="1" hangingPunct="1">
              <a:buFont typeface="Wingdings" panose="05000000000000000000" pitchFamily="2" charset="2"/>
              <a:buChar char="§"/>
              <a:defRPr/>
            </a:pPr>
            <a:r>
              <a:rPr lang="cs-CZ" altLang="cs-CZ" sz="2000" dirty="0" smtClean="0">
                <a:cs typeface="Arial" panose="020B0604020202020204" pitchFamily="34" charset="0"/>
              </a:rPr>
              <a:t>Mezinárodní mobilita výzkumných pracovníků UTB ve Zlíně</a:t>
            </a:r>
          </a:p>
          <a:p>
            <a:pPr lvl="1" algn="just" eaLnBrk="1" hangingPunct="1">
              <a:buFont typeface="Wingdings" panose="05000000000000000000" pitchFamily="2" charset="2"/>
              <a:buChar char="§"/>
              <a:defRPr/>
            </a:pPr>
            <a:r>
              <a:rPr lang="cs-CZ" altLang="cs-CZ" sz="2000" dirty="0" smtClean="0">
                <a:cs typeface="Arial" panose="020B0604020202020204" pitchFamily="34" charset="0"/>
              </a:rPr>
              <a:t>DUO UTB: Strategický projekt UTB ve Zlíně II.</a:t>
            </a:r>
          </a:p>
          <a:p>
            <a:pPr lvl="1" algn="just" eaLnBrk="1" hangingPunct="1">
              <a:buFont typeface="Wingdings" panose="05000000000000000000" pitchFamily="2" charset="2"/>
              <a:buChar char="§"/>
              <a:defRPr/>
            </a:pPr>
            <a:r>
              <a:rPr lang="cs-CZ" altLang="cs-CZ" sz="2000" dirty="0" smtClean="0">
                <a:cs typeface="Arial" panose="020B0604020202020204" pitchFamily="34" charset="0"/>
              </a:rPr>
              <a:t>Institucionální kvalita a rozvoj strategie vědy na UTB ve Zlíně</a:t>
            </a:r>
          </a:p>
          <a:p>
            <a:pPr lvl="1" algn="just" eaLnBrk="1" hangingPunct="1">
              <a:buFont typeface="Wingdings" panose="05000000000000000000" pitchFamily="2" charset="2"/>
              <a:buChar char="§"/>
              <a:defRPr/>
            </a:pPr>
            <a:r>
              <a:rPr lang="cs-CZ" altLang="cs-CZ" sz="2000" dirty="0">
                <a:cs typeface="Arial" panose="020B0604020202020204" pitchFamily="34" charset="0"/>
              </a:rPr>
              <a:t>Tvorba programů celoživotního vzdělávání na UTB ve Zlíně</a:t>
            </a:r>
          </a:p>
          <a:p>
            <a:pPr lvl="1" algn="just" eaLnBrk="1" hangingPunct="1">
              <a:buFont typeface="Wingdings" panose="05000000000000000000" pitchFamily="2" charset="2"/>
              <a:buChar char="§"/>
              <a:defRPr/>
            </a:pPr>
            <a:r>
              <a:rPr lang="cs-CZ" altLang="cs-CZ" sz="2000" dirty="0" smtClean="0">
                <a:cs typeface="Arial" panose="020B0604020202020204" pitchFamily="34" charset="0"/>
              </a:rPr>
              <a:t>Fakultní učitel jako </a:t>
            </a:r>
            <a:r>
              <a:rPr lang="cs-CZ" altLang="cs-CZ" sz="2000" dirty="0" err="1" smtClean="0">
                <a:cs typeface="Arial" panose="020B0604020202020204" pitchFamily="34" charset="0"/>
              </a:rPr>
              <a:t>facilitátor</a:t>
            </a:r>
            <a:r>
              <a:rPr lang="cs-CZ" altLang="cs-CZ" sz="2000" dirty="0" smtClean="0">
                <a:cs typeface="Arial" panose="020B0604020202020204" pitchFamily="34" charset="0"/>
              </a:rPr>
              <a:t> kvalitní přípravy budoucích učitelů mateřských škol a  1. stupně ZŠ</a:t>
            </a:r>
          </a:p>
          <a:p>
            <a:pPr lvl="1" algn="just" eaLnBrk="1" hangingPunct="1">
              <a:buFont typeface="Wingdings" panose="05000000000000000000" pitchFamily="2" charset="2"/>
              <a:buChar char="§"/>
              <a:defRPr/>
            </a:pPr>
            <a:r>
              <a:rPr lang="cs-CZ" altLang="cs-CZ" sz="2000" dirty="0" smtClean="0">
                <a:cs typeface="Arial" panose="020B0604020202020204" pitchFamily="34" charset="0"/>
              </a:rPr>
              <a:t>Juniorské </a:t>
            </a:r>
            <a:r>
              <a:rPr lang="cs-CZ" altLang="cs-CZ" sz="2000" dirty="0">
                <a:cs typeface="Arial" panose="020B0604020202020204" pitchFamily="34" charset="0"/>
              </a:rPr>
              <a:t>granty UTB ve </a:t>
            </a:r>
            <a:r>
              <a:rPr lang="cs-CZ" altLang="cs-CZ" sz="2000" dirty="0" smtClean="0">
                <a:cs typeface="Arial" panose="020B0604020202020204" pitchFamily="34" charset="0"/>
              </a:rPr>
              <a:t>Zlíně</a:t>
            </a:r>
          </a:p>
          <a:p>
            <a:pPr lvl="1" algn="just" eaLnBrk="1" hangingPunct="1">
              <a:buFont typeface="Wingdings" panose="05000000000000000000" pitchFamily="2" charset="2"/>
              <a:buChar char="§"/>
              <a:defRPr/>
            </a:pPr>
            <a:r>
              <a:rPr lang="cs-CZ" altLang="cs-CZ" sz="2000" dirty="0">
                <a:cs typeface="Arial" panose="020B0604020202020204" pitchFamily="34" charset="0"/>
              </a:rPr>
              <a:t>Mezinárodní mobilita výzkumných, technických a administrativních pracovníků</a:t>
            </a:r>
          </a:p>
          <a:p>
            <a:pPr lvl="1" algn="just" eaLnBrk="1" hangingPunct="1">
              <a:buFont typeface="Wingdings" panose="05000000000000000000" pitchFamily="2" charset="2"/>
              <a:buChar char="§"/>
              <a:defRPr/>
            </a:pPr>
            <a:endParaRPr lang="cs-CZ" altLang="cs-CZ" sz="1800" dirty="0">
              <a:cs typeface="Arial" panose="020B0604020202020204" pitchFamily="34" charset="0"/>
            </a:endParaRPr>
          </a:p>
          <a:p>
            <a:pPr algn="just" eaLnBrk="1" hangingPunct="1">
              <a:buFont typeface="Wingdings" panose="05000000000000000000" pitchFamily="2" charset="2"/>
              <a:buChar char="Ø"/>
              <a:defRPr/>
            </a:pPr>
            <a:endParaRPr lang="cs-CZ" altLang="cs-CZ" sz="2200" dirty="0" smtClean="0"/>
          </a:p>
          <a:p>
            <a:pPr algn="just" eaLnBrk="1" hangingPunct="1">
              <a:buFontTx/>
              <a:buNone/>
              <a:defRPr/>
            </a:pPr>
            <a:endParaRPr lang="cs-CZ" altLang="cs-CZ" sz="2200" dirty="0"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indent="0" eaLnBrk="1" hangingPunct="1"/>
            <a:r>
              <a:rPr lang="cs-CZ" altLang="cs-CZ" sz="2400" dirty="0" smtClean="0"/>
              <a:t>Strategické cíle v infrastruktuře</a:t>
            </a:r>
          </a:p>
        </p:txBody>
      </p:sp>
      <p:sp>
        <p:nvSpPr>
          <p:cNvPr id="81923" name="Rectangle 3"/>
          <p:cNvSpPr>
            <a:spLocks noGrp="1" noChangeArrowheads="1"/>
          </p:cNvSpPr>
          <p:nvPr>
            <p:ph idx="1"/>
          </p:nvPr>
        </p:nvSpPr>
        <p:spPr/>
        <p:txBody>
          <a:bodyPr/>
          <a:lstStyle/>
          <a:p>
            <a:pPr marL="0" indent="0" algn="just" eaLnBrk="1" hangingPunct="1">
              <a:buFontTx/>
              <a:buNone/>
            </a:pPr>
            <a:r>
              <a:rPr lang="cs-CZ" altLang="cs-CZ" sz="2400" b="1" dirty="0" smtClean="0"/>
              <a:t>Strategické cíle UTB v oblasti infrastruktury do 2024:</a:t>
            </a:r>
          </a:p>
          <a:p>
            <a:pPr marL="0" indent="0" algn="just" eaLnBrk="1" hangingPunct="1">
              <a:buFontTx/>
              <a:buNone/>
            </a:pPr>
            <a:endParaRPr lang="cs-CZ" altLang="cs-CZ" sz="2400" b="1" dirty="0" smtClean="0"/>
          </a:p>
          <a:p>
            <a:pPr lvl="1" algn="just" eaLnBrk="1" hangingPunct="1">
              <a:buFont typeface="Wingdings" panose="05000000000000000000" pitchFamily="2" charset="2"/>
              <a:buChar char="§"/>
            </a:pPr>
            <a:r>
              <a:rPr lang="cs-CZ" altLang="cs-CZ" sz="2000" dirty="0" smtClean="0"/>
              <a:t>Rekonstrukce a modernizace auly Academia centra (DOKONČENO)</a:t>
            </a:r>
          </a:p>
          <a:p>
            <a:pPr lvl="1" algn="just" eaLnBrk="1" hangingPunct="1">
              <a:buFont typeface="Wingdings" panose="05000000000000000000" pitchFamily="2" charset="2"/>
              <a:buChar char="§"/>
            </a:pPr>
            <a:r>
              <a:rPr lang="cs-CZ" altLang="cs-CZ" sz="2000" dirty="0" smtClean="0"/>
              <a:t>Obnova a rozvoj ubytovacích kapacit (Rekonstrukce a modernizace objektu U7, Rekonstrukce U12 V. etapa, …)</a:t>
            </a:r>
          </a:p>
          <a:p>
            <a:pPr lvl="1" algn="just" eaLnBrk="1" hangingPunct="1">
              <a:buFont typeface="Wingdings" panose="05000000000000000000" pitchFamily="2" charset="2"/>
              <a:buChar char="§"/>
            </a:pPr>
            <a:r>
              <a:rPr lang="cs-CZ" altLang="cs-CZ" sz="2000" dirty="0" smtClean="0"/>
              <a:t>Novostavba objektu U1</a:t>
            </a:r>
          </a:p>
          <a:p>
            <a:pPr lvl="1" algn="just" eaLnBrk="1" hangingPunct="1">
              <a:buFont typeface="Wingdings" panose="05000000000000000000" pitchFamily="2" charset="2"/>
              <a:buChar char="§"/>
            </a:pPr>
            <a:r>
              <a:rPr lang="cs-CZ" altLang="cs-CZ" sz="2000" dirty="0" smtClean="0"/>
              <a:t>Multifunkční sportoviště</a:t>
            </a:r>
          </a:p>
          <a:p>
            <a:pPr marL="0" indent="0" algn="just" eaLnBrk="1" hangingPunct="1">
              <a:buFontTx/>
              <a:buNone/>
            </a:pPr>
            <a:endParaRPr lang="cs-CZ" altLang="cs-CZ" b="1" dirty="0" smtClean="0"/>
          </a:p>
          <a:p>
            <a:pPr marL="0" indent="0" algn="just" eaLnBrk="1" hangingPunct="1">
              <a:buFontTx/>
              <a:buNone/>
            </a:pPr>
            <a:r>
              <a:rPr lang="cs-CZ" altLang="cs-CZ" b="1" dirty="0" smtClean="0"/>
              <a:t> </a:t>
            </a:r>
          </a:p>
          <a:p>
            <a:pPr marL="0" indent="0" algn="just" eaLnBrk="1" hangingPunct="1">
              <a:buFontTx/>
              <a:buNone/>
            </a:pPr>
            <a:endParaRPr lang="cs-CZ" altLang="cs-CZ" b="1" dirty="0" smtClean="0"/>
          </a:p>
          <a:p>
            <a:pPr marL="0" indent="0" algn="just" eaLnBrk="1" hangingPunct="1">
              <a:buFontTx/>
              <a:buNone/>
            </a:pPr>
            <a:endParaRPr lang="cs-CZ" altLang="cs-CZ" dirty="0"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indent="0" eaLnBrk="1" hangingPunct="1"/>
            <a:r>
              <a:rPr lang="cs-CZ" altLang="cs-CZ" sz="2400" dirty="0" smtClean="0"/>
              <a:t>Financování akcí plánu Stavební komise</a:t>
            </a:r>
          </a:p>
        </p:txBody>
      </p:sp>
      <p:sp>
        <p:nvSpPr>
          <p:cNvPr id="63491" name="Rectangle 3"/>
          <p:cNvSpPr>
            <a:spLocks noGrp="1" noChangeArrowheads="1"/>
          </p:cNvSpPr>
          <p:nvPr>
            <p:ph idx="1"/>
          </p:nvPr>
        </p:nvSpPr>
        <p:spPr/>
        <p:txBody>
          <a:bodyPr/>
          <a:lstStyle/>
          <a:p>
            <a:pPr marL="0" indent="0" algn="just" eaLnBrk="1" hangingPunct="1">
              <a:buNone/>
              <a:defRPr/>
            </a:pPr>
            <a:r>
              <a:rPr lang="cs-CZ" altLang="cs-CZ" dirty="0" smtClean="0"/>
              <a:t>z prostředků Stavební komise financovány výhradně akce:</a:t>
            </a:r>
          </a:p>
          <a:p>
            <a:pPr lvl="1" algn="just" eaLnBrk="1" hangingPunct="1">
              <a:buFont typeface="Wingdings" panose="05000000000000000000" pitchFamily="2" charset="2"/>
              <a:buChar char="§"/>
              <a:defRPr/>
            </a:pPr>
            <a:r>
              <a:rPr lang="cs-CZ" altLang="cs-CZ" sz="2000" dirty="0" smtClean="0"/>
              <a:t>strategické </a:t>
            </a:r>
          </a:p>
          <a:p>
            <a:pPr lvl="1" algn="just" eaLnBrk="1" hangingPunct="1">
              <a:buFont typeface="Wingdings" panose="05000000000000000000" pitchFamily="2" charset="2"/>
              <a:buChar char="§"/>
              <a:defRPr/>
            </a:pPr>
            <a:r>
              <a:rPr lang="cs-CZ" altLang="cs-CZ" sz="2000" dirty="0" smtClean="0"/>
              <a:t>odstraňování havarijních stavů a akce vyžadované realizací PBŘ</a:t>
            </a:r>
          </a:p>
          <a:p>
            <a:pPr marL="0" indent="0" algn="just" eaLnBrk="1" hangingPunct="1">
              <a:buNone/>
              <a:defRPr/>
            </a:pPr>
            <a:r>
              <a:rPr lang="cs-CZ" altLang="cs-CZ" dirty="0" smtClean="0"/>
              <a:t>U všech dalších akcí z plánu Stavební komise pod souhrnnými položkami:</a:t>
            </a:r>
          </a:p>
          <a:p>
            <a:pPr lvl="1">
              <a:buFont typeface="Wingdings" panose="05000000000000000000" pitchFamily="2" charset="2"/>
              <a:buChar char="§"/>
              <a:defRPr/>
            </a:pPr>
            <a:r>
              <a:rPr lang="cs-CZ" sz="2000" dirty="0"/>
              <a:t>Optimalizace požárně-bezpečnostního řešení objektů</a:t>
            </a:r>
          </a:p>
          <a:p>
            <a:pPr lvl="1">
              <a:buFont typeface="Wingdings" panose="05000000000000000000" pitchFamily="2" charset="2"/>
              <a:buChar char="§"/>
              <a:defRPr/>
            </a:pPr>
            <a:r>
              <a:rPr lang="cs-CZ" sz="2000" dirty="0"/>
              <a:t>Obnova stavebních částí budov starších 15 let</a:t>
            </a:r>
          </a:p>
          <a:p>
            <a:pPr lvl="1">
              <a:buFont typeface="Wingdings" panose="05000000000000000000" pitchFamily="2" charset="2"/>
              <a:buChar char="§"/>
              <a:defRPr/>
            </a:pPr>
            <a:r>
              <a:rPr lang="cs-CZ" sz="2000" dirty="0"/>
              <a:t>Obnova technologických zařízení budov starších 15 let</a:t>
            </a:r>
          </a:p>
          <a:p>
            <a:pPr lvl="1">
              <a:buFont typeface="Wingdings" panose="05000000000000000000" pitchFamily="2" charset="2"/>
              <a:buChar char="§"/>
              <a:defRPr/>
            </a:pPr>
            <a:r>
              <a:rPr lang="cs-CZ" sz="2000" dirty="0"/>
              <a:t>Ekologické aktivity atd.</a:t>
            </a:r>
          </a:p>
          <a:p>
            <a:pPr marL="400050" lvl="1" indent="0">
              <a:buFontTx/>
              <a:buNone/>
              <a:defRPr/>
            </a:pPr>
            <a:r>
              <a:rPr lang="cs-CZ" sz="2000" dirty="0" smtClean="0"/>
              <a:t>ve </a:t>
            </a:r>
            <a:r>
              <a:rPr lang="cs-CZ" sz="2000" dirty="0"/>
              <a:t>znění dílčího seznamu akcí, </a:t>
            </a:r>
            <a:r>
              <a:rPr lang="cs-CZ" sz="2000" dirty="0" smtClean="0"/>
              <a:t>bude na základě závěrů Stavební komise uvedeno, z jakých prostředků budou konkrétní akce financovány (z </a:t>
            </a:r>
            <a:r>
              <a:rPr lang="cs-CZ" sz="2000" dirty="0"/>
              <a:t>prostředků </a:t>
            </a:r>
            <a:r>
              <a:rPr lang="cs-CZ" sz="2000" dirty="0" smtClean="0"/>
              <a:t>součástí či organizačních jednotek).</a:t>
            </a:r>
          </a:p>
          <a:p>
            <a:pPr marL="0" indent="0" algn="just" eaLnBrk="1" hangingPunct="1">
              <a:buFontTx/>
              <a:buNone/>
              <a:defRPr/>
            </a:pPr>
            <a:endParaRPr lang="cs-CZ" altLang="cs-CZ" dirty="0" smtClean="0"/>
          </a:p>
          <a:p>
            <a:pPr marL="0" indent="0" algn="just" eaLnBrk="1" hangingPunct="1">
              <a:buFontTx/>
              <a:buNone/>
              <a:defRPr/>
            </a:pPr>
            <a:endParaRPr lang="cs-CZ" altLang="cs-CZ" b="1" dirty="0"/>
          </a:p>
          <a:p>
            <a:pPr marL="0" indent="0" algn="just" eaLnBrk="1" hangingPunct="1">
              <a:buFontTx/>
              <a:buNone/>
              <a:defRPr/>
            </a:pPr>
            <a:endParaRPr lang="cs-CZ" altLang="cs-CZ" b="1" dirty="0" smtClean="0"/>
          </a:p>
          <a:p>
            <a:pPr marL="0" indent="0" algn="just" eaLnBrk="1" hangingPunct="1">
              <a:buFontTx/>
              <a:buNone/>
              <a:defRPr/>
            </a:pPr>
            <a:endParaRPr lang="cs-CZ" altLang="cs-CZ" dirty="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indent="0" eaLnBrk="1" hangingPunct="1"/>
            <a:r>
              <a:rPr lang="cs-CZ" altLang="cs-CZ" sz="2400" dirty="0" smtClean="0"/>
              <a:t>Financování strategických akcí</a:t>
            </a:r>
          </a:p>
        </p:txBody>
      </p:sp>
      <p:sp>
        <p:nvSpPr>
          <p:cNvPr id="63491" name="Rectangle 3"/>
          <p:cNvSpPr>
            <a:spLocks noGrp="1" noChangeArrowheads="1"/>
          </p:cNvSpPr>
          <p:nvPr>
            <p:ph idx="1"/>
          </p:nvPr>
        </p:nvSpPr>
        <p:spPr/>
        <p:txBody>
          <a:bodyPr/>
          <a:lstStyle/>
          <a:p>
            <a:pPr marL="0" indent="0" algn="just" eaLnBrk="1" hangingPunct="1">
              <a:buFontTx/>
              <a:buNone/>
              <a:defRPr/>
            </a:pPr>
            <a:r>
              <a:rPr lang="cs-CZ" altLang="cs-CZ" dirty="0" smtClean="0"/>
              <a:t>Zabezpečené prostředky pro financování strategických akcí pro období do roku 2027:</a:t>
            </a:r>
          </a:p>
          <a:p>
            <a:pPr algn="just" eaLnBrk="1" hangingPunct="1">
              <a:buFont typeface="Wingdings" panose="05000000000000000000" pitchFamily="2" charset="2"/>
              <a:buChar char="§"/>
              <a:defRPr/>
            </a:pPr>
            <a:r>
              <a:rPr lang="cs-CZ" sz="2000" dirty="0" smtClean="0"/>
              <a:t>prostředky </a:t>
            </a:r>
            <a:r>
              <a:rPr lang="cs-CZ" sz="2000" dirty="0"/>
              <a:t>státního rozpočtu z programu MŠMT „Rozvoj a obnova materiálně technické základny VVŠ“, 133 220, </a:t>
            </a:r>
            <a:r>
              <a:rPr lang="cs-CZ" sz="2000" dirty="0" err="1"/>
              <a:t>subtitul</a:t>
            </a:r>
            <a:r>
              <a:rPr lang="cs-CZ" sz="2000" dirty="0"/>
              <a:t> 133D 221 „Rozvoj a obnova stravovacích a ubytovacích kapacit“ výzva č. </a:t>
            </a:r>
            <a:r>
              <a:rPr lang="cs-CZ" sz="2000" dirty="0" smtClean="0"/>
              <a:t>3 na akci „Rekonstrukce a modernizace objektu U7“ (očekávaná spoluúčast UTB je  min. 48 000 tis. Kč).</a:t>
            </a:r>
            <a:endParaRPr lang="cs-CZ" sz="2000" dirty="0"/>
          </a:p>
          <a:p>
            <a:pPr>
              <a:buFont typeface="Wingdings" panose="05000000000000000000" pitchFamily="2" charset="2"/>
              <a:buChar char="§"/>
              <a:defRPr/>
            </a:pPr>
            <a:r>
              <a:rPr lang="cs-CZ" sz="2000" dirty="0"/>
              <a:t>Dotační titul </a:t>
            </a:r>
            <a:r>
              <a:rPr lang="cs-CZ" sz="2000" dirty="0" smtClean="0"/>
              <a:t>pro vzdělávací objekty je </a:t>
            </a:r>
            <a:r>
              <a:rPr lang="cs-CZ" sz="2000" dirty="0"/>
              <a:t>zanesen v plánovacím listě </a:t>
            </a:r>
            <a:r>
              <a:rPr lang="cs-CZ" sz="2000" dirty="0" smtClean="0"/>
              <a:t>MŠMT programu </a:t>
            </a:r>
            <a:r>
              <a:rPr lang="cs-CZ" sz="2000" dirty="0"/>
              <a:t>„Rozvoj a obnova materiálně technické základny veřejných vysokých škol na období 2019 až 2027“ ve výši 201 mil. </a:t>
            </a:r>
            <a:r>
              <a:rPr lang="cs-CZ" sz="2000" dirty="0" smtClean="0"/>
              <a:t>Kč.</a:t>
            </a:r>
          </a:p>
          <a:p>
            <a:pPr>
              <a:buFont typeface="Wingdings" panose="05000000000000000000" pitchFamily="2" charset="2"/>
              <a:buChar char="§"/>
              <a:defRPr/>
            </a:pPr>
            <a:r>
              <a:rPr lang="cs-CZ" sz="2000" dirty="0" smtClean="0"/>
              <a:t>Dokumentace </a:t>
            </a:r>
            <a:r>
              <a:rPr lang="cs-CZ" sz="2000" dirty="0" err="1"/>
              <a:t>subtitulu</a:t>
            </a:r>
            <a:r>
              <a:rPr lang="cs-CZ" sz="2000" dirty="0"/>
              <a:t> 133D 22R „Rozvoj a obnova materiálně technické základny UTB ve Zlíně“ </a:t>
            </a:r>
            <a:r>
              <a:rPr lang="cs-CZ" sz="2000" dirty="0" smtClean="0"/>
              <a:t>definuje cíl: „</a:t>
            </a:r>
            <a:r>
              <a:rPr lang="cs-CZ" sz="2000" dirty="0"/>
              <a:t>UTB – </a:t>
            </a:r>
            <a:r>
              <a:rPr lang="cs-CZ" sz="2000" dirty="0" smtClean="0"/>
              <a:t>Novostavba objektu </a:t>
            </a:r>
            <a:r>
              <a:rPr lang="cs-CZ" sz="2000" dirty="0"/>
              <a:t>U1“. </a:t>
            </a:r>
            <a:r>
              <a:rPr lang="cs-CZ" sz="2000" dirty="0" smtClean="0"/>
              <a:t>Celková </a:t>
            </a:r>
            <a:r>
              <a:rPr lang="cs-CZ" sz="2000" dirty="0"/>
              <a:t>bilance investiční ze státního rozpočtu </a:t>
            </a:r>
            <a:r>
              <a:rPr lang="cs-CZ" sz="2000" dirty="0" smtClean="0"/>
              <a:t>je 201</a:t>
            </a:r>
            <a:r>
              <a:rPr lang="cs-CZ" sz="2000" dirty="0"/>
              <a:t> 584 232,19 Kč a požadavek min. 15% spoluúčasti stavebníka. </a:t>
            </a:r>
            <a:endParaRPr lang="cs-CZ" sz="2000" dirty="0" smtClean="0"/>
          </a:p>
          <a:p>
            <a:pPr marL="0" indent="0" algn="just" eaLnBrk="1" hangingPunct="1">
              <a:buFontTx/>
              <a:buNone/>
              <a:defRPr/>
            </a:pPr>
            <a:endParaRPr lang="cs-CZ" altLang="cs-CZ" b="1" dirty="0" smtClean="0"/>
          </a:p>
          <a:p>
            <a:pPr marL="0" indent="0" algn="just" eaLnBrk="1" hangingPunct="1">
              <a:buFontTx/>
              <a:buNone/>
              <a:defRPr/>
            </a:pPr>
            <a:endParaRPr lang="cs-CZ" altLang="cs-CZ" b="1" dirty="0"/>
          </a:p>
          <a:p>
            <a:pPr marL="0" indent="0" algn="just" eaLnBrk="1" hangingPunct="1">
              <a:buFontTx/>
              <a:buNone/>
              <a:defRPr/>
            </a:pPr>
            <a:endParaRPr lang="cs-CZ" altLang="cs-CZ" b="1" dirty="0" smtClean="0"/>
          </a:p>
          <a:p>
            <a:pPr marL="0" indent="0" algn="just" eaLnBrk="1" hangingPunct="1">
              <a:buFontTx/>
              <a:buNone/>
              <a:defRPr/>
            </a:pPr>
            <a:endParaRPr lang="cs-CZ" altLang="cs-CZ" dirty="0" smtClean="0"/>
          </a:p>
        </p:txBody>
      </p:sp>
    </p:spTree>
    <p:extLst>
      <p:ext uri="{BB962C8B-B14F-4D97-AF65-F5344CB8AC3E}">
        <p14:creationId xmlns:p14="http://schemas.microsoft.com/office/powerpoint/2010/main" val="60246210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971600" y="332656"/>
            <a:ext cx="7488832" cy="736857"/>
          </a:xfrm>
          <a:prstGeom prst="rect">
            <a:avLst/>
          </a:prstGeom>
        </p:spPr>
        <p:txBody>
          <a:bodyPr/>
          <a:lstStyle/>
          <a:p>
            <a:pPr indent="0"/>
            <a:r>
              <a:rPr lang="cs-CZ" altLang="cs-CZ" sz="2400" dirty="0" smtClean="0"/>
              <a:t>Finanční prostředky Stavební komise 2022</a:t>
            </a:r>
          </a:p>
        </p:txBody>
      </p:sp>
      <p:graphicFrame>
        <p:nvGraphicFramePr>
          <p:cNvPr id="31781" name="Group 37"/>
          <p:cNvGraphicFramePr>
            <a:graphicFrameLocks noGrp="1"/>
          </p:cNvGraphicFramePr>
          <p:nvPr>
            <p:extLst>
              <p:ext uri="{D42A27DB-BD31-4B8C-83A1-F6EECF244321}">
                <p14:modId xmlns:p14="http://schemas.microsoft.com/office/powerpoint/2010/main" val="3585633387"/>
              </p:ext>
            </p:extLst>
          </p:nvPr>
        </p:nvGraphicFramePr>
        <p:xfrm>
          <a:off x="755650" y="1052513"/>
          <a:ext cx="7920038" cy="4084635"/>
        </p:xfrm>
        <a:graphic>
          <a:graphicData uri="http://schemas.openxmlformats.org/drawingml/2006/table">
            <a:tbl>
              <a:tblPr/>
              <a:tblGrid>
                <a:gridCol w="4824024">
                  <a:extLst>
                    <a:ext uri="{9D8B030D-6E8A-4147-A177-3AD203B41FA5}">
                      <a16:colId xmlns:a16="http://schemas.microsoft.com/office/drawing/2014/main" val="20000"/>
                    </a:ext>
                  </a:extLst>
                </a:gridCol>
                <a:gridCol w="1584008">
                  <a:extLst>
                    <a:ext uri="{9D8B030D-6E8A-4147-A177-3AD203B41FA5}">
                      <a16:colId xmlns:a16="http://schemas.microsoft.com/office/drawing/2014/main" val="20001"/>
                    </a:ext>
                  </a:extLst>
                </a:gridCol>
                <a:gridCol w="1512006">
                  <a:extLst>
                    <a:ext uri="{9D8B030D-6E8A-4147-A177-3AD203B41FA5}">
                      <a16:colId xmlns:a16="http://schemas.microsoft.com/office/drawing/2014/main" val="20002"/>
                    </a:ext>
                  </a:extLst>
                </a:gridCol>
              </a:tblGrid>
              <a:tr h="701095">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Název zdroje</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err="1" smtClean="0">
                          <a:ln>
                            <a:noFill/>
                          </a:ln>
                          <a:solidFill>
                            <a:schemeClr val="tx1"/>
                          </a:solidFill>
                          <a:effectLst/>
                          <a:latin typeface="+mj-lt"/>
                          <a:cs typeface="Arial" panose="020B0604020202020204" pitchFamily="34" charset="0"/>
                        </a:rPr>
                        <a:t>Neinvestice</a:t>
                      </a: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Investice</a:t>
                      </a:r>
                      <a:b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b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v tis. Kč</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5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Disponibilní zůstatek prostředků  SK po účetní uzávěrce</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79 558</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88 180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Příděl HV za rok 2021</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390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1" i="1" u="none" strike="noStrike" cap="none" normalizeH="0" baseline="0" dirty="0" smtClean="0">
                          <a:ln>
                            <a:noFill/>
                          </a:ln>
                          <a:solidFill>
                            <a:schemeClr val="tx1"/>
                          </a:solidFill>
                          <a:effectLst/>
                          <a:latin typeface="+mj-lt"/>
                          <a:cs typeface="Times New Roman" panose="02020603050405020304" pitchFamily="18" charset="0"/>
                        </a:rPr>
                        <a:t>Celkem disponibilní zůstatek </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1" u="none" strike="noStrike" cap="none" normalizeH="0" baseline="0" dirty="0" smtClean="0">
                          <a:ln>
                            <a:noFill/>
                          </a:ln>
                          <a:solidFill>
                            <a:schemeClr val="tx1"/>
                          </a:solidFill>
                          <a:effectLst/>
                          <a:latin typeface="+mj-lt"/>
                          <a:cs typeface="Arial" panose="020B0604020202020204" pitchFamily="34" charset="0"/>
                        </a:rPr>
                        <a:t>79 948</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cs-CZ" altLang="cs-CZ" sz="2000" b="1" i="1" u="none" strike="noStrike" cap="none" normalizeH="0" baseline="0" dirty="0" smtClean="0">
                          <a:ln>
                            <a:noFill/>
                          </a:ln>
                          <a:solidFill>
                            <a:schemeClr val="tx1"/>
                          </a:solidFill>
                          <a:effectLst/>
                          <a:latin typeface="+mj-lt"/>
                          <a:cs typeface="Arial" panose="020B0604020202020204" pitchFamily="34" charset="0"/>
                        </a:rPr>
                        <a:t>88 180 </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Výnos z prodeje majetku</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Příspěvek z rozpočtu 2022</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4 000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Nově vytvořený objem SK v roce 2022</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 45 000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9627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Mimořádný příspěvek do fondu SK 2022</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25 000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Arial" panose="020B0604020202020204" pitchFamily="34" charset="0"/>
                        </a:rPr>
                        <a:t>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6270">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altLang="cs-CZ" sz="2000" b="0" i="0" u="none" strike="noStrike" cap="none" normalizeH="0" baseline="0" dirty="0" smtClean="0">
                          <a:ln>
                            <a:noFill/>
                          </a:ln>
                          <a:solidFill>
                            <a:schemeClr val="tx1"/>
                          </a:solidFill>
                          <a:effectLst/>
                          <a:latin typeface="+mj-lt"/>
                          <a:cs typeface="Times New Roman" panose="02020603050405020304" pitchFamily="18" charset="0"/>
                        </a:rPr>
                        <a:t>Celkem disponibilní prostředky</a:t>
                      </a:r>
                    </a:p>
                  </a:txBody>
                  <a:tcPr marL="45077" marR="45077"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108 948</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000">
                          <a:solidFill>
                            <a:schemeClr val="tx1"/>
                          </a:solidFill>
                          <a:latin typeface="Arial Narrow" panose="020B0606020202030204" pitchFamily="34" charset="0"/>
                        </a:defRPr>
                      </a:lvl1pPr>
                      <a:lvl2pPr marL="742950" indent="-285750">
                        <a:spcBef>
                          <a:spcPct val="20000"/>
                        </a:spcBef>
                        <a:defRPr>
                          <a:solidFill>
                            <a:schemeClr val="tx1"/>
                          </a:solidFill>
                          <a:latin typeface="Arial Narrow" panose="020B0606020202030204" pitchFamily="34" charset="0"/>
                        </a:defRPr>
                      </a:lvl2pPr>
                      <a:lvl3pPr marL="1143000" indent="-228600">
                        <a:spcBef>
                          <a:spcPct val="20000"/>
                        </a:spcBef>
                        <a:defRPr sz="1600">
                          <a:solidFill>
                            <a:schemeClr val="tx1"/>
                          </a:solidFill>
                          <a:latin typeface="Arial Narrow" panose="020B0606020202030204" pitchFamily="34" charset="0"/>
                        </a:defRPr>
                      </a:lvl3pPr>
                      <a:lvl4pPr marL="1600200" indent="-228600">
                        <a:spcBef>
                          <a:spcPct val="20000"/>
                        </a:spcBef>
                        <a:defRPr sz="1400" b="1">
                          <a:solidFill>
                            <a:schemeClr val="tx1"/>
                          </a:solidFill>
                          <a:latin typeface="Arial Narrow" panose="020B0606020202030204" pitchFamily="34" charset="0"/>
                        </a:defRPr>
                      </a:lvl4pPr>
                      <a:lvl5pPr marL="2057400" indent="-228600">
                        <a:spcBef>
                          <a:spcPct val="20000"/>
                        </a:spcBef>
                        <a:defRPr sz="1200">
                          <a:solidFill>
                            <a:schemeClr val="tx1"/>
                          </a:solidFill>
                          <a:latin typeface="Arial" panose="020B0604020202020204" pitchFamily="34" charset="0"/>
                        </a:defRPr>
                      </a:lvl5pPr>
                      <a:lvl6pPr marL="2514600" indent="-228600" eaLnBrk="0" fontAlgn="base" hangingPunct="0">
                        <a:spcBef>
                          <a:spcPct val="20000"/>
                        </a:spcBef>
                        <a:spcAft>
                          <a:spcPct val="0"/>
                        </a:spcAft>
                        <a:defRPr sz="1200">
                          <a:solidFill>
                            <a:schemeClr val="tx1"/>
                          </a:solidFill>
                          <a:latin typeface="Arial" panose="020B0604020202020204" pitchFamily="34" charset="0"/>
                        </a:defRPr>
                      </a:lvl6pPr>
                      <a:lvl7pPr marL="2971800" indent="-228600" eaLnBrk="0" fontAlgn="base" hangingPunct="0">
                        <a:spcBef>
                          <a:spcPct val="20000"/>
                        </a:spcBef>
                        <a:spcAft>
                          <a:spcPct val="0"/>
                        </a:spcAft>
                        <a:defRPr sz="1200">
                          <a:solidFill>
                            <a:schemeClr val="tx1"/>
                          </a:solidFill>
                          <a:latin typeface="Arial" panose="020B0604020202020204" pitchFamily="34" charset="0"/>
                        </a:defRPr>
                      </a:lvl7pPr>
                      <a:lvl8pPr marL="3429000" indent="-228600" eaLnBrk="0" fontAlgn="base" hangingPunct="0">
                        <a:spcBef>
                          <a:spcPct val="20000"/>
                        </a:spcBef>
                        <a:spcAft>
                          <a:spcPct val="0"/>
                        </a:spcAft>
                        <a:defRPr sz="1200">
                          <a:solidFill>
                            <a:schemeClr val="tx1"/>
                          </a:solidFill>
                          <a:latin typeface="Arial" panose="020B0604020202020204" pitchFamily="34" charset="0"/>
                        </a:defRPr>
                      </a:lvl8pPr>
                      <a:lvl9pPr marL="3886200" indent="-228600" eaLnBrk="0" fontAlgn="base" hangingPunct="0">
                        <a:spcBef>
                          <a:spcPct val="20000"/>
                        </a:spcBef>
                        <a:spcAft>
                          <a:spcPct val="0"/>
                        </a:spcAft>
                        <a:defRPr sz="12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cs-CZ" altLang="cs-CZ" sz="2000" b="1" i="0" u="none" strike="noStrike" cap="none" normalizeH="0" baseline="0" dirty="0" smtClean="0">
                          <a:ln>
                            <a:noFill/>
                          </a:ln>
                          <a:solidFill>
                            <a:schemeClr val="tx1"/>
                          </a:solidFill>
                          <a:effectLst/>
                          <a:latin typeface="+mj-lt"/>
                          <a:cs typeface="Arial" panose="020B0604020202020204" pitchFamily="34" charset="0"/>
                        </a:rPr>
                        <a:t>133 180</a:t>
                      </a:r>
                    </a:p>
                  </a:txBody>
                  <a:tcPr marL="91425" marR="91425"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85037" name="TextovéPole 1"/>
          <p:cNvSpPr txBox="1">
            <a:spLocks noChangeArrowheads="1"/>
          </p:cNvSpPr>
          <p:nvPr/>
        </p:nvSpPr>
        <p:spPr bwMode="auto">
          <a:xfrm>
            <a:off x="827088" y="5301208"/>
            <a:ext cx="74893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400">
                <a:solidFill>
                  <a:schemeClr val="tx1"/>
                </a:solidFill>
                <a:latin typeface="Arial Narrow" panose="020B0606020202030204" pitchFamily="34" charset="0"/>
              </a:defRPr>
            </a:lvl1pPr>
            <a:lvl2pPr marL="742950" indent="-285750">
              <a:spcBef>
                <a:spcPct val="20000"/>
              </a:spcBef>
              <a:buChar char="–"/>
              <a:defRPr sz="2000">
                <a:solidFill>
                  <a:schemeClr val="tx1"/>
                </a:solidFill>
                <a:latin typeface="Arial Narrow" panose="020B0606020202030204" pitchFamily="34" charset="0"/>
              </a:defRPr>
            </a:lvl2pPr>
            <a:lvl3pPr marL="1143000" indent="-228600">
              <a:spcBef>
                <a:spcPct val="20000"/>
              </a:spcBef>
              <a:buChar char="•"/>
              <a:defRPr>
                <a:solidFill>
                  <a:schemeClr val="tx1"/>
                </a:solidFill>
                <a:latin typeface="Arial Narrow" panose="020B0606020202030204" pitchFamily="34" charset="0"/>
              </a:defRPr>
            </a:lvl3pPr>
            <a:lvl4pPr marL="1600200" indent="-228600">
              <a:spcBef>
                <a:spcPct val="20000"/>
              </a:spcBef>
              <a:buChar char="–"/>
              <a:defRPr sz="1600" b="1">
                <a:solidFill>
                  <a:schemeClr val="tx1"/>
                </a:solidFill>
                <a:latin typeface="Arial Narrow" panose="020B060602020203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spcBef>
                <a:spcPct val="0"/>
              </a:spcBef>
              <a:buFontTx/>
              <a:buNone/>
            </a:pPr>
            <a:r>
              <a:rPr lang="cs-CZ" altLang="cs-CZ" b="1" dirty="0">
                <a:solidFill>
                  <a:srgbClr val="FF0000"/>
                </a:solidFill>
                <a:latin typeface="+mn-lt"/>
              </a:rPr>
              <a:t>Celkem finanční potenciál </a:t>
            </a:r>
            <a:r>
              <a:rPr lang="cs-CZ" altLang="cs-CZ" b="1" dirty="0" smtClean="0">
                <a:solidFill>
                  <a:srgbClr val="FF0000"/>
                </a:solidFill>
                <a:latin typeface="+mn-lt"/>
              </a:rPr>
              <a:t>SK                          242 128 </a:t>
            </a:r>
            <a:r>
              <a:rPr lang="cs-CZ" altLang="cs-CZ" b="1" dirty="0">
                <a:solidFill>
                  <a:srgbClr val="FF0000"/>
                </a:solidFill>
                <a:latin typeface="+mn-lt"/>
              </a:rPr>
              <a:t>tis. </a:t>
            </a:r>
            <a:r>
              <a:rPr lang="cs-CZ" altLang="cs-CZ" b="1" dirty="0" smtClean="0">
                <a:solidFill>
                  <a:srgbClr val="FF0000"/>
                </a:solidFill>
                <a:latin typeface="+mn-lt"/>
              </a:rPr>
              <a:t>Kč</a:t>
            </a:r>
          </a:p>
          <a:p>
            <a:pPr>
              <a:spcBef>
                <a:spcPct val="0"/>
              </a:spcBef>
              <a:buFontTx/>
              <a:buNone/>
            </a:pPr>
            <a:r>
              <a:rPr lang="cs-CZ" altLang="cs-CZ" b="1" dirty="0" smtClean="0">
                <a:solidFill>
                  <a:srgbClr val="FF0000"/>
                </a:solidFill>
                <a:latin typeface="+mn-lt"/>
              </a:rPr>
              <a:t>z toho mimořádný příspěvek na akci U1         123 000 tis. Kč </a:t>
            </a:r>
            <a:endParaRPr lang="cs-CZ" altLang="cs-CZ" b="1" dirty="0">
              <a:solidFill>
                <a:srgbClr val="FF0000"/>
              </a:solidFill>
              <a:latin typeface="+mn-lt"/>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prstGeom prst="rect">
            <a:avLst/>
          </a:prstGeom>
        </p:spPr>
        <p:txBody>
          <a:bodyPr/>
          <a:lstStyle/>
          <a:p>
            <a:pPr indent="0" eaLnBrk="1" hangingPunct="1"/>
            <a:r>
              <a:rPr lang="cs-CZ" altLang="cs-CZ" sz="2400" dirty="0" smtClean="0"/>
              <a:t>Akce Stavební komise 2022 </a:t>
            </a:r>
          </a:p>
        </p:txBody>
      </p:sp>
      <p:sp>
        <p:nvSpPr>
          <p:cNvPr id="87043" name="Rectangle 3"/>
          <p:cNvSpPr>
            <a:spLocks noGrp="1" noChangeArrowheads="1"/>
          </p:cNvSpPr>
          <p:nvPr>
            <p:ph idx="1"/>
          </p:nvPr>
        </p:nvSpPr>
        <p:spPr>
          <a:prstGeom prst="rect">
            <a:avLst/>
          </a:prstGeom>
        </p:spPr>
        <p:txBody>
          <a:bodyPr/>
          <a:lstStyle/>
          <a:p>
            <a:pPr marL="0" indent="0" eaLnBrk="1" hangingPunct="1">
              <a:buFontTx/>
              <a:buNone/>
              <a:defRPr/>
            </a:pPr>
            <a:r>
              <a:rPr lang="cs-CZ" altLang="cs-CZ" sz="2000" b="1" dirty="0" smtClean="0">
                <a:latin typeface="+mj-lt"/>
              </a:rPr>
              <a:t>Strategické akce</a:t>
            </a:r>
            <a:r>
              <a:rPr lang="cs-CZ" altLang="cs-CZ" sz="2000" dirty="0" smtClean="0">
                <a:latin typeface="+mj-lt"/>
              </a:rPr>
              <a:t>:</a:t>
            </a:r>
            <a:endParaRPr lang="cs-CZ" altLang="cs-CZ" sz="1600" dirty="0" smtClean="0">
              <a:latin typeface="+mj-lt"/>
            </a:endParaRPr>
          </a:p>
          <a:p>
            <a:pPr marL="771525" lvl="1" indent="-342900" eaLnBrk="1" hangingPunct="1">
              <a:buFont typeface="Wingdings" panose="05000000000000000000" pitchFamily="2" charset="2"/>
              <a:buChar char="§"/>
              <a:defRPr/>
            </a:pPr>
            <a:r>
              <a:rPr lang="cs-CZ" altLang="cs-CZ" sz="2000" b="1" dirty="0" smtClean="0">
                <a:solidFill>
                  <a:srgbClr val="C00000"/>
                </a:solidFill>
                <a:latin typeface="+mj-lt"/>
              </a:rPr>
              <a:t>Novostavba objektu U1</a:t>
            </a:r>
          </a:p>
          <a:p>
            <a:pPr marL="1228725" lvl="2" indent="-342900" eaLnBrk="1" hangingPunct="1">
              <a:buFont typeface="Wingdings" panose="05000000000000000000" pitchFamily="2" charset="2"/>
              <a:buChar char="§"/>
              <a:defRPr/>
            </a:pPr>
            <a:r>
              <a:rPr lang="cs-CZ" altLang="cs-CZ" sz="2000" dirty="0" smtClean="0">
                <a:latin typeface="+mj-lt"/>
              </a:rPr>
              <a:t>zpracování dokumentace DUR</a:t>
            </a:r>
          </a:p>
          <a:p>
            <a:pPr marL="1228725" lvl="2" indent="-342900" eaLnBrk="1" hangingPunct="1">
              <a:buFont typeface="Wingdings" panose="05000000000000000000" pitchFamily="2" charset="2"/>
              <a:buChar char="§"/>
              <a:defRPr/>
            </a:pPr>
            <a:r>
              <a:rPr lang="cs-CZ" altLang="cs-CZ" sz="2000" dirty="0" smtClean="0">
                <a:latin typeface="+mj-lt"/>
              </a:rPr>
              <a:t>postupné činnosti vedoucí k odstranění původního objektu U1</a:t>
            </a:r>
          </a:p>
          <a:p>
            <a:pPr marL="1228725" lvl="2" indent="-342900" eaLnBrk="1" hangingPunct="1">
              <a:buFont typeface="Wingdings" panose="05000000000000000000" pitchFamily="2" charset="2"/>
              <a:buChar char="§"/>
              <a:defRPr/>
            </a:pPr>
            <a:r>
              <a:rPr lang="cs-CZ" altLang="cs-CZ" sz="2000" dirty="0" smtClean="0">
                <a:latin typeface="+mj-lt"/>
              </a:rPr>
              <a:t>zpracování projektové dokumentace DSP a DPS</a:t>
            </a:r>
          </a:p>
          <a:p>
            <a:pPr marL="771525" lvl="1" indent="-342900" eaLnBrk="1" hangingPunct="1">
              <a:buFont typeface="Wingdings" panose="05000000000000000000" pitchFamily="2" charset="2"/>
              <a:buChar char="§"/>
              <a:defRPr/>
            </a:pPr>
            <a:r>
              <a:rPr lang="cs-CZ" altLang="cs-CZ" sz="2000" b="1" dirty="0" smtClean="0">
                <a:solidFill>
                  <a:srgbClr val="C00000"/>
                </a:solidFill>
                <a:latin typeface="+mj-lt"/>
              </a:rPr>
              <a:t>UTB rekonstrukce a modernizace objektu U7</a:t>
            </a:r>
          </a:p>
          <a:p>
            <a:pPr marL="1228725" lvl="2" indent="-342900" eaLnBrk="1" hangingPunct="1">
              <a:buFont typeface="Wingdings" panose="05000000000000000000" pitchFamily="2" charset="2"/>
              <a:buChar char="§"/>
              <a:defRPr/>
            </a:pPr>
            <a:r>
              <a:rPr lang="cs-CZ" altLang="cs-CZ" sz="2000" dirty="0" smtClean="0">
                <a:latin typeface="+mj-lt"/>
              </a:rPr>
              <a:t>dokončení realizace stavebního díla červenec 2022</a:t>
            </a:r>
          </a:p>
          <a:p>
            <a:pPr marL="1228725" lvl="2" indent="-342900" eaLnBrk="1" hangingPunct="1">
              <a:buFont typeface="Wingdings" panose="05000000000000000000" pitchFamily="2" charset="2"/>
              <a:buChar char="§"/>
              <a:defRPr/>
            </a:pPr>
            <a:r>
              <a:rPr lang="cs-CZ" altLang="cs-CZ" sz="2000" dirty="0" smtClean="0">
                <a:latin typeface="+mj-lt"/>
              </a:rPr>
              <a:t>zhotovitel: </a:t>
            </a:r>
            <a:r>
              <a:rPr lang="cs-CZ" altLang="cs-CZ" sz="2000" b="1" dirty="0" smtClean="0">
                <a:latin typeface="+mj-lt"/>
              </a:rPr>
              <a:t>GEMO a.s. Olomouc</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Nadpis 6"/>
          <p:cNvSpPr>
            <a:spLocks noGrp="1"/>
          </p:cNvSpPr>
          <p:nvPr>
            <p:ph type="ctrTitle"/>
          </p:nvPr>
        </p:nvSpPr>
        <p:spPr>
          <a:prstGeom prst="rect">
            <a:avLst/>
          </a:prstGeom>
        </p:spPr>
        <p:txBody>
          <a:bodyPr/>
          <a:lstStyle/>
          <a:p>
            <a:pPr indent="0"/>
            <a:r>
              <a:rPr lang="cs-CZ" altLang="cs-CZ" sz="2000" smtClean="0"/>
              <a:t>Závěr</a:t>
            </a:r>
          </a:p>
        </p:txBody>
      </p:sp>
      <p:sp>
        <p:nvSpPr>
          <p:cNvPr id="91139" name="Rectangle 3"/>
          <p:cNvSpPr>
            <a:spLocks noGrp="1" noChangeArrowheads="1"/>
          </p:cNvSpPr>
          <p:nvPr>
            <p:ph type="subTitle" idx="1"/>
          </p:nvPr>
        </p:nvSpPr>
        <p:spPr>
          <a:prstGeom prst="rect">
            <a:avLst/>
          </a:prstGeom>
        </p:spPr>
        <p:txBody>
          <a:bodyPr anchor="ctr"/>
          <a:lstStyle/>
          <a:p>
            <a:pPr algn="ctr">
              <a:buFontTx/>
              <a:buNone/>
            </a:pPr>
            <a:r>
              <a:rPr lang="cs-CZ" altLang="cs-CZ" sz="2800" dirty="0" smtClean="0"/>
              <a:t>Děkuji za pozornost</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Narrow"/>
        <a:ea typeface=""/>
        <a:cs typeface=""/>
      </a:majorFont>
      <a:minorFont>
        <a:latin typeface="Arial Narrow"/>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44007</TotalTime>
  <Words>9679</Words>
  <Application>Microsoft Office PowerPoint</Application>
  <PresentationFormat>Předvádění na obrazovce (4:3)</PresentationFormat>
  <Paragraphs>2530</Paragraphs>
  <Slides>88</Slides>
  <Notes>19</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88</vt:i4>
      </vt:variant>
    </vt:vector>
  </HeadingPairs>
  <TitlesOfParts>
    <vt:vector size="96" baseType="lpstr">
      <vt:lpstr>.PalatinoTTEE</vt:lpstr>
      <vt:lpstr>Arial</vt:lpstr>
      <vt:lpstr>Arial Narrow</vt:lpstr>
      <vt:lpstr>Cambria Math</vt:lpstr>
      <vt:lpstr>Courier New</vt:lpstr>
      <vt:lpstr>Times New Roman</vt:lpstr>
      <vt:lpstr>Wingdings</vt:lpstr>
      <vt:lpstr>Výchozí návrh</vt:lpstr>
      <vt:lpstr>ROZPIS ROZPOČTU UTB  NA ROK 2022 </vt:lpstr>
      <vt:lpstr>Výběr z Pravidel rozpočtu UTB pro rok 2022</vt:lpstr>
      <vt:lpstr>Výběr z Pravidel rozpočtu UTB pro rok 2022</vt:lpstr>
      <vt:lpstr>Metodika a principy financování z MŠMT pro rok 2022</vt:lpstr>
      <vt:lpstr>Metodika a principy financování z MŠMT pro rok 2022</vt:lpstr>
      <vt:lpstr>Metodika a principy financování z MŠMT pro rok 2022</vt:lpstr>
      <vt:lpstr>Počet studentů UTB pro 2022 v roce 2021 bylo 9 407 a 8 936,5 přepočtených studentů</vt:lpstr>
      <vt:lpstr>Příspěvky a dotace pro UTB na rok 2022</vt:lpstr>
      <vt:lpstr>   Příspěvky a dotace pro UTB na rok 2022 </vt:lpstr>
      <vt:lpstr>Finanční rezervy UTB</vt:lpstr>
      <vt:lpstr>Východiska rozpočtu UTB 2022</vt:lpstr>
      <vt:lpstr>Dispoziční fond celkový příspěvek z rozpočtu se odečte od hodnoty FA</vt:lpstr>
      <vt:lpstr>Individuální financování – Ústav tělesné výchovy</vt:lpstr>
      <vt:lpstr>Institucionální financování interní</vt:lpstr>
      <vt:lpstr>Základna pro rozdělení institucionálních prostředků</vt:lpstr>
      <vt:lpstr>Institucionální financování – fixní část objemový algoritmus pro rok 2022</vt:lpstr>
      <vt:lpstr>Výpočet objemového algoritmu ukazatel A část ukazatele A v letech 2017 až 2021 přidělená organizačním jednotkám </vt:lpstr>
      <vt:lpstr>Výpočet objemového algoritmu ukazatel A pro rok 2022  </vt:lpstr>
      <vt:lpstr>Institucionální financování – výkonová část 2022</vt:lpstr>
      <vt:lpstr>Institucionální financování – výkonová část 2022 </vt:lpstr>
      <vt:lpstr>Výkonová část – úspěšnost UTB 2022 mezi VVŠ 3. segmentu </vt:lpstr>
      <vt:lpstr>Výkonová část 2022</vt:lpstr>
      <vt:lpstr>Interní rozdělení prostředků výkonové části</vt:lpstr>
      <vt:lpstr>Indikátor PUBLIKACE Počet publikací ve zdroji WoS Jimp</vt:lpstr>
      <vt:lpstr>Indikátor PUBLIKACE  Počet publikací ve zdroji Scopus JSc</vt:lpstr>
      <vt:lpstr>Indikátor PUBLIKACE </vt:lpstr>
      <vt:lpstr>Indikátor VaV (výhradně pro výpočet ukazatele K)</vt:lpstr>
      <vt:lpstr>Institucionální financování – výkonová část</vt:lpstr>
      <vt:lpstr>Výkonová část institucionálního financování 2022 v tis. Kč</vt:lpstr>
      <vt:lpstr>Výkonová část institucionálního financování 2022 v tis. Kč</vt:lpstr>
      <vt:lpstr>Institucionální financování organizačních jednotek</vt:lpstr>
      <vt:lpstr>Interní rozdělení prostředků DKRVO </vt:lpstr>
      <vt:lpstr>Indikátor CITACE </vt:lpstr>
      <vt:lpstr>Indikátor Výsledky projektů</vt:lpstr>
      <vt:lpstr>Indikátor motivační DKRVO </vt:lpstr>
      <vt:lpstr>Interní rozdělení DKRVO pro 2022  </vt:lpstr>
      <vt:lpstr>Interní rozdělení podpory DKRVO na rok 2022</vt:lpstr>
      <vt:lpstr>Interní užití prostředků DKRVO </vt:lpstr>
      <vt:lpstr>Prostředky na specifický vysokoškolský výzkum </vt:lpstr>
      <vt:lpstr>Parametry pro specifický vysokoškolský výzkum</vt:lpstr>
      <vt:lpstr>Indikátor SVV  tabulka bude optimalizována nákladovými studenty/ absolventy</vt:lpstr>
      <vt:lpstr>Podpora na SVV v roce 2022 Výpočet prostředků ze zálohové podpory 21 481 tis. Kč (odečteno 1,25 %)</vt:lpstr>
      <vt:lpstr>Prostředky na specifický vysokoškolský výzkum</vt:lpstr>
      <vt:lpstr>Financování celouniverzitních aktivit</vt:lpstr>
      <vt:lpstr>Financování interních fondů</vt:lpstr>
      <vt:lpstr>Interní fond komunikace</vt:lpstr>
      <vt:lpstr>Zabezpečení informačních technologií</vt:lpstr>
      <vt:lpstr>Navýšení prostředků na informační technologie</vt:lpstr>
      <vt:lpstr>Navýšení prostředků na informační technologie</vt:lpstr>
      <vt:lpstr>Navýšení prostředků na informační technologie</vt:lpstr>
      <vt:lpstr>Prostředky na činnost orgánů</vt:lpstr>
      <vt:lpstr> Informační zdroje  </vt:lpstr>
      <vt:lpstr>Informační zdroje – fondy Knihovny</vt:lpstr>
      <vt:lpstr>Provoz rektorátu</vt:lpstr>
      <vt:lpstr>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Navýšení prostředků na provoz Rektorátu</vt:lpstr>
      <vt:lpstr>Technickoprovozní odbor rektorátu</vt:lpstr>
      <vt:lpstr> Vícezdrojové financování provozu rektorátu  </vt:lpstr>
      <vt:lpstr>Výše odvodu na celouniverzitní aktivity</vt:lpstr>
      <vt:lpstr>Výše odvodu na celouniverzitní aktivity</vt:lpstr>
      <vt:lpstr>Výše odvodu na celouniverzitní aktivity</vt:lpstr>
      <vt:lpstr>Časové stanovení příslušnosti výnosů</vt:lpstr>
      <vt:lpstr>Časové stanovení příslušnosti výnosů</vt:lpstr>
      <vt:lpstr>Algoritmus stanovení výše odvodů organizačních jednotek</vt:lpstr>
      <vt:lpstr>Odvody na celouniverzitní aktivity z příspěvků a dotací</vt:lpstr>
      <vt:lpstr>Výše odvodů součástí v tis. Kč</vt:lpstr>
      <vt:lpstr>Mimořádný příspěvek do fondu stavební komise 2022  </vt:lpstr>
      <vt:lpstr>Souhrnný rozpis disponibilních prostředků (v tis. Kč) odečten i mimořádný příspěvek na stavební komisi  </vt:lpstr>
      <vt:lpstr>Fondy na provozním úseku 90</vt:lpstr>
      <vt:lpstr>Zůstatky ve fondech FPP a FRIM v tis. Kč bez HV za rok 2021 ve výši 25 802 tis. Kč</vt:lpstr>
      <vt:lpstr>Interní Fond strategického rozvoje 2022</vt:lpstr>
      <vt:lpstr>OP VVV – Fond financování projektů</vt:lpstr>
      <vt:lpstr>Projekty financované z OP VVV</vt:lpstr>
      <vt:lpstr>Projekty financované z OP VVV</vt:lpstr>
      <vt:lpstr>Strategické cíle v infrastruktuře</vt:lpstr>
      <vt:lpstr>Financování akcí plánu Stavební komise</vt:lpstr>
      <vt:lpstr>Financování strategických akcí</vt:lpstr>
      <vt:lpstr>Finanční prostředky Stavební komise 2022</vt:lpstr>
      <vt:lpstr>Akce Stavební komise 2022 </vt:lpstr>
      <vt:lpstr>Závěr</vt:lpstr>
    </vt:vector>
  </TitlesOfParts>
  <Company>UTB Zlín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Rozpis rozpočtu 2022</dc:title>
  <dc:creator>kvestor</dc:creator>
  <cp:lastModifiedBy>Alexander Černý</cp:lastModifiedBy>
  <cp:revision>1815</cp:revision>
  <cp:lastPrinted>2022-03-23T15:14:50Z</cp:lastPrinted>
  <dcterms:created xsi:type="dcterms:W3CDTF">2004-10-24T13:27:26Z</dcterms:created>
  <dcterms:modified xsi:type="dcterms:W3CDTF">2022-03-29T09:01:30Z</dcterms:modified>
</cp:coreProperties>
</file>