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9" r:id="rId3"/>
    <p:sldId id="260" r:id="rId4"/>
    <p:sldId id="258" r:id="rId5"/>
    <p:sldId id="257"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2" autoAdjust="0"/>
    <p:restoredTop sz="94660"/>
  </p:normalViewPr>
  <p:slideViewPr>
    <p:cSldViewPr snapToGrid="0">
      <p:cViewPr varScale="1">
        <p:scale>
          <a:sx n="113" d="100"/>
          <a:sy n="113" d="100"/>
        </p:scale>
        <p:origin x="15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cs-CZ"/>
              <a:t>Kliknutím lze upravit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4705054C-351D-4AC5-B5F7-5A22F23213EF}" type="datetimeFigureOut">
              <a:rPr lang="cs-CZ" smtClean="0"/>
              <a:t>10.03.2026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314258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705054C-351D-4AC5-B5F7-5A22F23213EF}" type="datetimeFigureOut">
              <a:rPr lang="cs-CZ" smtClean="0"/>
              <a:t>10.03.2026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154238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s-CZ"/>
              <a:t>Kliknutím lze upravit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4705054C-351D-4AC5-B5F7-5A22F23213EF}" type="datetimeFigureOut">
              <a:rPr lang="cs-CZ" smtClean="0"/>
              <a:t>10.03.2026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1187090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4705054C-351D-4AC5-B5F7-5A22F23213EF}" type="datetimeFigureOut">
              <a:rPr lang="cs-CZ" smtClean="0"/>
              <a:t>10.03.2026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3122778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s-CZ"/>
              <a:t>Kliknutím lze upravit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29842" y="2505075"/>
            <a:ext cx="3868340"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4629150" y="2505075"/>
            <a:ext cx="3887391"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4705054C-351D-4AC5-B5F7-5A22F23213EF}" type="datetimeFigureOut">
              <a:rPr lang="cs-CZ" smtClean="0"/>
              <a:t>10.03.2026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2135009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4705054C-351D-4AC5-B5F7-5A22F23213EF}" type="datetimeFigureOut">
              <a:rPr lang="cs-CZ" smtClean="0"/>
              <a:t>10.03.2026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524586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05054C-351D-4AC5-B5F7-5A22F23213EF}" type="datetimeFigureOut">
              <a:rPr lang="cs-CZ" smtClean="0"/>
              <a:t>10.03.2026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3232519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4705054C-351D-4AC5-B5F7-5A22F23213EF}" type="datetimeFigureOut">
              <a:rPr lang="cs-CZ" smtClean="0"/>
              <a:t>10.03.2026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1065431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4705054C-351D-4AC5-B5F7-5A22F23213EF}" type="datetimeFigureOut">
              <a:rPr lang="cs-CZ" smtClean="0"/>
              <a:t>10.03.2026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83977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705054C-351D-4AC5-B5F7-5A22F23213EF}" type="datetimeFigureOut">
              <a:rPr lang="cs-CZ" smtClean="0"/>
              <a:t>10.03.2026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4224846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705054C-351D-4AC5-B5F7-5A22F23213EF}" type="datetimeFigureOut">
              <a:rPr lang="cs-CZ" smtClean="0"/>
              <a:t>10.03.2026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13FE49-877B-4733-843D-7636F2B72991}" type="slidenum">
              <a:rPr lang="cs-CZ" smtClean="0"/>
              <a:t>‹#›</a:t>
            </a:fld>
            <a:endParaRPr lang="cs-CZ"/>
          </a:p>
        </p:txBody>
      </p:sp>
    </p:spTree>
    <p:extLst>
      <p:ext uri="{BB962C8B-B14F-4D97-AF65-F5344CB8AC3E}">
        <p14:creationId xmlns:p14="http://schemas.microsoft.com/office/powerpoint/2010/main" val="1218412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5054C-351D-4AC5-B5F7-5A22F23213EF}" type="datetimeFigureOut">
              <a:rPr lang="cs-CZ" smtClean="0"/>
              <a:t>10.03.2026</a:t>
            </a:fld>
            <a:endParaRPr lang="cs-C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3FE49-877B-4733-843D-7636F2B72991}" type="slidenum">
              <a:rPr lang="cs-CZ" smtClean="0"/>
              <a:t>‹#›</a:t>
            </a:fld>
            <a:endParaRPr lang="cs-CZ"/>
          </a:p>
        </p:txBody>
      </p:sp>
    </p:spTree>
    <p:extLst>
      <p:ext uri="{BB962C8B-B14F-4D97-AF65-F5344CB8AC3E}">
        <p14:creationId xmlns:p14="http://schemas.microsoft.com/office/powerpoint/2010/main" val="24114093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a:extLst>
              <a:ext uri="{FF2B5EF4-FFF2-40B4-BE49-F238E27FC236}">
                <a16:creationId xmlns:a16="http://schemas.microsoft.com/office/drawing/2014/main" id="{94440997-7017-4402-9A1C-D3A0DBF427C2}"/>
              </a:ext>
            </a:extLst>
          </p:cNvPr>
          <p:cNvSpPr>
            <a:spLocks noGrp="1"/>
          </p:cNvSpPr>
          <p:nvPr>
            <p:ph idx="1"/>
          </p:nvPr>
        </p:nvSpPr>
        <p:spPr>
          <a:xfrm>
            <a:off x="228599" y="802038"/>
            <a:ext cx="8669867" cy="6055961"/>
          </a:xfrm>
        </p:spPr>
        <p:txBody>
          <a:bodyPr>
            <a:normAutofit fontScale="32500" lnSpcReduction="20000"/>
          </a:bodyPr>
          <a:lstStyle/>
          <a:p>
            <a:pPr lvl="0" algn="just">
              <a:lnSpc>
                <a:spcPct val="100000"/>
              </a:lnSpc>
            </a:pPr>
            <a:r>
              <a:rPr lang="cs-CZ" sz="4900" dirty="0"/>
              <a:t>Působnost Etické komise </a:t>
            </a:r>
            <a:r>
              <a:rPr lang="cs-CZ" sz="4900" b="1" dirty="0"/>
              <a:t>pro biomedicínský výzkum </a:t>
            </a:r>
            <a:r>
              <a:rPr lang="cs-CZ" sz="4900" dirty="0"/>
              <a:t>spadá do oblasti etických aspektů výzkumu realizovaného na UTB, který zahrnuje lidské subjekty a práci s biologickým materiálem lidského původu v oblasti biomedicíny, zdravotnických prostředků, </a:t>
            </a:r>
            <a:r>
              <a:rPr lang="cs-CZ" sz="4900" dirty="0" err="1"/>
              <a:t>biomateriálů</a:t>
            </a:r>
            <a:r>
              <a:rPr lang="cs-CZ" sz="4900" dirty="0"/>
              <a:t> a kosmetiky. </a:t>
            </a:r>
          </a:p>
          <a:p>
            <a:pPr lvl="1" algn="just">
              <a:lnSpc>
                <a:spcPct val="100000"/>
              </a:lnSpc>
            </a:pPr>
            <a:r>
              <a:rPr lang="cs-CZ" sz="4300" dirty="0"/>
              <a:t>Podle mezinárodního </a:t>
            </a:r>
            <a:r>
              <a:rPr lang="en-US" sz="4300" dirty="0" err="1"/>
              <a:t>číselníku</a:t>
            </a:r>
            <a:r>
              <a:rPr lang="en-US" sz="4300" dirty="0"/>
              <a:t> Fields of Research and Development (</a:t>
            </a:r>
            <a:r>
              <a:rPr lang="en-US" sz="4300" dirty="0" err="1"/>
              <a:t>dále</a:t>
            </a:r>
            <a:r>
              <a:rPr lang="en-US" sz="4300" dirty="0"/>
              <a:t> FORD) </a:t>
            </a:r>
            <a:r>
              <a:rPr lang="en-US" sz="4300" dirty="0" err="1"/>
              <a:t>sem</a:t>
            </a:r>
            <a:r>
              <a:rPr lang="en-US" sz="4300" dirty="0"/>
              <a:t> </a:t>
            </a:r>
            <a:r>
              <a:rPr lang="en-US" sz="4300" dirty="0" err="1"/>
              <a:t>spadají</a:t>
            </a:r>
            <a:r>
              <a:rPr lang="en-US" sz="4300" dirty="0"/>
              <a:t> </a:t>
            </a:r>
            <a:r>
              <a:rPr lang="en-US" sz="4300" dirty="0" err="1"/>
              <a:t>zejména</a:t>
            </a:r>
            <a:r>
              <a:rPr lang="en-US" sz="4300" dirty="0"/>
              <a:t> </a:t>
            </a:r>
            <a:r>
              <a:rPr lang="en-US" sz="4300" dirty="0" err="1"/>
              <a:t>skupiny</a:t>
            </a:r>
            <a:r>
              <a:rPr lang="en-US" sz="4300" dirty="0"/>
              <a:t> </a:t>
            </a:r>
            <a:r>
              <a:rPr lang="en-US" sz="4300" dirty="0" err="1"/>
              <a:t>vědních</a:t>
            </a:r>
            <a:r>
              <a:rPr lang="en-US" sz="4300" dirty="0"/>
              <a:t> </a:t>
            </a:r>
            <a:r>
              <a:rPr lang="en-US" sz="4300" dirty="0" err="1"/>
              <a:t>oborů</a:t>
            </a:r>
            <a:r>
              <a:rPr lang="en-US" sz="4300" dirty="0"/>
              <a:t> č. 1.2. Computer and information sciences, 1.3. Physical sciences, 1.4. Chemical sciences, 1.6. Biological sciences, 2.2. Electrical engineering, Electronic engineering, Information engineering, 2.5. Materials engineering, 2.6. Medical engineering, 2.8. Environmental biotechnology, 2.9. Industrial biotechnology, 2.10. Nano-technology, 2.11. Other engineering and technologies, 3.4. Medical biotechnology. </a:t>
            </a:r>
            <a:endParaRPr lang="cs-CZ" sz="4300" dirty="0"/>
          </a:p>
          <a:p>
            <a:pPr lvl="1" algn="just">
              <a:lnSpc>
                <a:spcPct val="100000"/>
              </a:lnSpc>
            </a:pPr>
            <a:endParaRPr lang="cs-CZ" sz="4500" dirty="0"/>
          </a:p>
          <a:p>
            <a:pPr lvl="0" algn="just">
              <a:lnSpc>
                <a:spcPct val="100000"/>
              </a:lnSpc>
            </a:pPr>
            <a:r>
              <a:rPr lang="cs-CZ" sz="4900" dirty="0"/>
              <a:t>Působnost Etické komise </a:t>
            </a:r>
            <a:r>
              <a:rPr lang="cs-CZ" sz="4900" b="1" dirty="0"/>
              <a:t>pro společenský a umělecký výzkum </a:t>
            </a:r>
            <a:r>
              <a:rPr lang="cs-CZ" sz="4900" dirty="0"/>
              <a:t>spadá do oblasti etických aspektů výzkumu s lidmi realizovaného na UTB v oblastech společenských, humanitních věd a umění.</a:t>
            </a:r>
          </a:p>
          <a:p>
            <a:pPr lvl="1" algn="just">
              <a:lnSpc>
                <a:spcPct val="100000"/>
              </a:lnSpc>
            </a:pPr>
            <a:r>
              <a:rPr lang="cs-CZ" sz="4300" dirty="0"/>
              <a:t>Podle mezinárodního číselníku FORD sem spadají zejména skupiny vědních oborů FORD č. 5.2 </a:t>
            </a:r>
            <a:r>
              <a:rPr lang="cs-CZ" sz="4300" dirty="0" err="1"/>
              <a:t>Economics</a:t>
            </a:r>
            <a:r>
              <a:rPr lang="cs-CZ" sz="4300" dirty="0"/>
              <a:t> and Business, 5.5 </a:t>
            </a:r>
            <a:r>
              <a:rPr lang="cs-CZ" sz="4300" dirty="0" err="1"/>
              <a:t>Law</a:t>
            </a:r>
            <a:r>
              <a:rPr lang="cs-CZ" sz="4300" dirty="0"/>
              <a:t>, 5.3 </a:t>
            </a:r>
            <a:r>
              <a:rPr lang="cs-CZ" sz="4300" dirty="0" err="1"/>
              <a:t>Political</a:t>
            </a:r>
            <a:r>
              <a:rPr lang="cs-CZ" sz="4300" dirty="0"/>
              <a:t> science, 5.7 </a:t>
            </a:r>
            <a:r>
              <a:rPr lang="cs-CZ" sz="4300" dirty="0" err="1"/>
              <a:t>Social</a:t>
            </a:r>
            <a:r>
              <a:rPr lang="cs-CZ" sz="4300" dirty="0"/>
              <a:t> and </a:t>
            </a:r>
            <a:r>
              <a:rPr lang="cs-CZ" sz="4300" dirty="0" err="1"/>
              <a:t>economic</a:t>
            </a:r>
            <a:r>
              <a:rPr lang="cs-CZ" sz="4300" dirty="0"/>
              <a:t> </a:t>
            </a:r>
            <a:r>
              <a:rPr lang="cs-CZ" sz="4300" dirty="0" err="1"/>
              <a:t>geography</a:t>
            </a:r>
            <a:r>
              <a:rPr lang="cs-CZ" sz="4300" dirty="0"/>
              <a:t>, 5.8 Media and </a:t>
            </a:r>
            <a:r>
              <a:rPr lang="cs-CZ" sz="4300" dirty="0" err="1"/>
              <a:t>communications</a:t>
            </a:r>
            <a:r>
              <a:rPr lang="cs-CZ" sz="4300" dirty="0"/>
              <a:t>, 5.9 </a:t>
            </a:r>
            <a:r>
              <a:rPr lang="cs-CZ" sz="4300" dirty="0" err="1"/>
              <a:t>Other</a:t>
            </a:r>
            <a:r>
              <a:rPr lang="cs-CZ" sz="4300" dirty="0"/>
              <a:t> </a:t>
            </a:r>
            <a:r>
              <a:rPr lang="cs-CZ" sz="4300" dirty="0" err="1"/>
              <a:t>social</a:t>
            </a:r>
            <a:r>
              <a:rPr lang="cs-CZ" sz="4300" dirty="0"/>
              <a:t> </a:t>
            </a:r>
            <a:r>
              <a:rPr lang="cs-CZ" sz="4300" dirty="0" err="1"/>
              <a:t>sciences</a:t>
            </a:r>
            <a:r>
              <a:rPr lang="cs-CZ" sz="4300" dirty="0"/>
              <a:t>, 6.4 </a:t>
            </a:r>
            <a:r>
              <a:rPr lang="cs-CZ" sz="4300" dirty="0" err="1"/>
              <a:t>Arts</a:t>
            </a:r>
            <a:r>
              <a:rPr lang="cs-CZ" sz="4300" dirty="0"/>
              <a:t> (</a:t>
            </a:r>
            <a:r>
              <a:rPr lang="cs-CZ" sz="4300" dirty="0" err="1"/>
              <a:t>arts</a:t>
            </a:r>
            <a:r>
              <a:rPr lang="cs-CZ" sz="4300" dirty="0"/>
              <a:t>, </a:t>
            </a:r>
            <a:r>
              <a:rPr lang="cs-CZ" sz="4300" dirty="0" err="1"/>
              <a:t>history</a:t>
            </a:r>
            <a:r>
              <a:rPr lang="cs-CZ" sz="4300" dirty="0"/>
              <a:t> </a:t>
            </a:r>
            <a:r>
              <a:rPr lang="cs-CZ" sz="4300" dirty="0" err="1"/>
              <a:t>of</a:t>
            </a:r>
            <a:r>
              <a:rPr lang="cs-CZ" sz="4300" dirty="0"/>
              <a:t> </a:t>
            </a:r>
            <a:r>
              <a:rPr lang="cs-CZ" sz="4300" dirty="0" err="1"/>
              <a:t>arts</a:t>
            </a:r>
            <a:r>
              <a:rPr lang="cs-CZ" sz="4300" dirty="0"/>
              <a:t>, </a:t>
            </a:r>
            <a:r>
              <a:rPr lang="cs-CZ" sz="4300" dirty="0" err="1"/>
              <a:t>performing</a:t>
            </a:r>
            <a:r>
              <a:rPr lang="cs-CZ" sz="4300" dirty="0"/>
              <a:t> </a:t>
            </a:r>
            <a:r>
              <a:rPr lang="cs-CZ" sz="4300" dirty="0" err="1"/>
              <a:t>arts</a:t>
            </a:r>
            <a:r>
              <a:rPr lang="cs-CZ" sz="4300" dirty="0"/>
              <a:t>, music), 6.5 </a:t>
            </a:r>
            <a:r>
              <a:rPr lang="cs-CZ" sz="4300" dirty="0" err="1"/>
              <a:t>Other</a:t>
            </a:r>
            <a:r>
              <a:rPr lang="cs-CZ" sz="4300" dirty="0"/>
              <a:t> </a:t>
            </a:r>
            <a:r>
              <a:rPr lang="cs-CZ" sz="4300" dirty="0" err="1"/>
              <a:t>Humanities</a:t>
            </a:r>
            <a:r>
              <a:rPr lang="cs-CZ" sz="4300" dirty="0"/>
              <a:t> and </a:t>
            </a:r>
            <a:r>
              <a:rPr lang="cs-CZ" sz="4300" dirty="0" err="1"/>
              <a:t>the</a:t>
            </a:r>
            <a:r>
              <a:rPr lang="cs-CZ" sz="4300" dirty="0"/>
              <a:t> </a:t>
            </a:r>
            <a:r>
              <a:rPr lang="cs-CZ" sz="4300" dirty="0" err="1"/>
              <a:t>Arts</a:t>
            </a:r>
            <a:r>
              <a:rPr lang="cs-CZ" sz="4300" dirty="0"/>
              <a:t>.</a:t>
            </a:r>
          </a:p>
          <a:p>
            <a:pPr lvl="1" algn="just">
              <a:lnSpc>
                <a:spcPct val="100000"/>
              </a:lnSpc>
            </a:pPr>
            <a:endParaRPr lang="cs-CZ" sz="4500" dirty="0"/>
          </a:p>
          <a:p>
            <a:pPr lvl="0" algn="just">
              <a:lnSpc>
                <a:spcPct val="100000"/>
              </a:lnSpc>
            </a:pPr>
            <a:r>
              <a:rPr lang="cs-CZ" sz="4900" dirty="0"/>
              <a:t>Působnost Etické komise </a:t>
            </a:r>
            <a:r>
              <a:rPr lang="cs-CZ" sz="4900" b="1" dirty="0"/>
              <a:t>pro sociálně-humanitní a zdravotnický výzkum </a:t>
            </a:r>
            <a:r>
              <a:rPr lang="cs-CZ" sz="4900" dirty="0"/>
              <a:t>spadá do oblasti etických aspektů výzkumu realizovaného na UTB, který zahrnuje lidské subjekty a práci s biologickým materiálem lidského původu (pokud je relevantní), a to v nelékařských zdravotnických oborech s výjimkou výzkumu spadajícího do působnosti Etické komise pro biomedicínský výzkum. </a:t>
            </a:r>
          </a:p>
          <a:p>
            <a:pPr lvl="1" algn="just">
              <a:lnSpc>
                <a:spcPct val="100000"/>
              </a:lnSpc>
            </a:pPr>
            <a:r>
              <a:rPr lang="cs-CZ" sz="4300" dirty="0"/>
              <a:t>Podle mezinárodního číselníku FORD sem spadají zejména skupiny vědních oborů č. 3.3. </a:t>
            </a:r>
            <a:r>
              <a:rPr lang="cs-CZ" sz="4300" dirty="0" err="1"/>
              <a:t>Health</a:t>
            </a:r>
            <a:r>
              <a:rPr lang="cs-CZ" sz="4300" dirty="0"/>
              <a:t> </a:t>
            </a:r>
            <a:r>
              <a:rPr lang="cs-CZ" sz="4300" dirty="0" err="1"/>
              <a:t>sciences</a:t>
            </a:r>
            <a:r>
              <a:rPr lang="cs-CZ" sz="4300" dirty="0"/>
              <a:t>, 5.1 Psychology, 5.3 </a:t>
            </a:r>
            <a:r>
              <a:rPr lang="cs-CZ" sz="4300" dirty="0" err="1"/>
              <a:t>Education</a:t>
            </a:r>
            <a:r>
              <a:rPr lang="cs-CZ" sz="4300" dirty="0"/>
              <a:t>, 5.4 Sociology, 6.1 </a:t>
            </a:r>
            <a:r>
              <a:rPr lang="cs-CZ" sz="4300" dirty="0" err="1"/>
              <a:t>History</a:t>
            </a:r>
            <a:r>
              <a:rPr lang="cs-CZ" sz="4300" dirty="0"/>
              <a:t> and </a:t>
            </a:r>
            <a:r>
              <a:rPr lang="cs-CZ" sz="4300" dirty="0" err="1"/>
              <a:t>Archaeology</a:t>
            </a:r>
            <a:r>
              <a:rPr lang="cs-CZ" sz="4300" dirty="0"/>
              <a:t>, 6.2 </a:t>
            </a:r>
            <a:r>
              <a:rPr lang="cs-CZ" sz="4300" dirty="0" err="1"/>
              <a:t>Languages</a:t>
            </a:r>
            <a:r>
              <a:rPr lang="cs-CZ" sz="4300" dirty="0"/>
              <a:t> and </a:t>
            </a:r>
            <a:r>
              <a:rPr lang="cs-CZ" sz="4300" dirty="0" err="1"/>
              <a:t>Literature</a:t>
            </a:r>
            <a:r>
              <a:rPr lang="cs-CZ" sz="4300" dirty="0"/>
              <a:t>, 6.3 </a:t>
            </a:r>
            <a:r>
              <a:rPr lang="cs-CZ" sz="4300" dirty="0" err="1"/>
              <a:t>Philosophy</a:t>
            </a:r>
            <a:r>
              <a:rPr lang="cs-CZ" sz="4300" dirty="0"/>
              <a:t>, </a:t>
            </a:r>
            <a:r>
              <a:rPr lang="cs-CZ" sz="4300" dirty="0" err="1"/>
              <a:t>Ethics</a:t>
            </a:r>
            <a:r>
              <a:rPr lang="cs-CZ" sz="4300" dirty="0"/>
              <a:t> and Religion. </a:t>
            </a:r>
          </a:p>
          <a:p>
            <a:pPr algn="just"/>
            <a:endParaRPr lang="cs-CZ" dirty="0"/>
          </a:p>
        </p:txBody>
      </p:sp>
      <p:sp>
        <p:nvSpPr>
          <p:cNvPr id="4" name="Nadpis 1">
            <a:extLst>
              <a:ext uri="{FF2B5EF4-FFF2-40B4-BE49-F238E27FC236}">
                <a16:creationId xmlns:a16="http://schemas.microsoft.com/office/drawing/2014/main" id="{F9A85125-853A-4F88-A09B-1EDAC63C19AA}"/>
              </a:ext>
            </a:extLst>
          </p:cNvPr>
          <p:cNvSpPr>
            <a:spLocks noGrp="1"/>
          </p:cNvSpPr>
          <p:nvPr>
            <p:ph type="title"/>
          </p:nvPr>
        </p:nvSpPr>
        <p:spPr>
          <a:xfrm>
            <a:off x="628650" y="86157"/>
            <a:ext cx="7886700" cy="715881"/>
          </a:xfrm>
        </p:spPr>
        <p:txBody>
          <a:bodyPr/>
          <a:lstStyle/>
          <a:p>
            <a:r>
              <a:rPr lang="cs-CZ" dirty="0"/>
              <a:t>Etické komise pro výzkum</a:t>
            </a:r>
          </a:p>
        </p:txBody>
      </p:sp>
    </p:spTree>
    <p:extLst>
      <p:ext uri="{BB962C8B-B14F-4D97-AF65-F5344CB8AC3E}">
        <p14:creationId xmlns:p14="http://schemas.microsoft.com/office/powerpoint/2010/main" val="1878176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a:extLst>
              <a:ext uri="{FF2B5EF4-FFF2-40B4-BE49-F238E27FC236}">
                <a16:creationId xmlns:a16="http://schemas.microsoft.com/office/drawing/2014/main" id="{4DC22610-A760-4BC1-BE5E-7EC1804142CA}"/>
              </a:ext>
            </a:extLst>
          </p:cNvPr>
          <p:cNvSpPr>
            <a:spLocks noGrp="1"/>
          </p:cNvSpPr>
          <p:nvPr>
            <p:ph idx="1"/>
          </p:nvPr>
        </p:nvSpPr>
        <p:spPr>
          <a:xfrm>
            <a:off x="245532" y="1363135"/>
            <a:ext cx="8593667" cy="6155266"/>
          </a:xfrm>
        </p:spPr>
        <p:txBody>
          <a:bodyPr>
            <a:noAutofit/>
          </a:bodyPr>
          <a:lstStyle/>
          <a:p>
            <a:pPr>
              <a:lnSpc>
                <a:spcPct val="80000"/>
              </a:lnSpc>
            </a:pPr>
            <a:r>
              <a:rPr lang="cs-CZ" sz="1600" b="1" kern="1600" dirty="0"/>
              <a:t>Cíl 1: Podpora rozvoje lidských zdrojů na UTB ve Zlíně v oblasti výzkumu, vývoje a inovací a umění</a:t>
            </a:r>
            <a:r>
              <a:rPr lang="cs-CZ" sz="1600" kern="1600" dirty="0"/>
              <a:t> (dále jen </a:t>
            </a:r>
            <a:r>
              <a:rPr lang="cs-CZ" sz="1600" kern="1600" dirty="0" err="1"/>
              <a:t>VaVaI</a:t>
            </a:r>
            <a:r>
              <a:rPr lang="cs-CZ" sz="1600" kern="1600" dirty="0"/>
              <a:t>). Podpora je vztažena zejména k následujícím vybraným oblastem </a:t>
            </a:r>
            <a:r>
              <a:rPr lang="cs-CZ" sz="1600" kern="1600" dirty="0" err="1"/>
              <a:t>VaVaI</a:t>
            </a:r>
            <a:r>
              <a:rPr lang="cs-CZ" sz="1600" kern="1600" dirty="0"/>
              <a:t>: </a:t>
            </a:r>
          </a:p>
          <a:p>
            <a:pPr lvl="1" algn="just">
              <a:lnSpc>
                <a:spcPct val="80000"/>
              </a:lnSpc>
            </a:pPr>
            <a:r>
              <a:rPr lang="cs-CZ" sz="1600" b="1" kern="1600" dirty="0"/>
              <a:t>Zdravotnictví a biomedicína </a:t>
            </a:r>
            <a:r>
              <a:rPr lang="cs-CZ" sz="1600" kern="1600" dirty="0"/>
              <a:t>(zejména FORD 3.3. </a:t>
            </a:r>
            <a:r>
              <a:rPr lang="cs-CZ" sz="1600" kern="1600" dirty="0" err="1"/>
              <a:t>health</a:t>
            </a:r>
            <a:r>
              <a:rPr lang="cs-CZ" sz="1600" kern="1600" dirty="0"/>
              <a:t> science, 3.4. </a:t>
            </a:r>
            <a:r>
              <a:rPr lang="cs-CZ" sz="1600" kern="1600" dirty="0" err="1"/>
              <a:t>medical</a:t>
            </a:r>
            <a:r>
              <a:rPr lang="cs-CZ" sz="1600" kern="1600" dirty="0"/>
              <a:t> biotechnology, 2.6. </a:t>
            </a:r>
            <a:r>
              <a:rPr lang="cs-CZ" sz="1600" kern="1600" dirty="0" err="1"/>
              <a:t>medical</a:t>
            </a:r>
            <a:r>
              <a:rPr lang="cs-CZ" sz="1600" kern="1600" dirty="0"/>
              <a:t> </a:t>
            </a:r>
            <a:r>
              <a:rPr lang="cs-CZ" sz="1600" kern="1600" dirty="0" err="1"/>
              <a:t>engineering</a:t>
            </a:r>
            <a:r>
              <a:rPr lang="cs-CZ" sz="1600" kern="1600" dirty="0"/>
              <a:t>);</a:t>
            </a:r>
          </a:p>
          <a:p>
            <a:pPr lvl="1" algn="just">
              <a:lnSpc>
                <a:spcPct val="80000"/>
              </a:lnSpc>
            </a:pPr>
            <a:r>
              <a:rPr lang="cs-CZ" sz="1600" b="1" kern="1600" dirty="0"/>
              <a:t>Informatika a umělá inteligence </a:t>
            </a:r>
            <a:r>
              <a:rPr lang="cs-CZ" sz="1600" kern="1600" dirty="0"/>
              <a:t>(dále jen AI,  zejména FORD 1.2. </a:t>
            </a:r>
            <a:r>
              <a:rPr lang="cs-CZ" sz="1600" kern="1600" dirty="0" err="1"/>
              <a:t>Computer</a:t>
            </a:r>
            <a:r>
              <a:rPr lang="cs-CZ" sz="1600" kern="1600" dirty="0"/>
              <a:t> and </a:t>
            </a:r>
            <a:r>
              <a:rPr lang="cs-CZ" sz="1600" kern="1600" dirty="0" err="1"/>
              <a:t>informationscience</a:t>
            </a:r>
            <a:r>
              <a:rPr lang="cs-CZ" sz="1600" kern="1600" dirty="0"/>
              <a:t>); </a:t>
            </a:r>
          </a:p>
          <a:p>
            <a:pPr lvl="1" algn="just">
              <a:lnSpc>
                <a:spcPct val="80000"/>
              </a:lnSpc>
            </a:pPr>
            <a:r>
              <a:rPr lang="cs-CZ" sz="1600" b="1" kern="1600" dirty="0"/>
              <a:t>Pokročilé materiály </a:t>
            </a:r>
            <a:r>
              <a:rPr lang="cs-CZ" sz="1600" kern="1600" dirty="0"/>
              <a:t>(zejména FORD 2.5 </a:t>
            </a:r>
            <a:r>
              <a:rPr lang="cs-CZ" sz="1600" kern="1600" dirty="0" err="1"/>
              <a:t>Materials</a:t>
            </a:r>
            <a:r>
              <a:rPr lang="cs-CZ" sz="1600" kern="1600" dirty="0"/>
              <a:t> </a:t>
            </a:r>
            <a:r>
              <a:rPr lang="cs-CZ" sz="1600" kern="1600" dirty="0" err="1"/>
              <a:t>engineering</a:t>
            </a:r>
            <a:r>
              <a:rPr lang="cs-CZ" sz="1600" kern="1600" dirty="0"/>
              <a:t>; 1.3 </a:t>
            </a:r>
            <a:r>
              <a:rPr lang="cs-CZ" sz="1600" kern="1600" dirty="0" err="1"/>
              <a:t>Physical</a:t>
            </a:r>
            <a:r>
              <a:rPr lang="cs-CZ" sz="1600" kern="1600" dirty="0"/>
              <a:t> </a:t>
            </a:r>
            <a:r>
              <a:rPr lang="cs-CZ" sz="1600" kern="1600" dirty="0" err="1"/>
              <a:t>sciences</a:t>
            </a:r>
            <a:r>
              <a:rPr lang="cs-CZ" sz="1600" kern="1600" dirty="0"/>
              <a:t>; 1.4. </a:t>
            </a:r>
            <a:r>
              <a:rPr lang="cs-CZ" sz="1600" kern="1600" dirty="0" err="1"/>
              <a:t>Chemical</a:t>
            </a:r>
            <a:r>
              <a:rPr lang="cs-CZ" sz="1600" kern="1600" dirty="0"/>
              <a:t> </a:t>
            </a:r>
            <a:r>
              <a:rPr lang="cs-CZ" sz="1600" kern="1600" dirty="0" err="1"/>
              <a:t>sciences</a:t>
            </a:r>
            <a:r>
              <a:rPr lang="cs-CZ" sz="1600" kern="1600" dirty="0"/>
              <a:t>; 2.3 </a:t>
            </a:r>
            <a:r>
              <a:rPr lang="cs-CZ" sz="1600" kern="1600" dirty="0" err="1"/>
              <a:t>Mechanical</a:t>
            </a:r>
            <a:r>
              <a:rPr lang="cs-CZ" sz="1600" kern="1600" dirty="0"/>
              <a:t> </a:t>
            </a:r>
            <a:r>
              <a:rPr lang="cs-CZ" sz="1600" kern="1600" dirty="0" err="1"/>
              <a:t>engineering</a:t>
            </a:r>
            <a:r>
              <a:rPr lang="cs-CZ" sz="1600" kern="1600" dirty="0"/>
              <a:t>; 2.2 </a:t>
            </a:r>
            <a:r>
              <a:rPr lang="cs-CZ" sz="1600" kern="1600" dirty="0" err="1"/>
              <a:t>Electrical</a:t>
            </a:r>
            <a:r>
              <a:rPr lang="cs-CZ" sz="1600" kern="1600" dirty="0"/>
              <a:t>, </a:t>
            </a:r>
            <a:r>
              <a:rPr lang="cs-CZ" sz="1600" kern="1600" dirty="0" err="1"/>
              <a:t>electronic</a:t>
            </a:r>
            <a:r>
              <a:rPr lang="cs-CZ" sz="1600" kern="1600" dirty="0"/>
              <a:t> and </a:t>
            </a:r>
            <a:r>
              <a:rPr lang="cs-CZ" sz="1600" kern="1600" dirty="0" err="1"/>
              <a:t>information</a:t>
            </a:r>
            <a:r>
              <a:rPr lang="cs-CZ" sz="1600" kern="1600" dirty="0"/>
              <a:t> </a:t>
            </a:r>
            <a:r>
              <a:rPr lang="cs-CZ" sz="1600" kern="1600" dirty="0" err="1"/>
              <a:t>engineering</a:t>
            </a:r>
            <a:r>
              <a:rPr lang="cs-CZ" sz="1600" kern="1600" dirty="0"/>
              <a:t>); </a:t>
            </a:r>
          </a:p>
          <a:p>
            <a:pPr lvl="1" algn="just">
              <a:lnSpc>
                <a:spcPct val="80000"/>
              </a:lnSpc>
            </a:pPr>
            <a:r>
              <a:rPr lang="cs-CZ" sz="1600" b="1" kern="1600" dirty="0"/>
              <a:t>Kreativní odvětví, zejména design </a:t>
            </a:r>
            <a:r>
              <a:rPr lang="cs-CZ" sz="1600" kern="1600" dirty="0"/>
              <a:t>(zejména FORD 6.4. </a:t>
            </a:r>
            <a:r>
              <a:rPr lang="cs-CZ" sz="1600" kern="1600" dirty="0" err="1"/>
              <a:t>Arts</a:t>
            </a:r>
            <a:r>
              <a:rPr lang="cs-CZ" sz="1600" kern="1600" dirty="0"/>
              <a:t>, 5.2. </a:t>
            </a:r>
            <a:r>
              <a:rPr lang="cs-CZ" sz="1600" kern="1600" dirty="0" err="1"/>
              <a:t>Economocis</a:t>
            </a:r>
            <a:r>
              <a:rPr lang="cs-CZ" sz="1600" kern="1600" dirty="0"/>
              <a:t> and business; 5.4. Sociology); </a:t>
            </a:r>
          </a:p>
          <a:p>
            <a:pPr lvl="1" algn="just">
              <a:lnSpc>
                <a:spcPct val="80000"/>
              </a:lnSpc>
            </a:pPr>
            <a:r>
              <a:rPr lang="cs-CZ" sz="1600" b="1" kern="1600" dirty="0"/>
              <a:t>Ekonomie</a:t>
            </a:r>
            <a:r>
              <a:rPr lang="cs-CZ" sz="1600" kern="1600" dirty="0"/>
              <a:t> (zejména ve vztahu k transformaci firem na udržitelnost, digitální technologie a AI; cirkulární ekonomice ve vztahu k pokročilým materiálům; cirkulární ekonomie).</a:t>
            </a:r>
          </a:p>
          <a:p>
            <a:pPr lvl="1" algn="just">
              <a:lnSpc>
                <a:spcPct val="80000"/>
              </a:lnSpc>
            </a:pPr>
            <a:endParaRPr lang="cs-CZ" sz="1600" kern="1600" dirty="0"/>
          </a:p>
          <a:p>
            <a:pPr>
              <a:lnSpc>
                <a:spcPct val="80000"/>
              </a:lnSpc>
            </a:pPr>
            <a:r>
              <a:rPr lang="cs-CZ" sz="1600" b="1" kern="1600" dirty="0"/>
              <a:t>Nástroj 1.1: </a:t>
            </a:r>
            <a:r>
              <a:rPr lang="cs-CZ" sz="1600" kern="1600" dirty="0"/>
              <a:t>Navazující podpora vybraných </a:t>
            </a:r>
            <a:r>
              <a:rPr lang="cs-CZ" sz="1600" b="1" kern="1600" dirty="0" err="1"/>
              <a:t>postdoktorandů</a:t>
            </a:r>
            <a:r>
              <a:rPr lang="cs-CZ" sz="1600" b="1" kern="1600" dirty="0"/>
              <a:t> podpořených v rámci CIT </a:t>
            </a:r>
            <a:r>
              <a:rPr lang="cs-CZ" sz="1600" kern="1600" dirty="0"/>
              <a:t>pro ZK a podpora jejich přechodu do pozic odborných asistentů a docentů.</a:t>
            </a:r>
          </a:p>
          <a:p>
            <a:pPr>
              <a:lnSpc>
                <a:spcPct val="80000"/>
              </a:lnSpc>
            </a:pPr>
            <a:r>
              <a:rPr lang="cs-CZ" sz="1600" b="1" kern="1600" dirty="0"/>
              <a:t>Nástroj 1.2:</a:t>
            </a:r>
            <a:r>
              <a:rPr lang="cs-CZ" sz="1600" kern="1600" dirty="0"/>
              <a:t> </a:t>
            </a:r>
            <a:r>
              <a:rPr lang="cs-CZ" sz="1600" b="1" kern="1600" dirty="0"/>
              <a:t>Podpora nových</a:t>
            </a:r>
            <a:r>
              <a:rPr lang="cs-CZ" sz="1600" kern="1600" dirty="0"/>
              <a:t> studentů doktorských studijních programů (studenti DSP) a </a:t>
            </a:r>
            <a:r>
              <a:rPr lang="cs-CZ" sz="1600" b="1" kern="1600" dirty="0" err="1"/>
              <a:t>postdoktorandů</a:t>
            </a:r>
            <a:r>
              <a:rPr lang="cs-CZ" sz="1600" kern="1600" dirty="0"/>
              <a:t> (s nástupem do PP na UTB od 1.1.2026 a dále) ve vybraných oblastech </a:t>
            </a:r>
            <a:r>
              <a:rPr lang="cs-CZ" sz="1600" kern="1600" dirty="0" err="1"/>
              <a:t>VaVaI</a:t>
            </a:r>
            <a:r>
              <a:rPr lang="cs-CZ" sz="1600" kern="1600" dirty="0"/>
              <a:t>. </a:t>
            </a:r>
          </a:p>
          <a:p>
            <a:pPr marL="0" indent="0" algn="just">
              <a:lnSpc>
                <a:spcPct val="80000"/>
              </a:lnSpc>
              <a:buNone/>
            </a:pPr>
            <a:r>
              <a:rPr lang="cs-CZ" sz="1600" kern="1600" dirty="0"/>
              <a:t>Nástroj 1.2. je zaměřen zejména na podporu nových </a:t>
            </a:r>
            <a:r>
              <a:rPr lang="cs-CZ" sz="1600" kern="1600" dirty="0" err="1"/>
              <a:t>postdoktorandů</a:t>
            </a:r>
            <a:r>
              <a:rPr lang="cs-CZ" sz="1600" kern="1600" dirty="0"/>
              <a:t> a jen v odůvodněných výjimečných případech na podporu studentů DSP.</a:t>
            </a:r>
          </a:p>
        </p:txBody>
      </p:sp>
      <p:sp>
        <p:nvSpPr>
          <p:cNvPr id="7" name="Nadpis 1">
            <a:extLst>
              <a:ext uri="{FF2B5EF4-FFF2-40B4-BE49-F238E27FC236}">
                <a16:creationId xmlns:a16="http://schemas.microsoft.com/office/drawing/2014/main" id="{C924E6A3-23B6-4606-A2EB-B2E92340807F}"/>
              </a:ext>
            </a:extLst>
          </p:cNvPr>
          <p:cNvSpPr>
            <a:spLocks noGrp="1"/>
          </p:cNvSpPr>
          <p:nvPr>
            <p:ph type="title"/>
          </p:nvPr>
        </p:nvSpPr>
        <p:spPr>
          <a:xfrm>
            <a:off x="599016" y="60757"/>
            <a:ext cx="7886700" cy="715881"/>
          </a:xfrm>
        </p:spPr>
        <p:txBody>
          <a:bodyPr>
            <a:noAutofit/>
          </a:bodyPr>
          <a:lstStyle/>
          <a:p>
            <a:r>
              <a:rPr lang="cs-CZ" sz="2800" dirty="0" err="1"/>
              <a:t>Creativity</a:t>
            </a:r>
            <a:r>
              <a:rPr lang="cs-CZ" sz="2800" dirty="0"/>
              <a:t>, </a:t>
            </a:r>
            <a:r>
              <a:rPr lang="cs-CZ" sz="2800" dirty="0" err="1"/>
              <a:t>Intelligence</a:t>
            </a:r>
            <a:r>
              <a:rPr lang="cs-CZ" sz="2800" dirty="0"/>
              <a:t> &amp; Talent pro Zlínský kraj II</a:t>
            </a:r>
          </a:p>
        </p:txBody>
      </p:sp>
      <p:sp>
        <p:nvSpPr>
          <p:cNvPr id="8" name="Obdélník 7">
            <a:extLst>
              <a:ext uri="{FF2B5EF4-FFF2-40B4-BE49-F238E27FC236}">
                <a16:creationId xmlns:a16="http://schemas.microsoft.com/office/drawing/2014/main" id="{41A49C8D-8D6C-4715-8878-D3F4D47EE77D}"/>
              </a:ext>
            </a:extLst>
          </p:cNvPr>
          <p:cNvSpPr/>
          <p:nvPr/>
        </p:nvSpPr>
        <p:spPr>
          <a:xfrm>
            <a:off x="245532" y="791055"/>
            <a:ext cx="2583592" cy="369332"/>
          </a:xfrm>
          <a:prstGeom prst="rect">
            <a:avLst/>
          </a:prstGeom>
        </p:spPr>
        <p:txBody>
          <a:bodyPr wrap="none">
            <a:spAutoFit/>
          </a:bodyPr>
          <a:lstStyle/>
          <a:p>
            <a:r>
              <a:rPr lang="cs-CZ" b="1" kern="1600" dirty="0"/>
              <a:t>Dotace ve výši 30 mil. Kč.</a:t>
            </a:r>
            <a:endParaRPr lang="cs-CZ" dirty="0"/>
          </a:p>
        </p:txBody>
      </p:sp>
    </p:spTree>
    <p:extLst>
      <p:ext uri="{BB962C8B-B14F-4D97-AF65-F5344CB8AC3E}">
        <p14:creationId xmlns:p14="http://schemas.microsoft.com/office/powerpoint/2010/main" val="2379300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a:extLst>
              <a:ext uri="{FF2B5EF4-FFF2-40B4-BE49-F238E27FC236}">
                <a16:creationId xmlns:a16="http://schemas.microsoft.com/office/drawing/2014/main" id="{4DC22610-A760-4BC1-BE5E-7EC1804142CA}"/>
              </a:ext>
            </a:extLst>
          </p:cNvPr>
          <p:cNvSpPr>
            <a:spLocks noGrp="1"/>
          </p:cNvSpPr>
          <p:nvPr>
            <p:ph idx="1"/>
          </p:nvPr>
        </p:nvSpPr>
        <p:spPr>
          <a:xfrm>
            <a:off x="245533" y="1278466"/>
            <a:ext cx="8593667" cy="5579533"/>
          </a:xfrm>
        </p:spPr>
        <p:txBody>
          <a:bodyPr>
            <a:normAutofit/>
          </a:bodyPr>
          <a:lstStyle/>
          <a:p>
            <a:pPr algn="just">
              <a:lnSpc>
                <a:spcPct val="80000"/>
              </a:lnSpc>
            </a:pPr>
            <a:r>
              <a:rPr lang="cs-CZ" sz="1600" b="1" kern="1600" dirty="0"/>
              <a:t>Cíl 2: Podpora lidských zdrojů za účelem rozvoje prostředí umožňujícího vznik a realizaci studijních programů strategických pro ZK</a:t>
            </a:r>
            <a:r>
              <a:rPr lang="cs-CZ" sz="1600" kern="1600" dirty="0"/>
              <a:t>, zejména v oblasti vzdělávání 6 - Elektrotechnika a 36 - Zdravotnické </a:t>
            </a:r>
            <a:r>
              <a:rPr lang="cs-CZ" sz="1600" kern="1600" dirty="0" err="1"/>
              <a:t>programyy</a:t>
            </a:r>
            <a:r>
              <a:rPr lang="cs-CZ" sz="1600" kern="1600" dirty="0"/>
              <a:t>, včetně rozvoje </a:t>
            </a:r>
            <a:r>
              <a:rPr lang="cs-CZ" sz="1600" kern="1600" dirty="0" err="1"/>
              <a:t>VaVaI</a:t>
            </a:r>
            <a:r>
              <a:rPr lang="cs-CZ" sz="1600" kern="1600" dirty="0"/>
              <a:t> v těchto oblastech.</a:t>
            </a:r>
          </a:p>
          <a:p>
            <a:pPr lvl="1" algn="just">
              <a:lnSpc>
                <a:spcPct val="80000"/>
              </a:lnSpc>
            </a:pPr>
            <a:endParaRPr lang="cs-CZ" sz="1600" kern="1600" dirty="0"/>
          </a:p>
          <a:p>
            <a:pPr algn="just">
              <a:lnSpc>
                <a:spcPct val="80000"/>
              </a:lnSpc>
            </a:pPr>
            <a:r>
              <a:rPr lang="cs-CZ" sz="1600" b="1" kern="1600" dirty="0"/>
              <a:t>Nástroj 2.1.: Podpora nových </a:t>
            </a:r>
            <a:r>
              <a:rPr lang="cs-CZ" sz="1600" b="1" kern="1600" dirty="0" err="1"/>
              <a:t>postdoktorandů</a:t>
            </a:r>
            <a:r>
              <a:rPr lang="cs-CZ" sz="1600" b="1" kern="1600" dirty="0"/>
              <a:t>, vědeckých a akademických pracovníků </a:t>
            </a:r>
            <a:r>
              <a:rPr lang="cs-CZ" sz="1600" kern="1600" dirty="0"/>
              <a:t>(s nástupem do PP na UTB od 1.1.2026 a dále).</a:t>
            </a:r>
          </a:p>
          <a:p>
            <a:pPr algn="just">
              <a:lnSpc>
                <a:spcPct val="80000"/>
              </a:lnSpc>
            </a:pPr>
            <a:r>
              <a:rPr lang="cs-CZ" sz="1600" b="1" kern="1600" dirty="0"/>
              <a:t>Nástroj 2.2.: Podpora studentů DSP v oblasti zdravotnictví a zajištění jejich přechodu do pozic odborných asistentů. </a:t>
            </a:r>
          </a:p>
          <a:p>
            <a:endParaRPr lang="cs-CZ" dirty="0"/>
          </a:p>
        </p:txBody>
      </p:sp>
      <p:sp>
        <p:nvSpPr>
          <p:cNvPr id="6" name="Nadpis 1">
            <a:extLst>
              <a:ext uri="{FF2B5EF4-FFF2-40B4-BE49-F238E27FC236}">
                <a16:creationId xmlns:a16="http://schemas.microsoft.com/office/drawing/2014/main" id="{70672DED-6609-4C0D-AEB6-975CDC72948C}"/>
              </a:ext>
            </a:extLst>
          </p:cNvPr>
          <p:cNvSpPr txBox="1">
            <a:spLocks/>
          </p:cNvSpPr>
          <p:nvPr/>
        </p:nvSpPr>
        <p:spPr>
          <a:xfrm>
            <a:off x="599016" y="60757"/>
            <a:ext cx="7886700" cy="7158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cs-CZ" sz="2800"/>
              <a:t>Creativity, Intelligence &amp; Talent pro Zlínský kraj II</a:t>
            </a:r>
            <a:endParaRPr lang="cs-CZ" sz="2800" dirty="0"/>
          </a:p>
        </p:txBody>
      </p:sp>
    </p:spTree>
    <p:extLst>
      <p:ext uri="{BB962C8B-B14F-4D97-AF65-F5344CB8AC3E}">
        <p14:creationId xmlns:p14="http://schemas.microsoft.com/office/powerpoint/2010/main" val="1433481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a:extLst>
              <a:ext uri="{FF2B5EF4-FFF2-40B4-BE49-F238E27FC236}">
                <a16:creationId xmlns:a16="http://schemas.microsoft.com/office/drawing/2014/main" id="{129ED84A-C172-4CED-B73A-07EC31FF4F60}"/>
              </a:ext>
            </a:extLst>
          </p:cNvPr>
          <p:cNvSpPr>
            <a:spLocks noGrp="1"/>
          </p:cNvSpPr>
          <p:nvPr>
            <p:ph idx="1"/>
          </p:nvPr>
        </p:nvSpPr>
        <p:spPr/>
        <p:txBody>
          <a:bodyPr/>
          <a:lstStyle/>
          <a:p>
            <a:endParaRPr lang="cs-CZ"/>
          </a:p>
        </p:txBody>
      </p:sp>
      <p:pic>
        <p:nvPicPr>
          <p:cNvPr id="2050" name="Picture 2" descr="Plakát s promujícími doktorandy místo budovy, znázorňující reformu doktorského studia MŠMT a doktorskou školu na UTB.">
            <a:extLst>
              <a:ext uri="{FF2B5EF4-FFF2-40B4-BE49-F238E27FC236}">
                <a16:creationId xmlns:a16="http://schemas.microsoft.com/office/drawing/2014/main" id="{C82E6001-AA79-49E3-A786-6F775C4C1E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4187"/>
            <a:ext cx="9144000" cy="5103813"/>
          </a:xfrm>
          <a:prstGeom prst="rect">
            <a:avLst/>
          </a:prstGeom>
          <a:noFill/>
          <a:extLst>
            <a:ext uri="{909E8E84-426E-40DD-AFC4-6F175D3DCCD1}">
              <a14:hiddenFill xmlns:a14="http://schemas.microsoft.com/office/drawing/2010/main">
                <a:solidFill>
                  <a:srgbClr val="FFFFFF"/>
                </a:solidFill>
              </a14:hiddenFill>
            </a:ext>
          </a:extLst>
        </p:spPr>
      </p:pic>
      <p:sp>
        <p:nvSpPr>
          <p:cNvPr id="5" name="Nadpis 1">
            <a:extLst>
              <a:ext uri="{FF2B5EF4-FFF2-40B4-BE49-F238E27FC236}">
                <a16:creationId xmlns:a16="http://schemas.microsoft.com/office/drawing/2014/main" id="{44CDD6F9-E70A-4949-B29E-DFD3F3AF78D3}"/>
              </a:ext>
            </a:extLst>
          </p:cNvPr>
          <p:cNvSpPr>
            <a:spLocks noGrp="1"/>
          </p:cNvSpPr>
          <p:nvPr>
            <p:ph type="title"/>
          </p:nvPr>
        </p:nvSpPr>
        <p:spPr>
          <a:xfrm>
            <a:off x="628650" y="86157"/>
            <a:ext cx="7886700" cy="715881"/>
          </a:xfrm>
        </p:spPr>
        <p:txBody>
          <a:bodyPr/>
          <a:lstStyle/>
          <a:p>
            <a:r>
              <a:rPr lang="cs-CZ" dirty="0"/>
              <a:t>Baťova doktorská škola</a:t>
            </a:r>
          </a:p>
        </p:txBody>
      </p:sp>
    </p:spTree>
    <p:extLst>
      <p:ext uri="{BB962C8B-B14F-4D97-AF65-F5344CB8AC3E}">
        <p14:creationId xmlns:p14="http://schemas.microsoft.com/office/powerpoint/2010/main" val="2393628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oadmapa doktorského studia podle vzoru, s novými českými texty modulů.">
            <a:extLst>
              <a:ext uri="{FF2B5EF4-FFF2-40B4-BE49-F238E27FC236}">
                <a16:creationId xmlns:a16="http://schemas.microsoft.com/office/drawing/2014/main" id="{3202E153-F2FB-4270-B3CD-426AD2D83E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4187"/>
            <a:ext cx="9144000" cy="5103813"/>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a:extLst>
              <a:ext uri="{FF2B5EF4-FFF2-40B4-BE49-F238E27FC236}">
                <a16:creationId xmlns:a16="http://schemas.microsoft.com/office/drawing/2014/main" id="{B80AFC44-1428-4DAF-BB9E-76F84FAE3E9F}"/>
              </a:ext>
            </a:extLst>
          </p:cNvPr>
          <p:cNvSpPr>
            <a:spLocks noGrp="1"/>
          </p:cNvSpPr>
          <p:nvPr>
            <p:ph type="title"/>
          </p:nvPr>
        </p:nvSpPr>
        <p:spPr>
          <a:xfrm>
            <a:off x="628650" y="86157"/>
            <a:ext cx="7886700" cy="715881"/>
          </a:xfrm>
        </p:spPr>
        <p:txBody>
          <a:bodyPr/>
          <a:lstStyle/>
          <a:p>
            <a:r>
              <a:rPr lang="cs-CZ" dirty="0"/>
              <a:t>Baťova doktorská škola</a:t>
            </a:r>
          </a:p>
        </p:txBody>
      </p:sp>
      <p:sp>
        <p:nvSpPr>
          <p:cNvPr id="5" name="Zástupný symbol pro obsah 2">
            <a:extLst>
              <a:ext uri="{FF2B5EF4-FFF2-40B4-BE49-F238E27FC236}">
                <a16:creationId xmlns:a16="http://schemas.microsoft.com/office/drawing/2014/main" id="{C0E94740-0BA8-4ABC-9EB8-05B4D0F2A5A7}"/>
              </a:ext>
            </a:extLst>
          </p:cNvPr>
          <p:cNvSpPr txBox="1">
            <a:spLocks/>
          </p:cNvSpPr>
          <p:nvPr/>
        </p:nvSpPr>
        <p:spPr>
          <a:xfrm>
            <a:off x="0" y="5226803"/>
            <a:ext cx="9144000" cy="1631197"/>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cs-CZ" dirty="0"/>
              <a:t> </a:t>
            </a:r>
          </a:p>
          <a:p>
            <a:endParaRPr lang="cs-CZ" dirty="0"/>
          </a:p>
        </p:txBody>
      </p:sp>
      <p:sp>
        <p:nvSpPr>
          <p:cNvPr id="4" name="Pravá složená závorka 3">
            <a:extLst>
              <a:ext uri="{FF2B5EF4-FFF2-40B4-BE49-F238E27FC236}">
                <a16:creationId xmlns:a16="http://schemas.microsoft.com/office/drawing/2014/main" id="{F7F0B5AB-3FBA-45DE-9BEF-27B5A41E2FAB}"/>
              </a:ext>
            </a:extLst>
          </p:cNvPr>
          <p:cNvSpPr/>
          <p:nvPr/>
        </p:nvSpPr>
        <p:spPr>
          <a:xfrm rot="5400000">
            <a:off x="3735207" y="3045532"/>
            <a:ext cx="185980" cy="4548521"/>
          </a:xfrm>
          <a:prstGeom prst="righ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cs-CZ"/>
          </a:p>
        </p:txBody>
      </p:sp>
      <p:sp>
        <p:nvSpPr>
          <p:cNvPr id="7" name="Pravá složená závorka 6">
            <a:extLst>
              <a:ext uri="{FF2B5EF4-FFF2-40B4-BE49-F238E27FC236}">
                <a16:creationId xmlns:a16="http://schemas.microsoft.com/office/drawing/2014/main" id="{49C0152F-5DAB-4518-A3E1-E0B60524AC9B}"/>
              </a:ext>
            </a:extLst>
          </p:cNvPr>
          <p:cNvSpPr/>
          <p:nvPr/>
        </p:nvSpPr>
        <p:spPr>
          <a:xfrm rot="5400000">
            <a:off x="7458558" y="4200040"/>
            <a:ext cx="185980" cy="2239506"/>
          </a:xfrm>
          <a:prstGeom prst="righ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cs-CZ"/>
          </a:p>
        </p:txBody>
      </p:sp>
      <p:sp>
        <p:nvSpPr>
          <p:cNvPr id="6" name="Obdélník 5">
            <a:extLst>
              <a:ext uri="{FF2B5EF4-FFF2-40B4-BE49-F238E27FC236}">
                <a16:creationId xmlns:a16="http://schemas.microsoft.com/office/drawing/2014/main" id="{7593FA54-03E9-42AE-85CB-0ACC83EFD967}"/>
              </a:ext>
            </a:extLst>
          </p:cNvPr>
          <p:cNvSpPr/>
          <p:nvPr/>
        </p:nvSpPr>
        <p:spPr>
          <a:xfrm>
            <a:off x="2395291" y="5594152"/>
            <a:ext cx="3067058" cy="923330"/>
          </a:xfrm>
          <a:prstGeom prst="rect">
            <a:avLst/>
          </a:prstGeom>
        </p:spPr>
        <p:txBody>
          <a:bodyPr wrap="none">
            <a:spAutoFit/>
          </a:bodyPr>
          <a:lstStyle/>
          <a:p>
            <a:r>
              <a:rPr lang="cs-CZ" dirty="0"/>
              <a:t>Povinná část</a:t>
            </a:r>
          </a:p>
          <a:p>
            <a:r>
              <a:rPr lang="cs-CZ" dirty="0"/>
              <a:t>Časová náročnost cca 80 hodin</a:t>
            </a:r>
          </a:p>
          <a:p>
            <a:r>
              <a:rPr lang="cs-CZ" dirty="0"/>
              <a:t>První dva týdny studia</a:t>
            </a:r>
          </a:p>
        </p:txBody>
      </p:sp>
      <p:sp>
        <p:nvSpPr>
          <p:cNvPr id="9" name="Obdélník 8">
            <a:extLst>
              <a:ext uri="{FF2B5EF4-FFF2-40B4-BE49-F238E27FC236}">
                <a16:creationId xmlns:a16="http://schemas.microsoft.com/office/drawing/2014/main" id="{AE527E26-7415-442F-93B0-0388ED7671F1}"/>
              </a:ext>
            </a:extLst>
          </p:cNvPr>
          <p:cNvSpPr/>
          <p:nvPr/>
        </p:nvSpPr>
        <p:spPr>
          <a:xfrm>
            <a:off x="6324111" y="5575078"/>
            <a:ext cx="2521547" cy="369332"/>
          </a:xfrm>
          <a:prstGeom prst="rect">
            <a:avLst/>
          </a:prstGeom>
        </p:spPr>
        <p:txBody>
          <a:bodyPr wrap="square">
            <a:spAutoFit/>
          </a:bodyPr>
          <a:lstStyle/>
          <a:p>
            <a:r>
              <a:rPr lang="cs-CZ" dirty="0"/>
              <a:t>Dobrovolná část</a:t>
            </a:r>
          </a:p>
        </p:txBody>
      </p:sp>
    </p:spTree>
    <p:extLst>
      <p:ext uri="{BB962C8B-B14F-4D97-AF65-F5344CB8AC3E}">
        <p14:creationId xmlns:p14="http://schemas.microsoft.com/office/powerpoint/2010/main" val="256682932"/>
      </p:ext>
    </p:extLst>
  </p:cSld>
  <p:clrMapOvr>
    <a:masterClrMapping/>
  </p:clrMapOvr>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TotalTime>
  <Words>145</Words>
  <Application>Microsoft Office PowerPoint</Application>
  <PresentationFormat>Předvádění na obrazovce (4:3)</PresentationFormat>
  <Paragraphs>33</Paragraphs>
  <Slides>5</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5</vt:i4>
      </vt:variant>
    </vt:vector>
  </HeadingPairs>
  <TitlesOfParts>
    <vt:vector size="9" baseType="lpstr">
      <vt:lpstr>Arial</vt:lpstr>
      <vt:lpstr>Calibri</vt:lpstr>
      <vt:lpstr>Calibri Light</vt:lpstr>
      <vt:lpstr>Motiv Office</vt:lpstr>
      <vt:lpstr>Etické komise pro výzkum</vt:lpstr>
      <vt:lpstr>Creativity, Intelligence &amp; Talent pro Zlínský kraj II</vt:lpstr>
      <vt:lpstr>Prezentace aplikace PowerPoint</vt:lpstr>
      <vt:lpstr>Baťova doktorská škola</vt:lpstr>
      <vt:lpstr>Baťova doktorská škola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Petr Humpolíček</dc:creator>
  <cp:lastModifiedBy>Petr Humpolíček</cp:lastModifiedBy>
  <cp:revision>9</cp:revision>
  <dcterms:created xsi:type="dcterms:W3CDTF">2026-03-10T10:47:56Z</dcterms:created>
  <dcterms:modified xsi:type="dcterms:W3CDTF">2026-03-10T11:33:31Z</dcterms:modified>
</cp:coreProperties>
</file>