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4032" r:id="rId2"/>
    <p:sldMasterId id="2147484080" r:id="rId3"/>
  </p:sldMasterIdLst>
  <p:notesMasterIdLst>
    <p:notesMasterId r:id="rId31"/>
  </p:notesMasterIdLst>
  <p:handoutMasterIdLst>
    <p:handoutMasterId r:id="rId32"/>
  </p:handoutMasterIdLst>
  <p:sldIdLst>
    <p:sldId id="346" r:id="rId4"/>
    <p:sldId id="445" r:id="rId5"/>
    <p:sldId id="446" r:id="rId6"/>
    <p:sldId id="460" r:id="rId7"/>
    <p:sldId id="436" r:id="rId8"/>
    <p:sldId id="440" r:id="rId9"/>
    <p:sldId id="441" r:id="rId10"/>
    <p:sldId id="432" r:id="rId11"/>
    <p:sldId id="433" r:id="rId12"/>
    <p:sldId id="434" r:id="rId13"/>
    <p:sldId id="435" r:id="rId14"/>
    <p:sldId id="442" r:id="rId15"/>
    <p:sldId id="450" r:id="rId16"/>
    <p:sldId id="444" r:id="rId17"/>
    <p:sldId id="449" r:id="rId18"/>
    <p:sldId id="452" r:id="rId19"/>
    <p:sldId id="453" r:id="rId20"/>
    <p:sldId id="455" r:id="rId21"/>
    <p:sldId id="456" r:id="rId22"/>
    <p:sldId id="462" r:id="rId23"/>
    <p:sldId id="461" r:id="rId24"/>
    <p:sldId id="463" r:id="rId25"/>
    <p:sldId id="464" r:id="rId26"/>
    <p:sldId id="457" r:id="rId27"/>
    <p:sldId id="458" r:id="rId28"/>
    <p:sldId id="459" r:id="rId29"/>
    <p:sldId id="353" r:id="rId30"/>
  </p:sldIdLst>
  <p:sldSz cx="12192000" cy="6858000"/>
  <p:notesSz cx="6808788" cy="9940925"/>
  <p:defaultTextStyle>
    <a:defPPr>
      <a:defRPr lang="cs-CZ"/>
    </a:defPPr>
    <a:lvl1pPr marL="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35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279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69186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558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2022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3837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472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107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vecerova" initials="h" lastIdx="1" clrIdx="0">
    <p:extLst>
      <p:ext uri="{19B8F6BF-5375-455C-9EA6-DF929625EA0E}">
        <p15:presenceInfo xmlns:p15="http://schemas.microsoft.com/office/powerpoint/2012/main" userId="hvecero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FF7800"/>
    <a:srgbClr val="E65014"/>
    <a:srgbClr val="BECDD2"/>
    <a:srgbClr val="46505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 varScale="1">
        <p:scale>
          <a:sx n="96" d="100"/>
          <a:sy n="96" d="100"/>
        </p:scale>
        <p:origin x="19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0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94B2F-FD76-4708-A81B-D59CF6A7C8D8}" type="datetimeFigureOut">
              <a:rPr lang="cs-CZ" smtClean="0"/>
              <a:t>07.06.2022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E2273-A6EC-40CE-B6ED-172EE14A28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3327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D8C3A-1F0A-4728-8374-F3AEDDB21430}" type="datetimeFigureOut">
              <a:rPr lang="cs-CZ" smtClean="0"/>
              <a:t>07.06.2022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67BAF-E3B3-45FE-B57E-E57C53ACC8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9661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1899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63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9904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286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6151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5026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9170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9465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4905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5653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F1F90-FB22-44E5-89DA-015AE8F1200F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1675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03" indent="0" algn="ctr">
              <a:buNone/>
              <a:defRPr sz="2000"/>
            </a:lvl2pPr>
            <a:lvl3pPr marL="913267" indent="0" algn="ctr">
              <a:buNone/>
              <a:defRPr sz="1900"/>
            </a:lvl3pPr>
            <a:lvl4pPr marL="1369900" indent="0" algn="ctr">
              <a:buNone/>
              <a:defRPr sz="1600"/>
            </a:lvl4pPr>
            <a:lvl5pPr marL="1826533" indent="0" algn="ctr">
              <a:buNone/>
              <a:defRPr sz="1600"/>
            </a:lvl5pPr>
            <a:lvl6pPr marL="2283198" indent="0" algn="ctr">
              <a:buNone/>
              <a:defRPr sz="1600"/>
            </a:lvl6pPr>
            <a:lvl7pPr marL="2739798" indent="0" algn="ctr">
              <a:buNone/>
              <a:defRPr sz="1600"/>
            </a:lvl7pPr>
            <a:lvl8pPr marL="3196400" indent="0" algn="ctr">
              <a:buNone/>
              <a:defRPr sz="1600"/>
            </a:lvl8pPr>
            <a:lvl9pPr marL="3653003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816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79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0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5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0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70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1542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49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7793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84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314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603" indent="0">
              <a:buNone/>
              <a:defRPr sz="2800"/>
            </a:lvl2pPr>
            <a:lvl3pPr marL="913267" indent="0">
              <a:buNone/>
              <a:defRPr sz="2400"/>
            </a:lvl3pPr>
            <a:lvl4pPr marL="1369900" indent="0">
              <a:buNone/>
              <a:defRPr sz="2000"/>
            </a:lvl4pPr>
            <a:lvl5pPr marL="1826533" indent="0">
              <a:buNone/>
              <a:defRPr sz="2000"/>
            </a:lvl5pPr>
            <a:lvl6pPr marL="2283198" indent="0">
              <a:buNone/>
              <a:defRPr sz="2000"/>
            </a:lvl6pPr>
            <a:lvl7pPr marL="2739798" indent="0">
              <a:buNone/>
              <a:defRPr sz="2000"/>
            </a:lvl7pPr>
            <a:lvl8pPr marL="3196400" indent="0">
              <a:buNone/>
              <a:defRPr sz="2000"/>
            </a:lvl8pPr>
            <a:lvl9pPr marL="3653003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29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6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40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40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31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03" indent="0" algn="ctr">
              <a:buNone/>
              <a:defRPr sz="2000"/>
            </a:lvl2pPr>
            <a:lvl3pPr marL="913267" indent="0" algn="ctr">
              <a:buNone/>
              <a:defRPr sz="1900"/>
            </a:lvl3pPr>
            <a:lvl4pPr marL="1369900" indent="0" algn="ctr">
              <a:buNone/>
              <a:defRPr sz="1600"/>
            </a:lvl4pPr>
            <a:lvl5pPr marL="1826533" indent="0" algn="ctr">
              <a:buNone/>
              <a:defRPr sz="1600"/>
            </a:lvl5pPr>
            <a:lvl6pPr marL="2283198" indent="0" algn="ctr">
              <a:buNone/>
              <a:defRPr sz="1600"/>
            </a:lvl6pPr>
            <a:lvl7pPr marL="2739798" indent="0" algn="ctr">
              <a:buNone/>
              <a:defRPr sz="1600"/>
            </a:lvl7pPr>
            <a:lvl8pPr marL="3196400" indent="0" algn="ctr">
              <a:buNone/>
              <a:defRPr sz="1600"/>
            </a:lvl8pPr>
            <a:lvl9pPr marL="3653003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73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75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0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5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0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30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176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521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1332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750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2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603" indent="0">
              <a:buNone/>
              <a:defRPr sz="2800"/>
            </a:lvl2pPr>
            <a:lvl3pPr marL="913267" indent="0">
              <a:buNone/>
              <a:defRPr sz="2400"/>
            </a:lvl3pPr>
            <a:lvl4pPr marL="1369900" indent="0">
              <a:buNone/>
              <a:defRPr sz="2000"/>
            </a:lvl4pPr>
            <a:lvl5pPr marL="1826533" indent="0">
              <a:buNone/>
              <a:defRPr sz="2000"/>
            </a:lvl5pPr>
            <a:lvl6pPr marL="2283198" indent="0">
              <a:buNone/>
              <a:defRPr sz="2000"/>
            </a:lvl6pPr>
            <a:lvl7pPr marL="2739798" indent="0">
              <a:buNone/>
              <a:defRPr sz="2000"/>
            </a:lvl7pPr>
            <a:lvl8pPr marL="3196400" indent="0">
              <a:buNone/>
              <a:defRPr sz="2000"/>
            </a:lvl8pPr>
            <a:lvl9pPr marL="3653003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84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68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40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40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595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351" indent="0" algn="ctr">
              <a:buNone/>
              <a:defRPr sz="2000"/>
            </a:lvl2pPr>
            <a:lvl3pPr marL="912791" indent="0" algn="ctr">
              <a:buNone/>
              <a:defRPr sz="1900"/>
            </a:lvl3pPr>
            <a:lvl4pPr marL="1369186" indent="0" algn="ctr">
              <a:buNone/>
              <a:defRPr sz="1600"/>
            </a:lvl4pPr>
            <a:lvl5pPr marL="1825581" indent="0" algn="ctr">
              <a:buNone/>
              <a:defRPr sz="1600"/>
            </a:lvl5pPr>
            <a:lvl6pPr marL="2282022" indent="0" algn="ctr">
              <a:buNone/>
              <a:defRPr sz="1600"/>
            </a:lvl6pPr>
            <a:lvl7pPr marL="2738370" indent="0" algn="ctr">
              <a:buNone/>
              <a:defRPr sz="1600"/>
            </a:lvl7pPr>
            <a:lvl8pPr marL="3194720" indent="0" algn="ctr">
              <a:buNone/>
              <a:defRPr sz="1600"/>
            </a:lvl8pPr>
            <a:lvl9pPr marL="3651071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076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03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3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3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27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1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55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20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83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47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1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955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5629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51" indent="0">
              <a:buNone/>
              <a:defRPr sz="2000" b="1"/>
            </a:lvl2pPr>
            <a:lvl3pPr marL="912791" indent="0">
              <a:buNone/>
              <a:defRPr sz="1900" b="1"/>
            </a:lvl3pPr>
            <a:lvl4pPr marL="1369186" indent="0">
              <a:buNone/>
              <a:defRPr sz="1600" b="1"/>
            </a:lvl4pPr>
            <a:lvl5pPr marL="1825581" indent="0">
              <a:buNone/>
              <a:defRPr sz="1600" b="1"/>
            </a:lvl5pPr>
            <a:lvl6pPr marL="2282022" indent="0">
              <a:buNone/>
              <a:defRPr sz="1600" b="1"/>
            </a:lvl6pPr>
            <a:lvl7pPr marL="2738370" indent="0">
              <a:buNone/>
              <a:defRPr sz="1600" b="1"/>
            </a:lvl7pPr>
            <a:lvl8pPr marL="3194720" indent="0">
              <a:buNone/>
              <a:defRPr sz="1600" b="1"/>
            </a:lvl8pPr>
            <a:lvl9pPr marL="3651071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51" indent="0">
              <a:buNone/>
              <a:defRPr sz="2000" b="1"/>
            </a:lvl2pPr>
            <a:lvl3pPr marL="912791" indent="0">
              <a:buNone/>
              <a:defRPr sz="1900" b="1"/>
            </a:lvl3pPr>
            <a:lvl4pPr marL="1369186" indent="0">
              <a:buNone/>
              <a:defRPr sz="1600" b="1"/>
            </a:lvl4pPr>
            <a:lvl5pPr marL="1825581" indent="0">
              <a:buNone/>
              <a:defRPr sz="1600" b="1"/>
            </a:lvl5pPr>
            <a:lvl6pPr marL="2282022" indent="0">
              <a:buNone/>
              <a:defRPr sz="1600" b="1"/>
            </a:lvl6pPr>
            <a:lvl7pPr marL="2738370" indent="0">
              <a:buNone/>
              <a:defRPr sz="1600" b="1"/>
            </a:lvl7pPr>
            <a:lvl8pPr marL="3194720" indent="0">
              <a:buNone/>
              <a:defRPr sz="1600" b="1"/>
            </a:lvl8pPr>
            <a:lvl9pPr marL="3651071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705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0286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4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8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351" indent="0">
              <a:buNone/>
              <a:defRPr sz="1500"/>
            </a:lvl2pPr>
            <a:lvl3pPr marL="912791" indent="0">
              <a:buNone/>
              <a:defRPr sz="1200"/>
            </a:lvl3pPr>
            <a:lvl4pPr marL="1369186" indent="0">
              <a:buNone/>
              <a:defRPr sz="1100"/>
            </a:lvl4pPr>
            <a:lvl5pPr marL="1825581" indent="0">
              <a:buNone/>
              <a:defRPr sz="1100"/>
            </a:lvl5pPr>
            <a:lvl6pPr marL="2282022" indent="0">
              <a:buNone/>
              <a:defRPr sz="1100"/>
            </a:lvl6pPr>
            <a:lvl7pPr marL="2738370" indent="0">
              <a:buNone/>
              <a:defRPr sz="1100"/>
            </a:lvl7pPr>
            <a:lvl8pPr marL="3194720" indent="0">
              <a:buNone/>
              <a:defRPr sz="1100"/>
            </a:lvl8pPr>
            <a:lvl9pPr marL="3651071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92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8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351" indent="0">
              <a:buNone/>
              <a:defRPr sz="2800"/>
            </a:lvl2pPr>
            <a:lvl3pPr marL="912791" indent="0">
              <a:buNone/>
              <a:defRPr sz="2400"/>
            </a:lvl3pPr>
            <a:lvl4pPr marL="1369186" indent="0">
              <a:buNone/>
              <a:defRPr sz="2000"/>
            </a:lvl4pPr>
            <a:lvl5pPr marL="1825581" indent="0">
              <a:buNone/>
              <a:defRPr sz="2000"/>
            </a:lvl5pPr>
            <a:lvl6pPr marL="2282022" indent="0">
              <a:buNone/>
              <a:defRPr sz="2000"/>
            </a:lvl6pPr>
            <a:lvl7pPr marL="2738370" indent="0">
              <a:buNone/>
              <a:defRPr sz="2000"/>
            </a:lvl7pPr>
            <a:lvl8pPr marL="3194720" indent="0">
              <a:buNone/>
              <a:defRPr sz="2000"/>
            </a:lvl8pPr>
            <a:lvl9pPr marL="3651071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351" indent="0">
              <a:buNone/>
              <a:defRPr sz="1500"/>
            </a:lvl2pPr>
            <a:lvl3pPr marL="912791" indent="0">
              <a:buNone/>
              <a:defRPr sz="1200"/>
            </a:lvl3pPr>
            <a:lvl4pPr marL="1369186" indent="0">
              <a:buNone/>
              <a:defRPr sz="1100"/>
            </a:lvl4pPr>
            <a:lvl5pPr marL="1825581" indent="0">
              <a:buNone/>
              <a:defRPr sz="1100"/>
            </a:lvl5pPr>
            <a:lvl6pPr marL="2282022" indent="0">
              <a:buNone/>
              <a:defRPr sz="1100"/>
            </a:lvl6pPr>
            <a:lvl7pPr marL="2738370" indent="0">
              <a:buNone/>
              <a:defRPr sz="1100"/>
            </a:lvl7pPr>
            <a:lvl8pPr marL="3194720" indent="0">
              <a:buNone/>
              <a:defRPr sz="1100"/>
            </a:lvl8pPr>
            <a:lvl9pPr marL="3651071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08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253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69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69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749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40" tIns="45718" rIns="91340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2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algn="l" defTabSz="91326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33" indent="-228333" algn="l" defTabSz="91326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0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7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1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3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7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3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40" tIns="45718" rIns="91340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3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algn="l" defTabSz="91326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33" indent="-228333" algn="l" defTabSz="91326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0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7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1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3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7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3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298" tIns="45718" rIns="91298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298" tIns="45718" rIns="91298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298" tIns="45718" rIns="91298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07.06.2022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298" tIns="45718" rIns="91298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298" tIns="45718" rIns="91298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36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iming>
    <p:tnLst>
      <p:par>
        <p:cTn id="1" dur="indefinite" restart="never" nodeType="tmRoot"/>
      </p:par>
    </p:tnLst>
  </p:timing>
  <p:txStyles>
    <p:titleStyle>
      <a:lvl1pPr algn="l" defTabSz="9127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221" indent="-228221" algn="l" defTabSz="9127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662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010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360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711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151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546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941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382" indent="-228221" algn="l" defTabSz="9127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51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2791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186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581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022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370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720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071" algn="l" defTabSz="91279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b.cz/" TargetMode="External"/><Relationship Id="rId2" Type="http://schemas.openxmlformats.org/officeDocument/2006/relationships/hyperlink" Target="mailto:sedlarik@utb.cz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04875" y="614152"/>
            <a:ext cx="10401300" cy="2895815"/>
          </a:xfrm>
        </p:spPr>
        <p:txBody>
          <a:bodyPr anchor="ctr">
            <a:normAutofit/>
          </a:bodyPr>
          <a:lstStyle/>
          <a:p>
            <a:r>
              <a:rPr lang="cs-CZ" sz="4800" b="1" dirty="0" smtClean="0">
                <a:solidFill>
                  <a:schemeClr val="bg1"/>
                </a:solidFill>
              </a:rPr>
              <a:t>Geneze akce</a:t>
            </a:r>
            <a:br>
              <a:rPr lang="cs-CZ" sz="4800" b="1" dirty="0" smtClean="0">
                <a:solidFill>
                  <a:schemeClr val="bg1"/>
                </a:solidFill>
              </a:rPr>
            </a:br>
            <a:r>
              <a:rPr lang="cs-CZ" sz="4800" b="1" dirty="0" smtClean="0">
                <a:solidFill>
                  <a:schemeClr val="bg1"/>
                </a:solidFill>
              </a:rPr>
              <a:t>Novostavba objektu U1 </a:t>
            </a:r>
            <a:endParaRPr lang="cs-CZ" sz="4800" b="1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134356"/>
            <a:ext cx="9144000" cy="606023"/>
          </a:xfrm>
        </p:spPr>
        <p:txBody>
          <a:bodyPr>
            <a:normAutofit/>
          </a:bodyPr>
          <a:lstStyle/>
          <a:p>
            <a:r>
              <a:rPr lang="cs-CZ" sz="3200" b="1" dirty="0" smtClean="0">
                <a:solidFill>
                  <a:schemeClr val="bg1"/>
                </a:solidFill>
              </a:rPr>
              <a:t>Alexander Černý</a:t>
            </a:r>
            <a:endParaRPr lang="cs-CZ" sz="3200" b="1" dirty="0">
              <a:solidFill>
                <a:schemeClr val="bg1"/>
              </a:solidFill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1524000" y="4986166"/>
            <a:ext cx="9144000" cy="606023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b="1" dirty="0" smtClean="0">
                <a:solidFill>
                  <a:prstClr val="white"/>
                </a:solidFill>
              </a:rPr>
              <a:t>6. </a:t>
            </a:r>
            <a:r>
              <a:rPr lang="cs-CZ" sz="2800" b="1" dirty="0" smtClean="0">
                <a:solidFill>
                  <a:prstClr val="white"/>
                </a:solidFill>
              </a:rPr>
              <a:t>6. 2022 </a:t>
            </a:r>
            <a:r>
              <a:rPr lang="en-US" sz="2800" b="1" dirty="0">
                <a:solidFill>
                  <a:prstClr val="white"/>
                </a:solidFill>
              </a:rPr>
              <a:t>|</a:t>
            </a:r>
            <a:r>
              <a:rPr lang="cs-CZ" sz="2800" b="1" dirty="0">
                <a:solidFill>
                  <a:prstClr val="white"/>
                </a:solidFill>
              </a:rPr>
              <a:t> UTB ve Zlíně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5837967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Strategické materiály MŠMT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690688"/>
            <a:ext cx="10207695" cy="518063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cs-CZ" sz="2600" b="1" dirty="0" smtClean="0"/>
              <a:t>Akce je začleněna v Dokumentaci programu 133 220 „Rozvoj a obnova materiálně technické </a:t>
            </a:r>
            <a:r>
              <a:rPr lang="cs-CZ" sz="2600" b="1" dirty="0"/>
              <a:t>z</a:t>
            </a:r>
            <a:r>
              <a:rPr lang="cs-CZ" sz="2600" b="1" dirty="0" smtClean="0"/>
              <a:t>ákladny VVŠ“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Dokumentace </a:t>
            </a:r>
            <a:r>
              <a:rPr lang="cs-CZ" sz="2600" dirty="0" err="1" smtClean="0"/>
              <a:t>subtitulu</a:t>
            </a:r>
            <a:r>
              <a:rPr lang="cs-CZ" sz="2600" dirty="0" smtClean="0"/>
              <a:t> 133D 22R „Rozvoj a obnova materiálně technické základny UTB ve Zlíně“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Cíl č. 1 „UTB – Generální rekonstrukce objektu U1“ s bilancí zdrojů ve výši 201 584 tis. Kč (dotace z rozpočtu programového financování MŠMT) a min. 35 574 tis. Kč (vlastní zdroje)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Aktualizace dokumentace programu 133 220 v roce 2021: ministerstvo  odsouhlasilo na základě návrhu UTB změnu plnění na akci „UTB - Novostavba objektu U1“</a:t>
            </a:r>
            <a:endParaRPr lang="cs-CZ" sz="2600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sz="5100" dirty="0" smtClean="0"/>
              <a:t>   </a:t>
            </a:r>
            <a:r>
              <a:rPr lang="cs-CZ" sz="3400" dirty="0" smtClean="0"/>
              <a:t>     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9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Strategické materiály UTB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6" y="1781299"/>
            <a:ext cx="10171377" cy="5232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600" b="1" dirty="0" smtClean="0"/>
              <a:t>Akce je začleněna do Strategického záměru UTB na období 21+ a Plánu realizace strategického záměru UTB ve Zlíně na období 21+ pro rok 2022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Strategický cíl 5.5 Rozvoj vnitřní infrastruktury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Dílčí cíl 5.5.1 Udržovat a rozvíjet infrastrukturní zázemí pro vzdělávací i tvůrčí činnost UTB ve Zlíně včetně rozvoje univerzitní knihovny a podpory dostupnosti jejich informačních zdrojů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Akce je zařazena mezi strategickými cíli v oblasti infrastruktury s realizaci do roku 2030 v materiálu Plán investičních aktivit UTB ve Zlíně pro roky 2021 až 2030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       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7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Výstavba nového objektu</a:t>
            </a:r>
            <a:endParaRPr lang="cs-CZ" sz="2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014487" y="1559290"/>
            <a:ext cx="10219570" cy="435133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cs-CZ" sz="2400" dirty="0" smtClean="0"/>
              <a:t>Cíl UTB definovaný ve strategických materiálech: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Tvar a velikost objektu vybírán z variant umístěných na místě stávajícího objektu (také podle velikosti objektu a s tím související ceny):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200" dirty="0" smtClean="0"/>
              <a:t>5 NP včetně </a:t>
            </a:r>
            <a:r>
              <a:rPr lang="cs-CZ" sz="2200" dirty="0" err="1" smtClean="0"/>
              <a:t>rizalitu</a:t>
            </a:r>
            <a:r>
              <a:rPr lang="cs-CZ" sz="2200" dirty="0" smtClean="0"/>
              <a:t>, částečně 6. NP strojovna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200" dirty="0" smtClean="0"/>
              <a:t>5 NP bez </a:t>
            </a:r>
            <a:r>
              <a:rPr lang="cs-CZ" sz="2200" dirty="0" err="1" smtClean="0"/>
              <a:t>rizalitu</a:t>
            </a:r>
            <a:r>
              <a:rPr lang="cs-CZ" sz="2200" dirty="0" smtClean="0"/>
              <a:t>, částečně 5. NP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200" dirty="0" smtClean="0"/>
              <a:t>4 NP včetně </a:t>
            </a:r>
            <a:r>
              <a:rPr lang="cs-CZ" sz="2200" dirty="0" err="1" smtClean="0"/>
              <a:t>rizalitu</a:t>
            </a:r>
            <a:r>
              <a:rPr lang="cs-CZ" sz="2200" dirty="0" smtClean="0"/>
              <a:t>, částečně 5. NP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b="1" dirty="0" smtClean="0"/>
              <a:t>Vybráno</a:t>
            </a:r>
            <a:r>
              <a:rPr lang="cs-CZ" sz="2400" dirty="0" smtClean="0"/>
              <a:t>: v půdorysné stopě 1 665 m</a:t>
            </a:r>
            <a:r>
              <a:rPr lang="cs-CZ" sz="2400" baseline="30000" dirty="0" smtClean="0"/>
              <a:t>2</a:t>
            </a:r>
            <a:r>
              <a:rPr lang="cs-CZ" sz="2400" dirty="0" smtClean="0"/>
              <a:t> (tj. včetně </a:t>
            </a:r>
            <a:r>
              <a:rPr lang="cs-CZ" sz="2400" dirty="0" err="1" smtClean="0"/>
              <a:t>rizalitu</a:t>
            </a:r>
            <a:r>
              <a:rPr lang="cs-CZ" sz="2400" dirty="0" smtClean="0"/>
              <a:t>) vybudovat nový objekt s minimálními technickými parametry: nepodsklepený, 4 plnohodnotná nadzemí </a:t>
            </a:r>
            <a:r>
              <a:rPr lang="cs-CZ" sz="2400" dirty="0"/>
              <a:t>podlaží, 5. NP o ploše 771 m</a:t>
            </a:r>
            <a:r>
              <a:rPr lang="cs-CZ" sz="2400" baseline="30000" dirty="0"/>
              <a:t>2</a:t>
            </a:r>
            <a:r>
              <a:rPr lang="cs-CZ" sz="2400" dirty="0"/>
              <a:t> částečně pro strojovny. </a:t>
            </a:r>
            <a:r>
              <a:rPr lang="cs-CZ" sz="2400" dirty="0" smtClean="0"/>
              <a:t>Tato varianta zapracována do strategických materiálů a schválena příslušnými orgány.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V</a:t>
            </a:r>
            <a:r>
              <a:rPr lang="cs-CZ" sz="2400" dirty="0"/>
              <a:t> projektové dokumentaci pro provedení stavby budou mj. stanoveny standardy pro technické řešení stavby a </a:t>
            </a:r>
            <a:r>
              <a:rPr lang="cs-CZ" sz="2400" dirty="0" smtClean="0"/>
              <a:t>základní vybavení laboratorním nábytkem.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Realizace v tomto rozsahu bude </a:t>
            </a:r>
            <a:r>
              <a:rPr lang="cs-CZ" sz="2400" dirty="0"/>
              <a:t>následně </a:t>
            </a:r>
            <a:r>
              <a:rPr lang="cs-CZ" sz="2400" dirty="0" smtClean="0"/>
              <a:t>financována </a:t>
            </a:r>
            <a:r>
              <a:rPr lang="cs-CZ" sz="2400" dirty="0"/>
              <a:t>ze společných prostředků Stavební komise </a:t>
            </a:r>
            <a:r>
              <a:rPr lang="cs-CZ" sz="2400" dirty="0" smtClean="0"/>
              <a:t>UTB (a z mimořádného příspěvku do fondu).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Interiérové vybavení mobilní i zabudované hradí FT.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387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548" y="-438912"/>
            <a:ext cx="10440255" cy="2129601"/>
          </a:xfrm>
        </p:spPr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Rozpočtované náklady na odstranění stávajícího objektu uvedené v materiálu Plán investičních aktivit UTB ve Zlíně pro roky 2021 až 2030 </a:t>
            </a:r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612177"/>
            <a:ext cx="637499" cy="612000"/>
          </a:xfrm>
          <a:prstGeom prst="rect">
            <a:avLst/>
          </a:prstGeom>
        </p:spPr>
      </p:pic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183299"/>
              </p:ext>
            </p:extLst>
          </p:nvPr>
        </p:nvGraphicFramePr>
        <p:xfrm>
          <a:off x="1175656" y="1452944"/>
          <a:ext cx="9951523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1440">
                  <a:extLst>
                    <a:ext uri="{9D8B030D-6E8A-4147-A177-3AD203B41FA5}">
                      <a16:colId xmlns:a16="http://schemas.microsoft.com/office/drawing/2014/main" val="3466773709"/>
                    </a:ext>
                  </a:extLst>
                </a:gridCol>
                <a:gridCol w="3860083">
                  <a:extLst>
                    <a:ext uri="{9D8B030D-6E8A-4147-A177-3AD203B41FA5}">
                      <a16:colId xmlns:a16="http://schemas.microsoft.com/office/drawing/2014/main" val="2372563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>
                          <a:solidFill>
                            <a:srgbClr val="080808"/>
                          </a:solidFill>
                        </a:rPr>
                        <a:t>činnost</a:t>
                      </a:r>
                      <a:endParaRPr lang="cs-CZ" sz="28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>
                          <a:solidFill>
                            <a:srgbClr val="080808"/>
                          </a:solidFill>
                        </a:rPr>
                        <a:t>Cena bez DPH (Kč)</a:t>
                      </a:r>
                      <a:endParaRPr lang="cs-CZ" sz="28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95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Přeložka optického</a:t>
                      </a:r>
                      <a:r>
                        <a:rPr lang="cs-CZ" sz="2400" b="1" baseline="0" dirty="0" smtClean="0">
                          <a:solidFill>
                            <a:srgbClr val="080808"/>
                          </a:solidFill>
                        </a:rPr>
                        <a:t> kabelu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384 326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82800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Odpojení od</a:t>
                      </a:r>
                      <a:r>
                        <a:rPr lang="cs-CZ" sz="2400" b="1" baseline="0" dirty="0" smtClean="0">
                          <a:solidFill>
                            <a:srgbClr val="080808"/>
                          </a:solidFill>
                        </a:rPr>
                        <a:t> inženýrských sítí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105 753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67286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Demontáže stavební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3 184 777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4956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Demontáže profese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2 138 060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24956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Demolice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25 851 268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10937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Vyvolané stavební práce Dům kultury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345 775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86315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Úpravy terénu a zpevněné</a:t>
                      </a:r>
                      <a:r>
                        <a:rPr lang="cs-CZ" sz="2400" b="1" baseline="0" dirty="0" smtClean="0">
                          <a:solidFill>
                            <a:srgbClr val="080808"/>
                          </a:solidFill>
                        </a:rPr>
                        <a:t> plochy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999 100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14226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DIO + BOZP + VON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2 923 966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23063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Nová trafostanice</a:t>
                      </a:r>
                      <a:r>
                        <a:rPr lang="cs-CZ" sz="2400" b="1" baseline="0" dirty="0" smtClean="0">
                          <a:solidFill>
                            <a:srgbClr val="080808"/>
                          </a:solidFill>
                        </a:rPr>
                        <a:t> E.ON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1 400 000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17727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b="1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37 333 025</a:t>
                      </a:r>
                      <a:endParaRPr lang="cs-CZ" sz="2400" b="1" dirty="0">
                        <a:solidFill>
                          <a:srgbClr val="080808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3090542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56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11857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Plánovaná cena vlastní stavby včetně laboratorního nábytku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8" y="516881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/>
          </p:nvPr>
        </p:nvGraphicFramePr>
        <p:xfrm>
          <a:off x="1014486" y="1535836"/>
          <a:ext cx="10706458" cy="4669781"/>
        </p:xfrm>
        <a:graphic>
          <a:graphicData uri="http://schemas.openxmlformats.org/drawingml/2006/table">
            <a:tbl>
              <a:tblPr/>
              <a:tblGrid>
                <a:gridCol w="1366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4178">
                  <a:extLst>
                    <a:ext uri="{9D8B030D-6E8A-4147-A177-3AD203B41FA5}">
                      <a16:colId xmlns:a16="http://schemas.microsoft.com/office/drawing/2014/main" val="170436641"/>
                    </a:ext>
                  </a:extLst>
                </a:gridCol>
                <a:gridCol w="1608640">
                  <a:extLst>
                    <a:ext uri="{9D8B030D-6E8A-4147-A177-3AD203B41FA5}">
                      <a16:colId xmlns:a16="http://schemas.microsoft.com/office/drawing/2014/main" val="1466923694"/>
                    </a:ext>
                  </a:extLst>
                </a:gridCol>
                <a:gridCol w="2967881">
                  <a:extLst>
                    <a:ext uri="{9D8B030D-6E8A-4147-A177-3AD203B41FA5}">
                      <a16:colId xmlns:a16="http://schemas.microsoft.com/office/drawing/2014/main" val="3756510069"/>
                    </a:ext>
                  </a:extLst>
                </a:gridCol>
              </a:tblGrid>
              <a:tr h="7634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plocha </a:t>
                      </a:r>
                      <a:r>
                        <a:rPr lang="cs-CZ" sz="2800" b="1" dirty="0" smtClean="0">
                          <a:solidFill>
                            <a:srgbClr val="080808"/>
                          </a:solidFill>
                        </a:rPr>
                        <a:t>m</a:t>
                      </a:r>
                      <a:r>
                        <a:rPr lang="cs-CZ" sz="2800" b="1" baseline="30000" dirty="0" smtClean="0">
                          <a:solidFill>
                            <a:srgbClr val="080808"/>
                          </a:solidFill>
                        </a:rPr>
                        <a:t>2</a:t>
                      </a: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výška (m)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cs-CZ" sz="2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cs-CZ" sz="2800" b="1" kern="12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(m</a:t>
                      </a:r>
                      <a:r>
                        <a:rPr lang="cs-CZ" sz="2800" b="1" kern="1200" baseline="300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cs-CZ" sz="2800" b="1" kern="12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2800" b="1" dirty="0" smtClean="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800" b="1" dirty="0" smtClean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Cena </a:t>
                      </a:r>
                      <a:r>
                        <a:rPr lang="cs-CZ" sz="2800" b="1" dirty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m</a:t>
                      </a:r>
                      <a:r>
                        <a:rPr lang="cs-CZ" sz="2800" b="1" baseline="30000" dirty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cs-CZ" sz="2800" b="1" dirty="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Cena bez DPH (Kč)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6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Základy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1 665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1,20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1 998,00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3 600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7 192 800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4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1 665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4,65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7 742,25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10 900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84 390 525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4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1 665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4,50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7 492,50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10 900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81 668 250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8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1 665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4,50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7 492,50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10 900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81 668 250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8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1 665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4,50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7 492,50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10 900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81 668 250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056734"/>
                  </a:ext>
                </a:extLst>
              </a:tr>
              <a:tr h="5328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721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3,80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2 739,80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7 500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20 548 500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268277"/>
                  </a:ext>
                </a:extLst>
              </a:tr>
              <a:tr h="560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357 136 575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62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11857"/>
            <a:ext cx="10339316" cy="1325563"/>
          </a:xfrm>
        </p:spPr>
        <p:txBody>
          <a:bodyPr>
            <a:normAutofit fontScale="90000"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Očekávaná potřeba finančních zdrojů podle schváleného Plánu investičních aktivit UTB pro roky 2021 až 2030 </a:t>
            </a:r>
            <a:r>
              <a:rPr lang="cs-CZ" sz="2400" dirty="0"/>
              <a:t/>
            </a:r>
            <a:br>
              <a:rPr lang="cs-CZ" sz="2400" dirty="0"/>
            </a:br>
            <a:endParaRPr 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8" y="460648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931562"/>
              </p:ext>
            </p:extLst>
          </p:nvPr>
        </p:nvGraphicFramePr>
        <p:xfrm>
          <a:off x="1014486" y="1409795"/>
          <a:ext cx="7644882" cy="4296061"/>
        </p:xfrm>
        <a:graphic>
          <a:graphicData uri="http://schemas.openxmlformats.org/drawingml/2006/table">
            <a:tbl>
              <a:tblPr/>
              <a:tblGrid>
                <a:gridCol w="5505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447662342"/>
                    </a:ext>
                  </a:extLst>
                </a:gridCol>
              </a:tblGrid>
              <a:tr h="565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v tis. Kč bez DPH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celkem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9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Projektová dokumentace, inženýrská</a:t>
                      </a: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činnost, autorský dozor, projektanta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8 929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Technický dozor investora,</a:t>
                      </a: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koordinátor BOZP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5 357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Odstranění původního objektu U1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37 333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9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Novostavba objektu U1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357 137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1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Nábytek, interiérové vybavení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25 000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54881"/>
                  </a:ext>
                </a:extLst>
              </a:tr>
              <a:tr h="41209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433 755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477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91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/>
              <a:t>Novostavba </a:t>
            </a:r>
            <a:r>
              <a:rPr lang="cs-CZ" sz="2800" dirty="0" smtClean="0"/>
              <a:t>objektu U1</a:t>
            </a:r>
            <a:r>
              <a:rPr lang="cs-CZ" sz="2800" dirty="0"/>
              <a:t/>
            </a:r>
            <a:br>
              <a:rPr lang="cs-CZ" sz="2800" dirty="0"/>
            </a:br>
            <a:r>
              <a:rPr lang="cs-CZ" sz="2400" dirty="0" smtClean="0"/>
              <a:t>Architektonická studie 2021 - pohled </a:t>
            </a:r>
            <a:r>
              <a:rPr lang="cs-CZ" sz="2400" dirty="0"/>
              <a:t>od severu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ED52F3F-F403-044A-A842-15EFC8B83B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216" y="2259783"/>
            <a:ext cx="11595567" cy="359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5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/>
              <a:t>Novostavba </a:t>
            </a:r>
            <a:r>
              <a:rPr lang="cs-CZ" sz="2800" dirty="0" smtClean="0"/>
              <a:t>objektu U1</a:t>
            </a:r>
            <a:r>
              <a:rPr lang="cs-CZ" sz="2800" dirty="0"/>
              <a:t/>
            </a:r>
            <a:br>
              <a:rPr lang="cs-CZ" sz="2800" dirty="0"/>
            </a:br>
            <a:r>
              <a:rPr lang="cs-CZ" sz="2400" dirty="0" smtClean="0"/>
              <a:t>Architektonická studie 2021 - pohled </a:t>
            </a:r>
            <a:r>
              <a:rPr lang="cs-CZ" sz="2400" dirty="0"/>
              <a:t>od jihu</a:t>
            </a:r>
            <a:endParaRPr lang="cs-CZ" sz="2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3C37ED8-5232-5449-8DB3-35F8EA3E89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4287541" y="-1721441"/>
            <a:ext cx="3576677" cy="115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1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/>
              <a:t>Novostavba </a:t>
            </a:r>
            <a:r>
              <a:rPr lang="cs-CZ" sz="2800" dirty="0" smtClean="0"/>
              <a:t>objektu U1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2400" dirty="0" smtClean="0"/>
              <a:t>Architektonická studie 2021 - pohled </a:t>
            </a:r>
            <a:r>
              <a:rPr lang="cs-CZ" sz="2400" dirty="0"/>
              <a:t>od východu</a:t>
            </a:r>
            <a:endParaRPr lang="cs-CZ" sz="2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2562135-F7C3-C349-AA37-316A28FFB2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863089" y="-1601790"/>
            <a:ext cx="4472136" cy="1154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4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/>
              <a:t>Novostavba U1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2400" dirty="0" smtClean="0"/>
              <a:t>Architektonická studie 2021 - pohled </a:t>
            </a:r>
            <a:r>
              <a:rPr lang="cs-CZ" sz="2400" dirty="0"/>
              <a:t>od západu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61DED0BE-E10D-7F45-81C1-0093492CD3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877581" y="-1639621"/>
            <a:ext cx="4436838" cy="1153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Výstupy architektonická studie - 2021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6" y="1461259"/>
            <a:ext cx="10171377" cy="5232062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Architektonický návrh pojal stavbu jako dvojče přes ulici stojícího 7 roků starého objektu Laboratorní centrum FT (financováno z OP </a:t>
            </a:r>
            <a:r>
              <a:rPr lang="cs-CZ" sz="2600" dirty="0" err="1" smtClean="0"/>
              <a:t>VaVpI</a:t>
            </a:r>
            <a:r>
              <a:rPr lang="cs-CZ" sz="2600" dirty="0" smtClean="0"/>
              <a:t>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Prostorově se lišil od původně plánovaných hodnot stavby (přibylo jedno vestavěné </a:t>
            </a:r>
            <a:r>
              <a:rPr lang="cs-CZ" sz="2600" dirty="0" err="1" smtClean="0"/>
              <a:t>půlpodlaží</a:t>
            </a:r>
            <a:r>
              <a:rPr lang="cs-CZ" sz="2600" dirty="0" smtClean="0"/>
              <a:t>, plocha jednotlivých podlaží, celkový obestavěný prostor).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Nicméně bylo to potřebné řešení prostoru v 1. NP a mezipatru pro studijní programy Strojírenství.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Proti </a:t>
            </a:r>
            <a:r>
              <a:rPr lang="cs-CZ" sz="2600" dirty="0"/>
              <a:t>původním úvahám došlo ke snížení výšky podlaží ze 4,50 na 3,90 m.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Došlo k nárůstu obestavěného prostoru, i když výška základů byla redukována z 1,90 m na 0,5 m.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Cena vlastní stavby byla odvozena z podrobného rozpočtu stavebních objektů a provozních souborů.</a:t>
            </a:r>
          </a:p>
          <a:p>
            <a:pPr marL="0" indent="0" algn="just">
              <a:buNone/>
            </a:pPr>
            <a:endParaRPr lang="cs-CZ" sz="2600" dirty="0" smtClean="0"/>
          </a:p>
          <a:p>
            <a:pPr marL="0" indent="0">
              <a:buNone/>
            </a:pPr>
            <a:r>
              <a:rPr lang="cs-CZ" dirty="0" smtClean="0"/>
              <a:t>        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8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11857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Plánovaná cena stavby podle rozpočtu v architektonické studii (červen 2021)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8" y="516881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71072"/>
              </p:ext>
            </p:extLst>
          </p:nvPr>
        </p:nvGraphicFramePr>
        <p:xfrm>
          <a:off x="1014487" y="1248353"/>
          <a:ext cx="10706458" cy="5529246"/>
        </p:xfrm>
        <a:graphic>
          <a:graphicData uri="http://schemas.openxmlformats.org/drawingml/2006/table">
            <a:tbl>
              <a:tblPr/>
              <a:tblGrid>
                <a:gridCol w="170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1822">
                  <a:extLst>
                    <a:ext uri="{9D8B030D-6E8A-4147-A177-3AD203B41FA5}">
                      <a16:colId xmlns:a16="http://schemas.microsoft.com/office/drawing/2014/main" val="170436641"/>
                    </a:ext>
                  </a:extLst>
                </a:gridCol>
                <a:gridCol w="1781093">
                  <a:extLst>
                    <a:ext uri="{9D8B030D-6E8A-4147-A177-3AD203B41FA5}">
                      <a16:colId xmlns:a16="http://schemas.microsoft.com/office/drawing/2014/main" val="1466923694"/>
                    </a:ext>
                  </a:extLst>
                </a:gridCol>
                <a:gridCol w="2354308">
                  <a:extLst>
                    <a:ext uri="{9D8B030D-6E8A-4147-A177-3AD203B41FA5}">
                      <a16:colId xmlns:a16="http://schemas.microsoft.com/office/drawing/2014/main" val="3756510069"/>
                    </a:ext>
                  </a:extLst>
                </a:gridCol>
              </a:tblGrid>
              <a:tr h="6427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plocha </a:t>
                      </a:r>
                      <a:r>
                        <a:rPr lang="cs-CZ" sz="2800" b="1" dirty="0" smtClean="0">
                          <a:solidFill>
                            <a:srgbClr val="080808"/>
                          </a:solidFill>
                        </a:rPr>
                        <a:t>m</a:t>
                      </a:r>
                      <a:r>
                        <a:rPr lang="cs-CZ" sz="2800" b="1" baseline="30000" dirty="0" smtClean="0">
                          <a:solidFill>
                            <a:srgbClr val="080808"/>
                          </a:solidFill>
                        </a:rPr>
                        <a:t>2</a:t>
                      </a: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výška (m)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cs-CZ" sz="2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cs-CZ" sz="2800" b="1" kern="12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(m</a:t>
                      </a:r>
                      <a:r>
                        <a:rPr lang="cs-CZ" sz="2800" b="1" kern="1200" baseline="300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cs-CZ" sz="2800" b="1" kern="12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2800" b="1" dirty="0" smtClean="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800" b="1" dirty="0" smtClean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Cena </a:t>
                      </a:r>
                      <a:r>
                        <a:rPr lang="cs-CZ" sz="2800" b="1" dirty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m</a:t>
                      </a:r>
                      <a:r>
                        <a:rPr lang="cs-CZ" sz="2800" b="1" baseline="30000" dirty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cs-CZ" sz="2800" b="1" dirty="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Cena bez DPH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Základy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0,50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844,92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9 967,12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8 420 373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2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2,90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4 899.93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9 967,12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51 768 456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3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mezipatro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5 237,85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9 967,12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55 338 694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8761167"/>
                  </a:ext>
                </a:extLst>
              </a:tr>
              <a:tr h="373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6 589,56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9 967,12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69 619 647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6 589,56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9 967,12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69 619 647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9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6 589,56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9 967,12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69 619 647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056734"/>
                  </a:ext>
                </a:extLst>
              </a:tr>
              <a:tr h="3714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1 111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3,60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4 000,32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9 967,12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42 263 974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268277"/>
                  </a:ext>
                </a:extLst>
              </a:tr>
              <a:tr h="3714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střecha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1 690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0,30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506,89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9 967,12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5 355 357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344735"/>
                  </a:ext>
                </a:extLst>
              </a:tr>
              <a:tr h="560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35 258,48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372 511 019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90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Projektová dokumentace pro územní rozhodnutí - pohled od severu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1024195"/>
            <a:ext cx="7863839" cy="552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2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Výstupy PD DUR 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6" y="1461259"/>
            <a:ext cx="10171377" cy="5232062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3600" dirty="0" smtClean="0"/>
              <a:t>Ve zpracování projektové dokumentace pro územní rozhodnutí (PD DUR) je vedle nově částečně zřízeného 1. PP přidána ještě polovina posledního podlaží (je tedy kompletní poslední podlaží).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3600" dirty="0"/>
              <a:t>Zvýšila se zastavěná plocha (stavba není v původním půdoryse, ale je </a:t>
            </a:r>
            <a:r>
              <a:rPr lang="cs-CZ" sz="3600" dirty="0" smtClean="0"/>
              <a:t>širší o 1,2 m).</a:t>
            </a:r>
            <a:endParaRPr lang="cs-CZ" sz="36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3600" dirty="0" smtClean="0"/>
              <a:t>Užitná plocha vzrostla z 7 196 m2 u původního objektu na 8 925 m2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3600" dirty="0" smtClean="0"/>
              <a:t>Čistá užitná plocha vzrostla z 5 187 m2 na 6 032 m2.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3600" dirty="0" smtClean="0"/>
              <a:t>Kubatura objektu navýšena na 41 510 m3, původně jen 34 920 m3. Přitom proti původním úvahám došlo ke snížení výšky podlaží ze 4,50 na 3,90 m.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3600" dirty="0" smtClean="0"/>
              <a:t>Tomu odpovídá i </a:t>
            </a:r>
            <a:r>
              <a:rPr lang="cs-CZ" sz="3600" b="1" dirty="0" smtClean="0">
                <a:solidFill>
                  <a:srgbClr val="FF0000"/>
                </a:solidFill>
              </a:rPr>
              <a:t>nárůst ceny </a:t>
            </a:r>
            <a:r>
              <a:rPr lang="cs-CZ" sz="3600" dirty="0" smtClean="0"/>
              <a:t>vlastní stavby (cena byla </a:t>
            </a:r>
            <a:r>
              <a:rPr lang="cs-CZ" sz="3600" dirty="0"/>
              <a:t>odvozena z podrobného rozpočtu stavebních objektů a provozních </a:t>
            </a:r>
            <a:r>
              <a:rPr lang="cs-CZ" sz="3600" dirty="0" smtClean="0"/>
              <a:t>souborů), </a:t>
            </a:r>
            <a:r>
              <a:rPr lang="cs-CZ" sz="3600" b="1" dirty="0" smtClean="0">
                <a:solidFill>
                  <a:srgbClr val="FF0000"/>
                </a:solidFill>
              </a:rPr>
              <a:t>na       503 999 tis. Kč.</a:t>
            </a:r>
            <a:endParaRPr lang="cs-CZ" sz="36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cs-CZ" sz="2600" dirty="0" smtClean="0"/>
          </a:p>
          <a:p>
            <a:pPr marL="0" indent="0">
              <a:buNone/>
            </a:pPr>
            <a:r>
              <a:rPr lang="cs-CZ" dirty="0" smtClean="0"/>
              <a:t>        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11857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Plánovaná cena vlastní stavby dle rozpočtu v neschválené PD DUR (březen 2022)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8" y="516881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187920"/>
              </p:ext>
            </p:extLst>
          </p:nvPr>
        </p:nvGraphicFramePr>
        <p:xfrm>
          <a:off x="1014487" y="1161145"/>
          <a:ext cx="10706458" cy="5414584"/>
        </p:xfrm>
        <a:graphic>
          <a:graphicData uri="http://schemas.openxmlformats.org/drawingml/2006/table">
            <a:tbl>
              <a:tblPr/>
              <a:tblGrid>
                <a:gridCol w="170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1822">
                  <a:extLst>
                    <a:ext uri="{9D8B030D-6E8A-4147-A177-3AD203B41FA5}">
                      <a16:colId xmlns:a16="http://schemas.microsoft.com/office/drawing/2014/main" val="170436641"/>
                    </a:ext>
                  </a:extLst>
                </a:gridCol>
                <a:gridCol w="1781093">
                  <a:extLst>
                    <a:ext uri="{9D8B030D-6E8A-4147-A177-3AD203B41FA5}">
                      <a16:colId xmlns:a16="http://schemas.microsoft.com/office/drawing/2014/main" val="1466923694"/>
                    </a:ext>
                  </a:extLst>
                </a:gridCol>
                <a:gridCol w="2354308">
                  <a:extLst>
                    <a:ext uri="{9D8B030D-6E8A-4147-A177-3AD203B41FA5}">
                      <a16:colId xmlns:a16="http://schemas.microsoft.com/office/drawing/2014/main" val="3756510069"/>
                    </a:ext>
                  </a:extLst>
                </a:gridCol>
              </a:tblGrid>
              <a:tr h="6427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plocha </a:t>
                      </a:r>
                      <a:r>
                        <a:rPr lang="cs-CZ" sz="2400" b="1" dirty="0" smtClean="0">
                          <a:solidFill>
                            <a:srgbClr val="080808"/>
                          </a:solidFill>
                        </a:rPr>
                        <a:t>m</a:t>
                      </a:r>
                      <a:r>
                        <a:rPr lang="cs-CZ" sz="2400" b="1" baseline="30000" dirty="0" smtClean="0">
                          <a:solidFill>
                            <a:srgbClr val="080808"/>
                          </a:solidFill>
                        </a:rPr>
                        <a:t>2</a:t>
                      </a: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výška (m)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cs-CZ" sz="2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cs-CZ" sz="2400" b="1" kern="12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(m</a:t>
                      </a:r>
                      <a:r>
                        <a:rPr lang="cs-CZ" sz="2400" b="1" kern="1200" baseline="300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cs-CZ" sz="2400" b="1" kern="1200" dirty="0" smtClean="0">
                          <a:solidFill>
                            <a:srgbClr val="08080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2400" b="1" dirty="0" smtClean="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b="1" dirty="0" smtClean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Cena </a:t>
                      </a:r>
                      <a:r>
                        <a:rPr lang="cs-CZ" sz="2400" b="1" dirty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m</a:t>
                      </a:r>
                      <a:r>
                        <a:rPr lang="cs-CZ" sz="2400" b="1" baseline="30000" dirty="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cs-CZ" sz="2400" b="1" dirty="0">
                        <a:solidFill>
                          <a:srgbClr val="08080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Cena bez DPH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Základy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1 803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0,50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901,4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10 943 702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2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1.PP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1 386,0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16 828 060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8178344"/>
                  </a:ext>
                </a:extLst>
              </a:tr>
              <a:tr h="4332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1 803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3,30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5 948,9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72 228 435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3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mezipatro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1 754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3,30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5 787,2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70 265 162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8761167"/>
                  </a:ext>
                </a:extLst>
              </a:tr>
              <a:tr h="3735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1 762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6 870,6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83 418 512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1 762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6 870,6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83 418 512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90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1 762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3,90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6 870,6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83 418 512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056734"/>
                  </a:ext>
                </a:extLst>
              </a:tr>
              <a:tr h="3714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5.NP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1 762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3,60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6 342,0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77 001 704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268277"/>
                  </a:ext>
                </a:extLst>
              </a:tr>
              <a:tr h="37141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střecha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1 778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0,30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533,5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12 141,46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6 476 982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344735"/>
                  </a:ext>
                </a:extLst>
              </a:tr>
              <a:tr h="3700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503 999 581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69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11857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Očekávaná potřeba finančních zdrojů podle PD DUR (březen 2022)</a:t>
            </a:r>
            <a:r>
              <a:rPr lang="cs-CZ" sz="2400" dirty="0"/>
              <a:t/>
            </a:r>
            <a:br>
              <a:rPr lang="cs-CZ" sz="2400" dirty="0"/>
            </a:br>
            <a:endParaRPr 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8" y="460648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102410"/>
              </p:ext>
            </p:extLst>
          </p:nvPr>
        </p:nvGraphicFramePr>
        <p:xfrm>
          <a:off x="1014486" y="1409795"/>
          <a:ext cx="7644882" cy="5119035"/>
        </p:xfrm>
        <a:graphic>
          <a:graphicData uri="http://schemas.openxmlformats.org/drawingml/2006/table">
            <a:tbl>
              <a:tblPr/>
              <a:tblGrid>
                <a:gridCol w="57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711">
                  <a:extLst>
                    <a:ext uri="{9D8B030D-6E8A-4147-A177-3AD203B41FA5}">
                      <a16:colId xmlns:a16="http://schemas.microsoft.com/office/drawing/2014/main" val="2447662342"/>
                    </a:ext>
                  </a:extLst>
                </a:gridCol>
              </a:tblGrid>
              <a:tr h="565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v tis. Kč včetně DPH při koeficientu 1,06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celkem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9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Projektová dokumentace, inženýrská</a:t>
                      </a: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činnost, autorský dozor projektanta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10 685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Technický dozor investora,</a:t>
                      </a: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koordinátor BOZP, organizace VZ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5 512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Odstranění původního objektu U1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44 274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9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Novostavba objektu U1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534 239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99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Související stavební práce (vnější inženýrské objekty, VRN, kompletační činnost)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20 411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384595"/>
                  </a:ext>
                </a:extLst>
              </a:tr>
              <a:tr h="49218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Nábytek, interiérové vybavení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25 000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54881"/>
                  </a:ext>
                </a:extLst>
              </a:tr>
              <a:tr h="41209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Celkem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640 421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477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17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0"/>
            <a:ext cx="10339316" cy="1325563"/>
          </a:xfrm>
        </p:spPr>
        <p:txBody>
          <a:bodyPr/>
          <a:lstStyle/>
          <a:p>
            <a:r>
              <a:rPr lang="cs-CZ" sz="2800" dirty="0"/>
              <a:t>Novostavba </a:t>
            </a:r>
            <a:r>
              <a:rPr lang="cs-CZ" sz="2800" dirty="0" smtClean="0"/>
              <a:t>objektu U1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2400" dirty="0" smtClean="0"/>
              <a:t>Stav ke dni 4. červen 2022</a:t>
            </a:r>
            <a:endParaRPr lang="cs-CZ" sz="2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337006" y="1126085"/>
            <a:ext cx="11694278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Provedena dočasná </a:t>
            </a:r>
            <a:r>
              <a:rPr lang="cs-CZ" sz="2400" b="1" dirty="0"/>
              <a:t>redislokace pracovišť Fakulty technologické do jiných objektů univerzity           </a:t>
            </a:r>
            <a:r>
              <a:rPr lang="cs-CZ" sz="2400" dirty="0" smtClean="0"/>
              <a:t>mnohdy </a:t>
            </a:r>
            <a:r>
              <a:rPr lang="cs-CZ" sz="2400" dirty="0"/>
              <a:t>ne zcela vhodných pro výuku většího množství studentů</a:t>
            </a:r>
          </a:p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/>
              <a:t>Zpracována Dokumentace bouracích prací objektu U1 	</a:t>
            </a:r>
            <a:r>
              <a:rPr lang="cs-CZ" sz="2400" b="1" i="1" dirty="0"/>
              <a:t>(CENTROPROJEKT GROUP, a.s.) </a:t>
            </a:r>
            <a:r>
              <a:rPr lang="cs-CZ" sz="2400" dirty="0" smtClean="0"/>
              <a:t> Projednávána </a:t>
            </a:r>
            <a:r>
              <a:rPr lang="cs-CZ" sz="2400" dirty="0"/>
              <a:t>s dotčenými orgány státní správy, správci sítí a dalšími dotčenými </a:t>
            </a:r>
            <a:r>
              <a:rPr lang="cs-CZ" sz="2400" dirty="0" smtClean="0"/>
              <a:t>orgány</a:t>
            </a:r>
          </a:p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Podána žádost o odstranění stavby objektu U1</a:t>
            </a:r>
            <a:r>
              <a:rPr lang="cs-CZ" sz="2400" dirty="0" smtClean="0"/>
              <a:t>: pod zn. MMZL-SÚ-251262/2021/Fa vydáno dne   16. 2. 2022 rozhodnutí o odstranění stavby pod názvem „Fakulta technologická UTB ve Zlíně – budova U1“ Zlín, Vavrečkova 275 do 2 let od nabytí právní moci rozhodnutí. </a:t>
            </a:r>
            <a:endParaRPr lang="cs-CZ" sz="2400" dirty="0"/>
          </a:p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/>
              <a:t>Zpracována Architektonická studie novostavby objektu U1  </a:t>
            </a:r>
            <a:r>
              <a:rPr lang="cs-CZ" sz="2400" b="1" i="1" dirty="0" smtClean="0"/>
              <a:t>(</a:t>
            </a:r>
            <a:r>
              <a:rPr lang="cs-CZ" sz="2400" b="1" i="1" dirty="0"/>
              <a:t>ATELIÉR 2002, s.r.o.) </a:t>
            </a:r>
            <a:r>
              <a:rPr lang="cs-CZ" sz="2400" b="1" i="1" dirty="0" smtClean="0"/>
              <a:t>           </a:t>
            </a:r>
            <a:r>
              <a:rPr lang="cs-CZ" sz="2400" dirty="0" smtClean="0"/>
              <a:t> Projednána </a:t>
            </a:r>
            <a:r>
              <a:rPr lang="cs-CZ" sz="2400" dirty="0"/>
              <a:t>s </a:t>
            </a:r>
            <a:r>
              <a:rPr lang="cs-CZ" sz="2400" dirty="0" smtClean="0"/>
              <a:t>vedením Statutárního města Zlín a odbornými </a:t>
            </a:r>
            <a:r>
              <a:rPr lang="cs-CZ" sz="2400" dirty="0"/>
              <a:t>útvary Magistrátu města </a:t>
            </a:r>
            <a:r>
              <a:rPr lang="cs-CZ" sz="2400" dirty="0" smtClean="0"/>
              <a:t>Zlína</a:t>
            </a:r>
          </a:p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Zakoupen pozemek </a:t>
            </a:r>
            <a:r>
              <a:rPr lang="cs-CZ" sz="2400" dirty="0" smtClean="0"/>
              <a:t>přiléhající k východní polovině jižní fasády objektu U1 o velikosti 126 m2</a:t>
            </a:r>
            <a:endParaRPr lang="cs-CZ" sz="2400" dirty="0"/>
          </a:p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Zpracována </a:t>
            </a:r>
            <a:r>
              <a:rPr lang="cs-CZ" sz="2400" b="1" dirty="0"/>
              <a:t>Dokumentace pro územní řízení novostavby objektu U1 </a:t>
            </a:r>
            <a:r>
              <a:rPr lang="cs-CZ" sz="2400" b="1" dirty="0" smtClean="0"/>
              <a:t>  </a:t>
            </a:r>
            <a:r>
              <a:rPr lang="cs-CZ" sz="2400" b="1" i="1" dirty="0"/>
              <a:t>(ATELIÉR 2002, s.r.o</a:t>
            </a:r>
            <a:r>
              <a:rPr lang="cs-CZ" sz="2400" b="1" i="1" dirty="0" smtClean="0"/>
              <a:t>.) </a:t>
            </a:r>
            <a:r>
              <a:rPr lang="cs-CZ" sz="2400" dirty="0" smtClean="0"/>
              <a:t>dokumentace DUR vyskladněna dne 7. 3. 2022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3940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/>
              <a:t>Novostavba </a:t>
            </a:r>
            <a:r>
              <a:rPr lang="cs-CZ" sz="2800" dirty="0" smtClean="0"/>
              <a:t>objektu U1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 smtClean="0"/>
              <a:t>Další fáze </a:t>
            </a:r>
            <a:r>
              <a:rPr lang="cs-CZ" sz="2400" dirty="0"/>
              <a:t>realizace projektu</a:t>
            </a:r>
            <a:endParaRPr lang="cs-CZ" sz="2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602673" y="1126857"/>
            <a:ext cx="1012074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Aktuálně probíhá zajištění </a:t>
            </a:r>
            <a:r>
              <a:rPr lang="cs-CZ" sz="2400" b="1" dirty="0"/>
              <a:t>Územního rozhodnutí pro novostavbu U1                                                     </a:t>
            </a:r>
            <a:r>
              <a:rPr lang="cs-CZ" sz="2400" dirty="0" smtClean="0"/>
              <a:t>projednáváním na různých orgánech - podmínka </a:t>
            </a:r>
            <a:r>
              <a:rPr lang="cs-CZ" sz="2400" dirty="0"/>
              <a:t>nutná pro poskytnutí dotace z programového financování </a:t>
            </a:r>
            <a:r>
              <a:rPr lang="cs-CZ" sz="2400" dirty="0" smtClean="0"/>
              <a:t>MŠMT</a:t>
            </a:r>
          </a:p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K předložené dokumentaci měly orgány hned na začátku zásadní připomínky:                                                       - </a:t>
            </a:r>
            <a:r>
              <a:rPr lang="cs-CZ" sz="2400" dirty="0" smtClean="0"/>
              <a:t>stavba nedodržela půdorysnou stopu, ale je o 1,20 m širší                                         -- připomínky i k architektonickému výrazu fasády (požadavek na zvýraznění některých prvků typických pro baťovskou architekturu)                                                                </a:t>
            </a:r>
          </a:p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Zpracovávají různé alternativy                                                                                            - </a:t>
            </a:r>
            <a:r>
              <a:rPr lang="cs-CZ" sz="2400" dirty="0" smtClean="0"/>
              <a:t>osobně mne zaujaly nejvíce návrhy fasáda cihla se svislými sloupky</a:t>
            </a:r>
            <a:endParaRPr lang="cs-CZ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3242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Projektová dokumentace upravené DUR varianta cihla - pohled od severu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288" y="1096969"/>
            <a:ext cx="9739423" cy="56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8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Projektová dokumentace upravené DUR varianta cihla - pohled od jihu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b="1068"/>
          <a:stretch/>
        </p:blipFill>
        <p:spPr>
          <a:xfrm>
            <a:off x="1098104" y="1126085"/>
            <a:ext cx="9365812" cy="560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3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/>
              <a:t>Novostavba </a:t>
            </a:r>
            <a:r>
              <a:rPr lang="cs-CZ" sz="2800" dirty="0" smtClean="0"/>
              <a:t>objektu U1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 smtClean="0"/>
              <a:t>Další fáze </a:t>
            </a:r>
            <a:r>
              <a:rPr lang="cs-CZ" sz="2400" dirty="0"/>
              <a:t>realizace projektu</a:t>
            </a:r>
            <a:endParaRPr lang="cs-CZ" sz="2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602673" y="1126857"/>
            <a:ext cx="101207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Předložená </a:t>
            </a:r>
            <a:r>
              <a:rPr lang="cs-CZ" sz="2400" b="1" dirty="0" smtClean="0"/>
              <a:t>dokumentace DUR je aktuálně upravována                                             - </a:t>
            </a:r>
            <a:r>
              <a:rPr lang="cs-CZ" sz="2400" dirty="0" smtClean="0"/>
              <a:t>zrušeno 1. PP (suterén)                                                                                                 - omezen rozsah 5. </a:t>
            </a:r>
            <a:r>
              <a:rPr lang="cs-CZ" sz="2400" dirty="0" smtClean="0"/>
              <a:t>NP                                                                                                    - výška mezipatra a 1. NP upravena na 3,00 m                                                                                                    </a:t>
            </a:r>
            <a:r>
              <a:rPr lang="cs-CZ" sz="2400" dirty="0" smtClean="0"/>
              <a:t>- kubatura snížena na </a:t>
            </a:r>
            <a:r>
              <a:rPr lang="cs-CZ" sz="2400" dirty="0" smtClean="0"/>
              <a:t>37 395 m3                                                                                                       - indexace technologických cen 0,955                                                                                      - </a:t>
            </a:r>
            <a:r>
              <a:rPr lang="cs-CZ" sz="2400" dirty="0" err="1" smtClean="0"/>
              <a:t>kubíková</a:t>
            </a:r>
            <a:r>
              <a:rPr lang="cs-CZ" sz="2400" dirty="0" smtClean="0"/>
              <a:t> cena stavby 11633 Kč                                                                                                </a:t>
            </a:r>
            <a:r>
              <a:rPr lang="cs-CZ" sz="2400" dirty="0" smtClean="0"/>
              <a:t>- cena vlastní stavby se snížila na </a:t>
            </a:r>
            <a:r>
              <a:rPr lang="cs-CZ" sz="2400" dirty="0" smtClean="0"/>
              <a:t>461 </a:t>
            </a:r>
            <a:r>
              <a:rPr lang="cs-CZ" sz="2400" dirty="0" smtClean="0"/>
              <a:t>mil. Kč </a:t>
            </a:r>
            <a:r>
              <a:rPr lang="cs-CZ" sz="2400" dirty="0" smtClean="0"/>
              <a:t>vč. DPH</a:t>
            </a:r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48801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311857"/>
            <a:ext cx="10339316" cy="132556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Očekávaná potřeba finančních zdrojů podle PD DUR </a:t>
            </a:r>
            <a:r>
              <a:rPr lang="cs-CZ" sz="2400" dirty="0" smtClean="0"/>
              <a:t>varianta 4 (</a:t>
            </a:r>
            <a:r>
              <a:rPr lang="cs-CZ" sz="2400" dirty="0" err="1" smtClean="0"/>
              <a:t>čeren</a:t>
            </a:r>
            <a:r>
              <a:rPr lang="cs-CZ" sz="2400" dirty="0" smtClean="0"/>
              <a:t> </a:t>
            </a:r>
            <a:r>
              <a:rPr lang="cs-CZ" sz="2400" dirty="0" smtClean="0"/>
              <a:t>2022)</a:t>
            </a:r>
            <a:r>
              <a:rPr lang="cs-CZ" sz="2400" dirty="0"/>
              <a:t/>
            </a:r>
            <a:br>
              <a:rPr lang="cs-CZ" sz="2400" dirty="0"/>
            </a:br>
            <a:endParaRPr 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8" y="460648"/>
            <a:ext cx="637499" cy="61200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427863"/>
              </p:ext>
            </p:extLst>
          </p:nvPr>
        </p:nvGraphicFramePr>
        <p:xfrm>
          <a:off x="1014486" y="1409795"/>
          <a:ext cx="7644882" cy="4626846"/>
        </p:xfrm>
        <a:graphic>
          <a:graphicData uri="http://schemas.openxmlformats.org/drawingml/2006/table">
            <a:tbl>
              <a:tblPr/>
              <a:tblGrid>
                <a:gridCol w="57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711">
                  <a:extLst>
                    <a:ext uri="{9D8B030D-6E8A-4147-A177-3AD203B41FA5}">
                      <a16:colId xmlns:a16="http://schemas.microsoft.com/office/drawing/2014/main" val="2447662342"/>
                    </a:ext>
                  </a:extLst>
                </a:gridCol>
              </a:tblGrid>
              <a:tr h="565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v tis. Kč včetně DPH při koeficientu 1,06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celkem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9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Projektová dokumentace, inženýrská</a:t>
                      </a: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činnost, autorský dozor projektanta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10 685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Technický dozor investora,</a:t>
                      </a: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koordinátor BOZP, organizace VZ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5 512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Odstranění původního objektu U1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44 274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9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Novostavba objektu U1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461 153</a:t>
                      </a: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99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Související stavební práce (vnější inženýrské objekty, VRN, kompletační činnost)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18 441</a:t>
                      </a: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384595"/>
                  </a:ext>
                </a:extLst>
              </a:tr>
              <a:tr h="41209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Celkem 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540 065</a:t>
                      </a:r>
                      <a:endParaRPr kumimoji="0" lang="cs-CZ" altLang="cs-CZ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j-lt"/>
                        <a:cs typeface="Arial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477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987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487" y="11831"/>
            <a:ext cx="10339316" cy="1325563"/>
          </a:xfrm>
        </p:spPr>
        <p:txBody>
          <a:bodyPr/>
          <a:lstStyle/>
          <a:p>
            <a:r>
              <a:rPr lang="cs-CZ" sz="2800" dirty="0"/>
              <a:t>Novostavba </a:t>
            </a:r>
            <a:r>
              <a:rPr lang="cs-CZ" sz="2800" dirty="0" smtClean="0"/>
              <a:t>objektu U1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 smtClean="0"/>
              <a:t>Další fáze </a:t>
            </a:r>
            <a:r>
              <a:rPr lang="cs-CZ" sz="2400" dirty="0"/>
              <a:t>realizace projektu</a:t>
            </a:r>
            <a:endParaRPr lang="cs-CZ" sz="28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514085"/>
            <a:ext cx="637499" cy="61200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602673" y="1126857"/>
            <a:ext cx="10120745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Zpracování projektové dokumentace novostavby U1</a:t>
            </a:r>
            <a:r>
              <a:rPr lang="cs-CZ" sz="2400" dirty="0" smtClean="0"/>
              <a:t> pro stavební povolení a provedení stavby (připravena soutěž o veřejnou zakázku na zpracování PD a činnosti související)</a:t>
            </a:r>
          </a:p>
          <a:p>
            <a:pPr marL="347662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 smtClean="0"/>
              <a:t>Vypracování investičního záměru</a:t>
            </a:r>
            <a:r>
              <a:rPr lang="cs-CZ" sz="2400" dirty="0" smtClean="0"/>
              <a:t> akce Novostavba objektu U1</a:t>
            </a:r>
            <a:endParaRPr lang="cs-CZ" sz="2400" dirty="0"/>
          </a:p>
          <a:p>
            <a:pPr marL="350076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/>
              <a:t>Registrace stavebního záměru a zajištění dotace z programového financování MŠMT v roce </a:t>
            </a:r>
            <a:r>
              <a:rPr lang="cs-CZ" sz="2400" b="1" dirty="0" smtClean="0">
                <a:solidFill>
                  <a:schemeClr val="tx2"/>
                </a:solidFill>
              </a:rPr>
              <a:t>2022                                                                                                     </a:t>
            </a:r>
            <a:endParaRPr lang="cs-CZ" sz="2400" dirty="0">
              <a:solidFill>
                <a:schemeClr val="tx2"/>
              </a:solidFill>
            </a:endParaRPr>
          </a:p>
          <a:p>
            <a:pPr marL="35164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/>
              <a:t>Odstranění objektu U1</a:t>
            </a:r>
            <a:r>
              <a:rPr lang="cs-CZ" sz="2400" b="1" dirty="0">
                <a:solidFill>
                  <a:schemeClr val="tx2"/>
                </a:solidFill>
              </a:rPr>
              <a:t> 			</a:t>
            </a:r>
            <a:r>
              <a:rPr lang="cs-CZ" sz="2400" b="1" dirty="0" smtClean="0">
                <a:solidFill>
                  <a:schemeClr val="tx2"/>
                </a:solidFill>
              </a:rPr>
              <a:t>08 </a:t>
            </a:r>
            <a:r>
              <a:rPr lang="cs-CZ" sz="2400" b="1" dirty="0">
                <a:solidFill>
                  <a:schemeClr val="tx2"/>
                </a:solidFill>
              </a:rPr>
              <a:t>– </a:t>
            </a:r>
            <a:r>
              <a:rPr lang="cs-CZ" sz="2400" b="1" dirty="0" smtClean="0">
                <a:solidFill>
                  <a:schemeClr val="tx2"/>
                </a:solidFill>
              </a:rPr>
              <a:t>12 </a:t>
            </a:r>
            <a:r>
              <a:rPr lang="cs-CZ" sz="2400" b="1" dirty="0">
                <a:solidFill>
                  <a:schemeClr val="tx2"/>
                </a:solidFill>
              </a:rPr>
              <a:t>/ </a:t>
            </a:r>
            <a:r>
              <a:rPr lang="cs-CZ" sz="2400" b="1" dirty="0" smtClean="0">
                <a:solidFill>
                  <a:schemeClr val="tx2"/>
                </a:solidFill>
              </a:rPr>
              <a:t>2022                         </a:t>
            </a:r>
            <a:r>
              <a:rPr lang="cs-CZ" sz="2400" dirty="0" smtClean="0">
                <a:solidFill>
                  <a:schemeClr val="tx2"/>
                </a:solidFill>
              </a:rPr>
              <a:t>Vyhlášena soutěž o VZ formou jednacího řízení s uveřejněním (celkem 6 zájemců o účast), přihlašovací fáze byla zrušena, bude muset být opakována</a:t>
            </a:r>
            <a:endParaRPr lang="cs-CZ" sz="2400" dirty="0">
              <a:solidFill>
                <a:schemeClr val="tx2"/>
              </a:solidFill>
            </a:endParaRPr>
          </a:p>
          <a:p>
            <a:pPr marL="35164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/>
              <a:t>Novostavba objektu U1</a:t>
            </a:r>
            <a:r>
              <a:rPr lang="cs-CZ" sz="2400" b="1" dirty="0">
                <a:solidFill>
                  <a:schemeClr val="tx2"/>
                </a:solidFill>
              </a:rPr>
              <a:t>			06 / 2023 - 05 / 2025 </a:t>
            </a:r>
          </a:p>
          <a:p>
            <a:pPr marL="351640" indent="-3429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tx2"/>
                </a:solidFill>
              </a:rPr>
              <a:t>Uvedení do trvalého provozu                         </a:t>
            </a:r>
            <a:r>
              <a:rPr lang="cs-CZ" sz="2400" b="1" dirty="0">
                <a:solidFill>
                  <a:srgbClr val="FF0000"/>
                </a:solidFill>
              </a:rPr>
              <a:t>červenec 2025 </a:t>
            </a:r>
          </a:p>
        </p:txBody>
      </p:sp>
    </p:spTree>
    <p:extLst>
      <p:ext uri="{BB962C8B-B14F-4D97-AF65-F5344CB8AC3E}">
        <p14:creationId xmlns:p14="http://schemas.microsoft.com/office/powerpoint/2010/main" val="23688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Pro porovnání uvádíme skladbu prostor ve starém objektu U1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6" y="1461259"/>
            <a:ext cx="10171377" cy="523206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V roce 2021 bylo v objektu následující využití prostor:</a:t>
            </a:r>
          </a:p>
          <a:p>
            <a:pPr marL="0" indent="0" algn="just">
              <a:buNone/>
            </a:pPr>
            <a:r>
              <a:rPr lang="cs-CZ" sz="2600" dirty="0"/>
              <a:t> Plocha celkem	</a:t>
            </a:r>
            <a:r>
              <a:rPr lang="cs-CZ" sz="2600" dirty="0" smtClean="0"/>
              <a:t>           199</a:t>
            </a:r>
            <a:r>
              <a:rPr lang="cs-CZ" sz="2600" dirty="0"/>
              <a:t>	 7 592,47    </a:t>
            </a:r>
          </a:p>
          <a:p>
            <a:pPr marL="0" indent="0" algn="just">
              <a:buNone/>
            </a:pPr>
            <a:r>
              <a:rPr lang="cs-CZ" sz="2600" dirty="0"/>
              <a:t>Technické </a:t>
            </a:r>
            <a:r>
              <a:rPr lang="cs-CZ" sz="2600" dirty="0" smtClean="0"/>
              <a:t>prostory</a:t>
            </a:r>
            <a:r>
              <a:rPr lang="cs-CZ" sz="2600" dirty="0"/>
              <a:t>	</a:t>
            </a:r>
            <a:r>
              <a:rPr lang="cs-CZ" sz="2600" dirty="0" smtClean="0"/>
              <a:t>            68</a:t>
            </a:r>
            <a:r>
              <a:rPr lang="cs-CZ" sz="2600" dirty="0"/>
              <a:t>	 2 029,01    </a:t>
            </a:r>
          </a:p>
          <a:p>
            <a:pPr marL="0" indent="0" algn="just">
              <a:buNone/>
            </a:pPr>
            <a:r>
              <a:rPr lang="cs-CZ" sz="2600" b="1" dirty="0">
                <a:solidFill>
                  <a:srgbClr val="C00000"/>
                </a:solidFill>
              </a:rPr>
              <a:t>Prázdné	</a:t>
            </a:r>
            <a:r>
              <a:rPr lang="cs-CZ" sz="2600" b="1" dirty="0" smtClean="0">
                <a:solidFill>
                  <a:srgbClr val="C00000"/>
                </a:solidFill>
              </a:rPr>
              <a:t>                        59</a:t>
            </a:r>
            <a:r>
              <a:rPr lang="cs-CZ" sz="2600" b="1" dirty="0">
                <a:solidFill>
                  <a:srgbClr val="C00000"/>
                </a:solidFill>
              </a:rPr>
              <a:t>	 1 350,72    </a:t>
            </a:r>
          </a:p>
          <a:p>
            <a:pPr marL="0" indent="0" algn="just">
              <a:buNone/>
            </a:pPr>
            <a:r>
              <a:rPr lang="cs-CZ" sz="2600" dirty="0"/>
              <a:t>Společné výukové </a:t>
            </a:r>
            <a:r>
              <a:rPr lang="cs-CZ" sz="2600" dirty="0" smtClean="0"/>
              <a:t>prostory</a:t>
            </a:r>
            <a:r>
              <a:rPr lang="cs-CZ" sz="2600" dirty="0"/>
              <a:t>	</a:t>
            </a:r>
            <a:r>
              <a:rPr lang="cs-CZ" sz="2600" dirty="0" smtClean="0"/>
              <a:t>11            </a:t>
            </a:r>
            <a:r>
              <a:rPr lang="cs-CZ" sz="2600" dirty="0"/>
              <a:t>649,56    </a:t>
            </a:r>
          </a:p>
          <a:p>
            <a:pPr marL="0" indent="0" algn="just">
              <a:buNone/>
            </a:pPr>
            <a:r>
              <a:rPr lang="cs-CZ" sz="2600" b="1" dirty="0">
                <a:solidFill>
                  <a:srgbClr val="C00000"/>
                </a:solidFill>
              </a:rPr>
              <a:t>Sociálky chodby	</a:t>
            </a:r>
            <a:r>
              <a:rPr lang="cs-CZ" sz="2600" b="1" dirty="0" smtClean="0">
                <a:solidFill>
                  <a:srgbClr val="C00000"/>
                </a:solidFill>
              </a:rPr>
              <a:t>            68</a:t>
            </a:r>
            <a:r>
              <a:rPr lang="cs-CZ" sz="2600" b="1" dirty="0">
                <a:solidFill>
                  <a:srgbClr val="C00000"/>
                </a:solidFill>
              </a:rPr>
              <a:t>	 2 029,01    </a:t>
            </a:r>
          </a:p>
          <a:p>
            <a:pPr marL="0" indent="0" algn="just">
              <a:buNone/>
            </a:pPr>
            <a:r>
              <a:rPr lang="cs-CZ" sz="2600" dirty="0"/>
              <a:t>TPO	</a:t>
            </a:r>
            <a:r>
              <a:rPr lang="cs-CZ" sz="2600" dirty="0" smtClean="0"/>
              <a:t>                                      4</a:t>
            </a:r>
            <a:r>
              <a:rPr lang="cs-CZ" sz="2600" dirty="0"/>
              <a:t>	 </a:t>
            </a:r>
            <a:r>
              <a:rPr lang="cs-CZ" sz="2600" dirty="0" smtClean="0"/>
              <a:t>     83,75    </a:t>
            </a:r>
            <a:endParaRPr lang="cs-CZ" sz="2600" dirty="0"/>
          </a:p>
          <a:p>
            <a:pPr marL="0" indent="0" algn="just">
              <a:buNone/>
            </a:pPr>
            <a:r>
              <a:rPr lang="cs-CZ" sz="2600" dirty="0"/>
              <a:t>Laboratoř	</a:t>
            </a:r>
            <a:r>
              <a:rPr lang="cs-CZ" sz="2600" dirty="0" smtClean="0"/>
              <a:t>                        55</a:t>
            </a:r>
            <a:r>
              <a:rPr lang="cs-CZ" sz="2600" dirty="0"/>
              <a:t>	 2 410,38    </a:t>
            </a:r>
          </a:p>
          <a:p>
            <a:pPr marL="0" indent="0" algn="just">
              <a:buNone/>
            </a:pPr>
            <a:r>
              <a:rPr lang="cs-CZ" sz="2600" dirty="0"/>
              <a:t>Kancelář	</a:t>
            </a:r>
            <a:r>
              <a:rPr lang="cs-CZ" sz="2600" dirty="0" smtClean="0"/>
              <a:t>                        69</a:t>
            </a:r>
            <a:r>
              <a:rPr lang="cs-CZ" sz="2600" dirty="0"/>
              <a:t>	 1 216,19 </a:t>
            </a:r>
            <a:endParaRPr lang="cs-CZ" sz="2600" dirty="0" smtClean="0"/>
          </a:p>
          <a:p>
            <a:pPr marL="0" indent="0">
              <a:buNone/>
            </a:pPr>
            <a:r>
              <a:rPr lang="cs-CZ" dirty="0" smtClean="0"/>
              <a:t>        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4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Novostavba objektu U1</a:t>
            </a:r>
            <a:br>
              <a:rPr lang="cs-CZ" sz="2800" dirty="0" smtClean="0"/>
            </a:br>
            <a:r>
              <a:rPr lang="cs-CZ" sz="2400" dirty="0" smtClean="0"/>
              <a:t>Problematika k řešení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6" y="1461259"/>
            <a:ext cx="10171377" cy="523206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Už nyní byly vynaloženy z fondu pro výstavbu novostavby U1 finanční prostředky (např. nákup pozemku sousedícího s objektem U1 ve výši skoro 2 mil. Kč), které nebyly zaneseny v přehledném plánu.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Některé ceny přípravné fáze musely být navýšeny (např. trafostanice E.ON dražší o 1 000 tis. Kč).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600" dirty="0" smtClean="0"/>
              <a:t>Nyní očekávané ceny projektové dokumentace, uvedené v plánu stavební komise, tj. DUR, DSP a DPS jsou vyšší než </a:t>
            </a:r>
            <a:r>
              <a:rPr lang="cs-CZ" sz="2600" dirty="0" smtClean="0"/>
              <a:t>původní plán</a:t>
            </a:r>
            <a:r>
              <a:rPr lang="cs-CZ" sz="2600" dirty="0" smtClean="0"/>
              <a:t>. </a:t>
            </a:r>
          </a:p>
          <a:p>
            <a:pPr marL="0" indent="0" algn="just">
              <a:buNone/>
            </a:pPr>
            <a:endParaRPr lang="cs-CZ" sz="2600" dirty="0" smtClean="0"/>
          </a:p>
          <a:p>
            <a:pPr marL="0" indent="0">
              <a:buNone/>
            </a:pPr>
            <a:r>
              <a:rPr lang="cs-CZ" dirty="0" smtClean="0"/>
              <a:t>        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3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5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33651" y="1220789"/>
            <a:ext cx="7124700" cy="1655763"/>
          </a:xfrm>
        </p:spPr>
        <p:txBody>
          <a:bodyPr>
            <a:normAutofit/>
          </a:bodyPr>
          <a:lstStyle/>
          <a:p>
            <a:r>
              <a:rPr lang="cs-CZ" sz="4100" b="1" dirty="0">
                <a:solidFill>
                  <a:schemeClr val="bg1"/>
                </a:solidFill>
                <a:latin typeface="+mj-lt"/>
              </a:rPr>
              <a:t>DĚKUJI VÁM </a:t>
            </a:r>
          </a:p>
          <a:p>
            <a:r>
              <a:rPr lang="cs-CZ" sz="4100" b="1" dirty="0">
                <a:solidFill>
                  <a:schemeClr val="bg1"/>
                </a:solidFill>
                <a:latin typeface="+mj-lt"/>
              </a:rPr>
              <a:t>ZA POZORNOST</a:t>
            </a:r>
            <a:endParaRPr lang="cs-CZ" sz="4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2617896" y="4111235"/>
            <a:ext cx="6956213" cy="1371316"/>
          </a:xfrm>
          <a:prstGeom prst="rect">
            <a:avLst/>
          </a:prstGeom>
        </p:spPr>
        <p:txBody>
          <a:bodyPr wrap="square" lIns="91340" tIns="45718" rIns="91340" bIns="45718">
            <a:spAutoFit/>
          </a:bodyPr>
          <a:lstStyle/>
          <a:p>
            <a:pPr algn="ctr" defTabSz="913267">
              <a:spcBef>
                <a:spcPts val="600"/>
              </a:spcBef>
            </a:pPr>
            <a:r>
              <a:rPr lang="cs-CZ" sz="2400" b="1" dirty="0" smtClean="0">
                <a:solidFill>
                  <a:schemeClr val="bg1"/>
                </a:solidFill>
              </a:rPr>
              <a:t>Alexander Černý </a:t>
            </a:r>
            <a:r>
              <a:rPr lang="en-US" sz="2400" b="1" u="sng" dirty="0">
                <a:solidFill>
                  <a:schemeClr val="accent2"/>
                </a:solidFill>
              </a:rPr>
              <a:t>|</a:t>
            </a:r>
            <a:r>
              <a:rPr lang="cs-CZ" sz="2400" b="1" u="sng" dirty="0">
                <a:solidFill>
                  <a:schemeClr val="accent2"/>
                </a:solidFill>
              </a:rPr>
              <a:t> </a:t>
            </a:r>
            <a:r>
              <a:rPr lang="cs-CZ" sz="2400" b="1" u="sng" dirty="0" smtClean="0">
                <a:solidFill>
                  <a:schemeClr val="accent2"/>
                </a:solidFill>
              </a:rPr>
              <a:t>kvestor</a:t>
            </a:r>
            <a:r>
              <a:rPr lang="cs-CZ" sz="2400" b="1" u="sng" dirty="0" smtClean="0">
                <a:solidFill>
                  <a:schemeClr val="accent2"/>
                </a:solidFill>
                <a:hlinkClick r:id="rId2"/>
              </a:rPr>
              <a:t>@utb.cz</a:t>
            </a:r>
            <a:r>
              <a:rPr lang="cs-CZ" sz="2400" b="1" u="sng" dirty="0" smtClean="0">
                <a:solidFill>
                  <a:schemeClr val="accent2"/>
                </a:solidFill>
              </a:rPr>
              <a:t> </a:t>
            </a:r>
            <a:endParaRPr lang="cs-CZ" sz="2400" b="1" u="sng" dirty="0">
              <a:solidFill>
                <a:schemeClr val="accent2"/>
              </a:solidFill>
            </a:endParaRPr>
          </a:p>
          <a:p>
            <a:pPr algn="ctr" defTabSz="913267">
              <a:spcBef>
                <a:spcPts val="600"/>
              </a:spcBef>
            </a:pPr>
            <a:endParaRPr lang="cs-CZ" sz="2400" b="1" dirty="0">
              <a:solidFill>
                <a:schemeClr val="accent2"/>
              </a:solidFill>
            </a:endParaRPr>
          </a:p>
          <a:p>
            <a:pPr algn="ctr" defTabSz="913267">
              <a:spcBef>
                <a:spcPts val="600"/>
              </a:spcBef>
            </a:pPr>
            <a:r>
              <a:rPr lang="cs-CZ" sz="2400" b="1" dirty="0">
                <a:solidFill>
                  <a:prstClr val="white"/>
                </a:solidFill>
                <a:hlinkClick r:id="rId3"/>
              </a:rPr>
              <a:t>www.utb.cz</a:t>
            </a:r>
            <a:r>
              <a:rPr lang="cs-CZ" sz="2400" b="1" dirty="0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5837967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5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9433</TotalTime>
  <Words>2025</Words>
  <Application>Microsoft Office PowerPoint</Application>
  <PresentationFormat>Širokoúhlá obrazovka</PresentationFormat>
  <Paragraphs>354</Paragraphs>
  <Slides>27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27</vt:i4>
      </vt:variant>
    </vt:vector>
  </HeadingPairs>
  <TitlesOfParts>
    <vt:vector size="35" baseType="lpstr">
      <vt:lpstr>Arial</vt:lpstr>
      <vt:lpstr>Arial Narrow</vt:lpstr>
      <vt:lpstr>Calibri</vt:lpstr>
      <vt:lpstr>Times New Roman</vt:lpstr>
      <vt:lpstr>Wingdings</vt:lpstr>
      <vt:lpstr>12_Motiv Office</vt:lpstr>
      <vt:lpstr>15_Motiv Office</vt:lpstr>
      <vt:lpstr>9_Motiv Office</vt:lpstr>
      <vt:lpstr>Geneze akce Novostavba objektu U1 </vt:lpstr>
      <vt:lpstr>Novostavba objektu U1 Strategické materiály MŠMT</vt:lpstr>
      <vt:lpstr>Novostavba objektu U1 Strategické materiály UTB</vt:lpstr>
      <vt:lpstr>Novostavba objektu U1 Výstavba nového objektu</vt:lpstr>
      <vt:lpstr>Novostavba objektu U1 Rozpočtované náklady na odstranění stávajícího objektu uvedené v materiálu Plán investičních aktivit UTB ve Zlíně pro roky 2021 až 2030 </vt:lpstr>
      <vt:lpstr>Novostavba objektu U1 Plánovaná cena vlastní stavby včetně laboratorního nábytku </vt:lpstr>
      <vt:lpstr>Novostavba objektu U1 Očekávaná potřeba finančních zdrojů podle schváleného Plánu investičních aktivit UTB pro roky 2021 až 2030  </vt:lpstr>
      <vt:lpstr>Novostavba objektu U1 Architektonická studie 2021 - pohled od severu</vt:lpstr>
      <vt:lpstr>Novostavba objektu U1 Architektonická studie 2021 - pohled od jihu</vt:lpstr>
      <vt:lpstr>Novostavba objektu U1 Architektonická studie 2021 - pohled od východu</vt:lpstr>
      <vt:lpstr>Novostavba U1 Architektonická studie 2021 - pohled od západu</vt:lpstr>
      <vt:lpstr>Novostavba objektu U1 Výstupy architektonická studie - 2021</vt:lpstr>
      <vt:lpstr>Novostavba objektu U1 Plánovaná cena stavby podle rozpočtu v architektonické studii (červen 2021) </vt:lpstr>
      <vt:lpstr>Novostavba objektu U1 Projektová dokumentace pro územní rozhodnutí - pohled od severu</vt:lpstr>
      <vt:lpstr>Novostavba objektu U1 Výstupy PD DUR </vt:lpstr>
      <vt:lpstr>Novostavba objektu U1 Plánovaná cena vlastní stavby dle rozpočtu v neschválené PD DUR (březen 2022) </vt:lpstr>
      <vt:lpstr>Novostavba objektu U1 Očekávaná potřeba finančních zdrojů podle PD DUR (březen 2022) </vt:lpstr>
      <vt:lpstr>Novostavba objektu U1 Stav ke dni 4. červen 2022</vt:lpstr>
      <vt:lpstr>Novostavba objektu U1 Další fáze realizace projektu</vt:lpstr>
      <vt:lpstr>Novostavba objektu U1 Projektová dokumentace upravené DUR varianta cihla - pohled od severu</vt:lpstr>
      <vt:lpstr>Novostavba objektu U1 Projektová dokumentace upravené DUR varianta cihla - pohled od jihu</vt:lpstr>
      <vt:lpstr>Novostavba objektu U1 Další fáze realizace projektu</vt:lpstr>
      <vt:lpstr>Novostavba objektu U1 Očekávaná potřeba finančních zdrojů podle PD DUR varianta 4 (čeren 2022) </vt:lpstr>
      <vt:lpstr>Novostavba objektu U1 Další fáze realizace projektu</vt:lpstr>
      <vt:lpstr>Novostavba objektu U1 Pro porovnání uvádíme skladbu prostor ve starém objektu U1</vt:lpstr>
      <vt:lpstr>Novostavba objektu U1 Problematika k řešení</vt:lpstr>
      <vt:lpstr>Prezentace aplikace PowerPoint</vt:lpstr>
    </vt:vector>
  </TitlesOfParts>
  <Company>UTB Zlín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financování_U1</dc:title>
  <dc:creator>Alexander.Cerny@seznam.cz</dc:creator>
  <cp:lastModifiedBy>Alexander Černý</cp:lastModifiedBy>
  <cp:revision>472</cp:revision>
  <cp:lastPrinted>2022-06-07T09:13:13Z</cp:lastPrinted>
  <dcterms:created xsi:type="dcterms:W3CDTF">2019-02-07T16:33:11Z</dcterms:created>
  <dcterms:modified xsi:type="dcterms:W3CDTF">2022-06-07T09:15:24Z</dcterms:modified>
</cp:coreProperties>
</file>