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28" r:id="rId2"/>
  </p:sldMasterIdLst>
  <p:notesMasterIdLst>
    <p:notesMasterId r:id="rId48"/>
  </p:notesMasterIdLst>
  <p:handoutMasterIdLst>
    <p:handoutMasterId r:id="rId49"/>
  </p:handoutMasterIdLst>
  <p:sldIdLst>
    <p:sldId id="332" r:id="rId3"/>
    <p:sldId id="289" r:id="rId4"/>
    <p:sldId id="287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5" r:id="rId20"/>
    <p:sldId id="306" r:id="rId21"/>
    <p:sldId id="311" r:id="rId22"/>
    <p:sldId id="310" r:id="rId23"/>
    <p:sldId id="309" r:id="rId24"/>
    <p:sldId id="333" r:id="rId25"/>
    <p:sldId id="308" r:id="rId26"/>
    <p:sldId id="307" r:id="rId27"/>
    <p:sldId id="316" r:id="rId28"/>
    <p:sldId id="315" r:id="rId29"/>
    <p:sldId id="314" r:id="rId30"/>
    <p:sldId id="304" r:id="rId31"/>
    <p:sldId id="313" r:id="rId32"/>
    <p:sldId id="321" r:id="rId33"/>
    <p:sldId id="319" r:id="rId34"/>
    <p:sldId id="312" r:id="rId35"/>
    <p:sldId id="318" r:id="rId36"/>
    <p:sldId id="317" r:id="rId37"/>
    <p:sldId id="324" r:id="rId38"/>
    <p:sldId id="326" r:id="rId39"/>
    <p:sldId id="323" r:id="rId40"/>
    <p:sldId id="322" r:id="rId41"/>
    <p:sldId id="325" r:id="rId42"/>
    <p:sldId id="329" r:id="rId43"/>
    <p:sldId id="327" r:id="rId44"/>
    <p:sldId id="328" r:id="rId45"/>
    <p:sldId id="330" r:id="rId46"/>
    <p:sldId id="286" r:id="rId47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g. Hana Večeřová" initials="IH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BFFFDD"/>
    <a:srgbClr val="FF9933"/>
    <a:srgbClr val="FF9966"/>
    <a:srgbClr val="80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47" autoAdjust="0"/>
    <p:restoredTop sz="93682" autoAdjust="0"/>
  </p:normalViewPr>
  <p:slideViewPr>
    <p:cSldViewPr snapToGrid="0">
      <p:cViewPr varScale="1">
        <p:scale>
          <a:sx n="71" d="100"/>
          <a:sy n="71" d="100"/>
        </p:scale>
        <p:origin x="142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8342541436464134E-2"/>
          <c:y val="1.9230769230769246E-2"/>
          <c:w val="0.72486187845303895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a ostatní činnost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639181</c:v>
                </c:pt>
                <c:pt idx="1">
                  <c:v>629016</c:v>
                </c:pt>
                <c:pt idx="2">
                  <c:v>616226</c:v>
                </c:pt>
                <c:pt idx="3">
                  <c:v>597408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59116022099447552"/>
                  <c:y val="4.3706293706293746E-2"/>
                </c:manualLayout>
              </c:layout>
              <c:spPr>
                <a:noFill/>
                <a:ln w="25393">
                  <a:noFill/>
                </a:ln>
              </c:spPr>
              <c:txPr>
                <a:bodyPr/>
                <a:lstStyle/>
                <a:p>
                  <a:pPr>
                    <a:defRPr sz="1799" b="1" i="0" u="none" strike="noStrike" baseline="0">
                      <a:solidFill>
                        <a:schemeClr val="tx1"/>
                      </a:solidFill>
                      <a:latin typeface="Arial Narrow"/>
                      <a:ea typeface="Arial Narrow"/>
                      <a:cs typeface="Arial Narrow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54143646408839752"/>
                  <c:y val="5.2447552447552462E-2"/>
                </c:manualLayout>
              </c:layout>
              <c:spPr>
                <a:noFill/>
                <a:ln w="25393">
                  <a:noFill/>
                </a:ln>
              </c:spPr>
              <c:txPr>
                <a:bodyPr/>
                <a:lstStyle/>
                <a:p>
                  <a:pPr>
                    <a:defRPr sz="1799" b="1" i="0" u="none" strike="noStrike" baseline="0">
                      <a:solidFill>
                        <a:schemeClr val="tx1"/>
                      </a:solidFill>
                      <a:latin typeface="Arial Narrow"/>
                      <a:ea typeface="Arial Narrow"/>
                      <a:cs typeface="Arial Narrow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9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141224</c:v>
                </c:pt>
                <c:pt idx="1">
                  <c:v>195928</c:v>
                </c:pt>
                <c:pt idx="2">
                  <c:v>267003</c:v>
                </c:pt>
                <c:pt idx="3">
                  <c:v>196508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22871320"/>
        <c:axId val="122870144"/>
        <c:axId val="0"/>
      </c:bar3DChart>
      <c:catAx>
        <c:axId val="122871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1228701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2870144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122871320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419889502762431"/>
          <c:y val="0.27972027972027996"/>
          <c:w val="0.15138121546961325"/>
          <c:h val="0.30069930069930068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1712707182320441E-2"/>
          <c:y val="1.9230769230769291E-2"/>
          <c:w val="0.72596685082872925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Stipendijní fond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Sheet1!$B$1:$I$1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Sheet1!$B$2:$I$2</c:f>
              <c:numCache>
                <c:formatCode>#,##0</c:formatCode>
                <c:ptCount val="7"/>
                <c:pt idx="0">
                  <c:v>9229</c:v>
                </c:pt>
                <c:pt idx="1">
                  <c:v>10846</c:v>
                </c:pt>
                <c:pt idx="2">
                  <c:v>16599</c:v>
                </c:pt>
                <c:pt idx="3">
                  <c:v>21411</c:v>
                </c:pt>
                <c:pt idx="4">
                  <c:v>25661</c:v>
                </c:pt>
                <c:pt idx="5">
                  <c:v>28836</c:v>
                </c:pt>
                <c:pt idx="6">
                  <c:v>29626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FÚUP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 val="-2.8311731676213029E-3"/>
                  <c:y val="-2.46265389255847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4.9357956421759493E-3"/>
                  <c:y val="2.32184874428415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Sheet1!$B$1:$I$1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Sheet1!$B$3:$I$3</c:f>
              <c:numCache>
                <c:formatCode>#,##0</c:formatCode>
                <c:ptCount val="7"/>
                <c:pt idx="0">
                  <c:v>5898</c:v>
                </c:pt>
                <c:pt idx="1">
                  <c:v>8888</c:v>
                </c:pt>
                <c:pt idx="2">
                  <c:v>6058</c:v>
                </c:pt>
                <c:pt idx="3">
                  <c:v>6001</c:v>
                </c:pt>
                <c:pt idx="4">
                  <c:v>8678</c:v>
                </c:pt>
                <c:pt idx="5">
                  <c:v>10349</c:v>
                </c:pt>
                <c:pt idx="6">
                  <c:v>12119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68011096"/>
        <c:axId val="68010312"/>
        <c:axId val="0"/>
      </c:bar3DChart>
      <c:catAx>
        <c:axId val="68011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68010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010312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68011096"/>
        <c:crosses val="autoZero"/>
        <c:crossBetween val="between"/>
      </c:valAx>
      <c:spPr>
        <a:noFill/>
        <a:ln w="25401">
          <a:noFill/>
        </a:ln>
      </c:spPr>
    </c:plotArea>
    <c:legend>
      <c:legendPos val="r"/>
      <c:layout>
        <c:manualLayout>
          <c:xMode val="edge"/>
          <c:yMode val="edge"/>
          <c:x val="0.83646408839779007"/>
          <c:y val="0.30069930069930068"/>
          <c:w val="0.15027624309392293"/>
          <c:h val="0.32867132867132876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386740331491709"/>
          <c:y val="1.9230769230769253E-2"/>
          <c:w val="0.71381215469613268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a ostatní činnost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61111</c:v>
                </c:pt>
                <c:pt idx="1">
                  <c:v>35012</c:v>
                </c:pt>
                <c:pt idx="2">
                  <c:v>32649</c:v>
                </c:pt>
                <c:pt idx="3">
                  <c:v>46611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4607734806629834"/>
                  <c:y val="0.344405594405594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53812154696132597"/>
                  <c:y val="0.470279720279720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303283</c:v>
                </c:pt>
                <c:pt idx="1">
                  <c:v>451097</c:v>
                </c:pt>
                <c:pt idx="2">
                  <c:v>416510</c:v>
                </c:pt>
                <c:pt idx="3">
                  <c:v>183398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5899216"/>
        <c:axId val="155899608"/>
        <c:axId val="0"/>
      </c:bar3DChart>
      <c:catAx>
        <c:axId val="155899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155899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5899608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155899216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4088397790055269"/>
          <c:y val="0.27097902097902116"/>
          <c:w val="0.15027624309392276"/>
          <c:h val="0.32867132867132864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602209944751388"/>
          <c:y val="1.9230769230769253E-2"/>
          <c:w val="0.70497237569060778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a ostatní činnost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700292</c:v>
                </c:pt>
                <c:pt idx="1">
                  <c:v>664028</c:v>
                </c:pt>
                <c:pt idx="2">
                  <c:v>648875</c:v>
                </c:pt>
                <c:pt idx="3">
                  <c:v>644019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46187845303867436"/>
                  <c:y val="0.173076923076923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54475138121546951"/>
                  <c:y val="0.215034965034965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444507</c:v>
                </c:pt>
                <c:pt idx="1">
                  <c:v>647025</c:v>
                </c:pt>
                <c:pt idx="2">
                  <c:v>683513</c:v>
                </c:pt>
                <c:pt idx="3">
                  <c:v>379906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8354656"/>
        <c:axId val="158355048"/>
        <c:axId val="0"/>
      </c:bar3DChart>
      <c:catAx>
        <c:axId val="15835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158355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8355048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158354656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4088397790055269"/>
          <c:y val="0.27447552447552431"/>
          <c:w val="0.15469613259668524"/>
          <c:h val="0.39860139860139859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8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5.7458563535911798E-2"/>
          <c:y val="1.748251748251755E-2"/>
          <c:w val="0.66850828729281764"/>
          <c:h val="0.87587412587412583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Podíl spotřeby materiálu na celkových nákladech</c:v>
                </c:pt>
              </c:strCache>
            </c:strRef>
          </c:tx>
          <c:spPr>
            <a:solidFill>
              <a:srgbClr val="CCFFFF"/>
            </a:solidFill>
            <a:ln w="12684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4.5972062613131833E-3"/>
                  <c:y val="-1.4630641374481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7.9224940192311433E-4"/>
                  <c:y val="-2.97686018377817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4361044412992902E-3"/>
                  <c:y val="3.8482726244553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Mode val="edge"/>
                  <c:yMode val="edge"/>
                  <c:x val="0.51602209944751376"/>
                  <c:y val="0.269230769230769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Mode val="edge"/>
                  <c:yMode val="edge"/>
                  <c:x val="0.41988950276243203"/>
                  <c:y val="0.34615384615384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48618784530386877"/>
                  <c:y val="0.38111888111888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Mode val="edge"/>
                  <c:yMode val="edge"/>
                  <c:x val="0.55027624309392253"/>
                  <c:y val="0.330419580419581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68">
                <a:noFill/>
              </a:ln>
            </c:spPr>
            <c:txPr>
              <a:bodyPr/>
              <a:lstStyle/>
              <a:p>
                <a:pPr>
                  <a:defRPr sz="1797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Sheet1!$B$2:$E$2</c:f>
              <c:numCache>
                <c:formatCode>0%</c:formatCode>
                <c:ptCount val="4"/>
                <c:pt idx="0">
                  <c:v>6.0000000000000039E-2</c:v>
                </c:pt>
                <c:pt idx="1">
                  <c:v>6.0000000000000039E-2</c:v>
                </c:pt>
                <c:pt idx="2">
                  <c:v>9.0000000000000066E-2</c:v>
                </c:pt>
                <c:pt idx="3">
                  <c:v>6.0000000000000039E-2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68011488"/>
        <c:axId val="68013448"/>
        <c:axId val="0"/>
      </c:bar3DChart>
      <c:catAx>
        <c:axId val="68011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7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68013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013448"/>
        <c:scaling>
          <c:orientation val="minMax"/>
        </c:scaling>
        <c:delete val="0"/>
        <c:axPos val="l"/>
        <c:majorGridlines>
          <c:spPr>
            <a:ln w="3170">
              <a:solidFill>
                <a:schemeClr val="tx1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7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68011488"/>
        <c:crosses val="autoZero"/>
        <c:crossBetween val="between"/>
      </c:valAx>
      <c:spPr>
        <a:noFill/>
        <a:ln w="25388">
          <a:noFill/>
        </a:ln>
      </c:spPr>
    </c:plotArea>
    <c:legend>
      <c:legendPos val="r"/>
      <c:layout>
        <c:manualLayout>
          <c:xMode val="edge"/>
          <c:yMode val="edge"/>
          <c:x val="0.76243093922651961"/>
          <c:y val="0.33391608391608496"/>
          <c:w val="0.19779005524861873"/>
          <c:h val="0.3286713286713287"/>
        </c:manualLayout>
      </c:layout>
      <c:overlay val="0"/>
      <c:spPr>
        <a:noFill/>
        <a:ln w="3170">
          <a:solidFill>
            <a:schemeClr val="tx1"/>
          </a:solidFill>
          <a:prstDash val="solid"/>
        </a:ln>
      </c:spPr>
      <c:txPr>
        <a:bodyPr/>
        <a:lstStyle/>
        <a:p>
          <a:pPr>
            <a:defRPr sz="1653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7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8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6.9613259668508329E-2"/>
          <c:y val="1.9230769230769291E-2"/>
          <c:w val="0.65635359116022096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Podíl služeb na nákladech</c:v>
                </c:pt>
              </c:strCache>
            </c:strRef>
          </c:tx>
          <c:spPr>
            <a:solidFill>
              <a:srgbClr val="CCFFFF"/>
            </a:solidFill>
            <a:ln w="12697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-1.7274615004247401E-3"/>
                  <c:y val="4.57311338474043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3350628202729044E-3"/>
                  <c:y val="-6.10804830486496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5.7510356253254111E-3"/>
                  <c:y val="-3.424679566418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Mode val="edge"/>
                  <c:yMode val="edge"/>
                  <c:x val="0.51491712707182258"/>
                  <c:y val="0.311188811188812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Mode val="edge"/>
                  <c:yMode val="edge"/>
                  <c:x val="0.41325966850828727"/>
                  <c:y val="0.220279720279720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47955801104972445"/>
                  <c:y val="0.173076923076923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Mode val="edge"/>
                  <c:yMode val="edge"/>
                  <c:x val="0.54364640883978022"/>
                  <c:y val="0.225524475524475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Sheet1!$B$2:$E$2</c:f>
              <c:numCache>
                <c:formatCode>0%</c:formatCode>
                <c:ptCount val="4"/>
                <c:pt idx="0">
                  <c:v>0.14000000000000001</c:v>
                </c:pt>
                <c:pt idx="1">
                  <c:v>0.11</c:v>
                </c:pt>
                <c:pt idx="2">
                  <c:v>0.1</c:v>
                </c:pt>
                <c:pt idx="3">
                  <c:v>8.6000000000000021E-2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68012664"/>
        <c:axId val="68011880"/>
        <c:axId val="0"/>
      </c:bar3DChart>
      <c:catAx>
        <c:axId val="68012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68011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011880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68012664"/>
        <c:crosses val="autoZero"/>
        <c:crossBetween val="between"/>
      </c:valAx>
      <c:spPr>
        <a:noFill/>
        <a:ln w="25401">
          <a:noFill/>
        </a:ln>
      </c:spPr>
    </c:plotArea>
    <c:legend>
      <c:legendPos val="r"/>
      <c:layout>
        <c:manualLayout>
          <c:xMode val="edge"/>
          <c:yMode val="edge"/>
          <c:x val="0.77569060773480869"/>
          <c:y val="0.32692307692307776"/>
          <c:w val="0.1977900552486184"/>
          <c:h val="0.3286713286713287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8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7.5138121546961423E-2"/>
          <c:y val="1.9230769230769291E-2"/>
          <c:w val="0.65082872928176794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Podíl cestovních nákladů na celkových nákladech</c:v>
                </c:pt>
              </c:strCache>
            </c:strRef>
          </c:tx>
          <c:spPr>
            <a:solidFill>
              <a:srgbClr val="CCFFFF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3.613716237234524E-3"/>
                  <c:y val="-5.12081638670066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5286244945679938E-2"/>
                  <c:y val="-3.5612145733657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6.1988900148127399E-3"/>
                  <c:y val="-2.2464126015120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Mode val="edge"/>
                  <c:yMode val="edge"/>
                  <c:x val="0.34806629834254255"/>
                  <c:y val="0.26223776223776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Mode val="edge"/>
                  <c:yMode val="edge"/>
                  <c:x val="0.41325966850828727"/>
                  <c:y val="0.197552447552448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47955801104972445"/>
                  <c:y val="0.173076923076923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Mode val="edge"/>
                  <c:yMode val="edge"/>
                  <c:x val="0.54364640883978022"/>
                  <c:y val="0.181818181818182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Sheet1!$B$2:$E$2</c:f>
              <c:numCache>
                <c:formatCode>0.0%</c:formatCode>
                <c:ptCount val="4"/>
                <c:pt idx="0">
                  <c:v>2.3E-2</c:v>
                </c:pt>
                <c:pt idx="1">
                  <c:v>2.7E-2</c:v>
                </c:pt>
                <c:pt idx="2">
                  <c:v>2.9000000000000001E-2</c:v>
                </c:pt>
                <c:pt idx="3">
                  <c:v>2.5999999999999999E-2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8543360"/>
        <c:axId val="158545320"/>
        <c:axId val="0"/>
      </c:bar3DChart>
      <c:catAx>
        <c:axId val="158543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158545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8545320"/>
        <c:scaling>
          <c:orientation val="minMax"/>
        </c:scaling>
        <c:delete val="0"/>
        <c:axPos val="l"/>
        <c:majorGridlines>
          <c:spPr>
            <a:ln w="3171">
              <a:solidFill>
                <a:schemeClr val="tx1"/>
              </a:solidFill>
              <a:prstDash val="solid"/>
            </a:ln>
          </c:spPr>
        </c:majorGridlines>
        <c:numFmt formatCode="0.0%" sourceLinked="1"/>
        <c:majorTickMark val="out"/>
        <c:minorTickMark val="none"/>
        <c:tickLblPos val="nextTo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158543360"/>
        <c:crosses val="autoZero"/>
        <c:crossBetween val="between"/>
        <c:majorUnit val="1.0000000000000005E-2"/>
      </c:valAx>
      <c:spPr>
        <a:noFill/>
        <a:ln w="25379">
          <a:noFill/>
        </a:ln>
      </c:spPr>
    </c:plotArea>
    <c:legend>
      <c:legendPos val="r"/>
      <c:layout>
        <c:manualLayout>
          <c:xMode val="edge"/>
          <c:yMode val="edge"/>
          <c:x val="0.76243093922651961"/>
          <c:y val="0.34090909090909088"/>
          <c:w val="0.19779005524861867"/>
          <c:h val="0.32867132867132876"/>
        </c:manualLayout>
      </c:layout>
      <c:overlay val="0"/>
      <c:spPr>
        <a:noFill/>
        <a:ln w="3171">
          <a:solidFill>
            <a:schemeClr val="tx1"/>
          </a:solidFill>
          <a:prstDash val="solid"/>
        </a:ln>
      </c:spPr>
      <c:txPr>
        <a:bodyPr/>
        <a:lstStyle/>
        <a:p>
          <a:pPr>
            <a:defRPr sz="1654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8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6.9613259668508329E-2"/>
          <c:y val="1.9230769230769291E-2"/>
          <c:w val="0.65635359116022096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Podíl osobních nákladů na celkových nákladech</c:v>
                </c:pt>
              </c:strCache>
            </c:strRef>
          </c:tx>
          <c:spPr>
            <a:solidFill>
              <a:srgbClr val="CCFFFF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8.8479267809674824E-3"/>
                  <c:y val="5.8360076340494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2948440390344518E-3"/>
                  <c:y val="4.5420130972878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9946228524763888E-3"/>
                  <c:y val="-2.53766154942235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9241337885487211E-3"/>
                  <c:y val="-2.2696095830370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Mode val="edge"/>
                  <c:yMode val="edge"/>
                  <c:x val="0.51491712707182258"/>
                  <c:y val="0.267482517482518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Mode val="edge"/>
                  <c:yMode val="edge"/>
                  <c:x val="0.41325966850828727"/>
                  <c:y val="0.213286713286713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47955801104972445"/>
                  <c:y val="0.197552447552448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Mode val="edge"/>
                  <c:yMode val="edge"/>
                  <c:x val="0.54364640883978022"/>
                  <c:y val="0.181818181818182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Sheet1!$B$2:$E$2</c:f>
              <c:numCache>
                <c:formatCode>0%</c:formatCode>
                <c:ptCount val="4"/>
                <c:pt idx="0">
                  <c:v>0.45</c:v>
                </c:pt>
                <c:pt idx="1">
                  <c:v>0.44</c:v>
                </c:pt>
                <c:pt idx="2">
                  <c:v>0.41</c:v>
                </c:pt>
                <c:pt idx="3">
                  <c:v>0.41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73931624"/>
        <c:axId val="173932016"/>
        <c:axId val="0"/>
      </c:bar3DChart>
      <c:catAx>
        <c:axId val="173931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173932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3932016"/>
        <c:scaling>
          <c:orientation val="minMax"/>
        </c:scaling>
        <c:delete val="0"/>
        <c:axPos val="l"/>
        <c:majorGridlines>
          <c:spPr>
            <a:ln w="3171">
              <a:solidFill>
                <a:schemeClr val="tx1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173931624"/>
        <c:crosses val="autoZero"/>
        <c:crossBetween val="between"/>
      </c:valAx>
      <c:spPr>
        <a:noFill/>
        <a:ln w="25379">
          <a:noFill/>
        </a:ln>
      </c:spPr>
    </c:plotArea>
    <c:legend>
      <c:legendPos val="r"/>
      <c:layout>
        <c:manualLayout>
          <c:xMode val="edge"/>
          <c:yMode val="edge"/>
          <c:x val="0.77569060773480869"/>
          <c:y val="0.30594405594405677"/>
          <c:w val="0.1977900552486184"/>
          <c:h val="0.32867132867132876"/>
        </c:manualLayout>
      </c:layout>
      <c:overlay val="0"/>
      <c:spPr>
        <a:noFill/>
        <a:ln w="3171">
          <a:solidFill>
            <a:schemeClr val="tx1"/>
          </a:solidFill>
          <a:prstDash val="solid"/>
        </a:ln>
      </c:spPr>
      <c:txPr>
        <a:bodyPr/>
        <a:lstStyle/>
        <a:p>
          <a:pPr>
            <a:defRPr sz="1654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8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1712707182320441E-2"/>
          <c:y val="1.9230769230769291E-2"/>
          <c:w val="0.63646408839779001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mzdové náklady DPP, DPČ</c:v>
                </c:pt>
              </c:strCache>
            </c:strRef>
          </c:tx>
          <c:spPr>
            <a:solidFill>
              <a:srgbClr val="CCFFFF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-9.8018018276011028E-3"/>
                  <c:y val="-7.65674657540863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7.9243518516260731E-3"/>
                  <c:y val="-7.18172666051879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6.6835520408463104E-3"/>
                  <c:y val="-1.34704246757063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Mode val="edge"/>
                  <c:yMode val="edge"/>
                  <c:x val="0.51491712707182258"/>
                  <c:y val="0.267482517482518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Mode val="edge"/>
                  <c:yMode val="edge"/>
                  <c:x val="0.41325966850828727"/>
                  <c:y val="0.213286713286713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47955801104972445"/>
                  <c:y val="0.197552447552448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Mode val="edge"/>
                  <c:yMode val="edge"/>
                  <c:x val="0.54364640883978022"/>
                  <c:y val="0.181818181818182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27519</c:v>
                </c:pt>
                <c:pt idx="1">
                  <c:v>30418</c:v>
                </c:pt>
                <c:pt idx="2">
                  <c:v>34461</c:v>
                </c:pt>
                <c:pt idx="3">
                  <c:v>22830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68931016"/>
        <c:axId val="168930624"/>
        <c:axId val="0"/>
      </c:bar3DChart>
      <c:catAx>
        <c:axId val="168931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168930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8930624"/>
        <c:scaling>
          <c:orientation val="minMax"/>
        </c:scaling>
        <c:delete val="0"/>
        <c:axPos val="l"/>
        <c:majorGridlines>
          <c:spPr>
            <a:ln w="3171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168931016"/>
        <c:crosses val="autoZero"/>
        <c:crossBetween val="between"/>
      </c:valAx>
      <c:spPr>
        <a:noFill/>
        <a:ln w="25379">
          <a:noFill/>
        </a:ln>
      </c:spPr>
    </c:plotArea>
    <c:legend>
      <c:legendPos val="r"/>
      <c:layout>
        <c:manualLayout>
          <c:xMode val="edge"/>
          <c:yMode val="edge"/>
          <c:x val="0.76243093922651961"/>
          <c:y val="0.32517482517482643"/>
          <c:w val="0.19779005524861867"/>
          <c:h val="0.32867132867132853"/>
        </c:manualLayout>
      </c:layout>
      <c:overlay val="0"/>
      <c:spPr>
        <a:noFill/>
        <a:ln w="3171">
          <a:solidFill>
            <a:schemeClr val="tx1"/>
          </a:solidFill>
          <a:prstDash val="solid"/>
        </a:ln>
      </c:spPr>
      <c:txPr>
        <a:bodyPr/>
        <a:lstStyle/>
        <a:p>
          <a:pPr>
            <a:defRPr sz="1654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386740331491708"/>
          <c:y val="1.9230769230769291E-2"/>
          <c:w val="0.71381215469613268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FPP</c:v>
                </c:pt>
              </c:strCache>
            </c:strRef>
          </c:tx>
          <c:spPr>
            <a:solidFill>
              <a:srgbClr val="CCFFFF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Sheet1!$B$1:$H$1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Sheet1!$B$2:$H$2</c:f>
              <c:numCache>
                <c:formatCode>#,##0</c:formatCode>
                <c:ptCount val="7"/>
                <c:pt idx="0">
                  <c:v>110928</c:v>
                </c:pt>
                <c:pt idx="1">
                  <c:v>185432</c:v>
                </c:pt>
                <c:pt idx="2">
                  <c:v>250937</c:v>
                </c:pt>
                <c:pt idx="3">
                  <c:v>301651</c:v>
                </c:pt>
                <c:pt idx="4">
                  <c:v>305955</c:v>
                </c:pt>
                <c:pt idx="5">
                  <c:v>372234</c:v>
                </c:pt>
                <c:pt idx="6">
                  <c:v>455265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FRIM</c:v>
                </c:pt>
              </c:strCache>
            </c:strRef>
          </c:tx>
          <c:spPr>
            <a:solidFill>
              <a:srgbClr val="FF99CC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 val="-2.9956259573814675E-3"/>
                  <c:y val="-2.4767778279768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9983307377869639E-3"/>
                  <c:y val="-3.3077939835999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Sheet1!$B$1:$H$1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Sheet1!$B$3:$H$3</c:f>
              <c:numCache>
                <c:formatCode>#,##0</c:formatCode>
                <c:ptCount val="7"/>
                <c:pt idx="0">
                  <c:v>96868</c:v>
                </c:pt>
                <c:pt idx="1">
                  <c:v>121835</c:v>
                </c:pt>
                <c:pt idx="2">
                  <c:v>116404</c:v>
                </c:pt>
                <c:pt idx="3">
                  <c:v>65593</c:v>
                </c:pt>
                <c:pt idx="4">
                  <c:v>124369</c:v>
                </c:pt>
                <c:pt idx="5">
                  <c:v>139450</c:v>
                </c:pt>
                <c:pt idx="6">
                  <c:v>143877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5897256"/>
        <c:axId val="155900392"/>
        <c:axId val="0"/>
      </c:bar3DChart>
      <c:catAx>
        <c:axId val="155897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155900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5900392"/>
        <c:scaling>
          <c:orientation val="minMax"/>
        </c:scaling>
        <c:delete val="0"/>
        <c:axPos val="l"/>
        <c:majorGridlines>
          <c:spPr>
            <a:ln w="3171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155897256"/>
        <c:crosses val="autoZero"/>
        <c:crossBetween val="between"/>
      </c:valAx>
      <c:spPr>
        <a:noFill/>
        <a:ln w="25379">
          <a:noFill/>
        </a:ln>
      </c:spPr>
    </c:plotArea>
    <c:legend>
      <c:legendPos val="r"/>
      <c:layout>
        <c:manualLayout>
          <c:xMode val="edge"/>
          <c:yMode val="edge"/>
          <c:x val="0.83425414364640882"/>
          <c:y val="0.30944055944055948"/>
          <c:w val="0.15027624309392262"/>
          <c:h val="0.32867132867132876"/>
        </c:manualLayout>
      </c:layout>
      <c:overlay val="0"/>
      <c:spPr>
        <a:noFill/>
        <a:ln w="3171">
          <a:solidFill>
            <a:schemeClr val="tx1"/>
          </a:solidFill>
          <a:prstDash val="solid"/>
        </a:ln>
      </c:spPr>
      <c:txPr>
        <a:bodyPr/>
        <a:lstStyle/>
        <a:p>
          <a:pPr>
            <a:defRPr sz="1654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5862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t" anchorCtr="0" compatLnSpc="1">
            <a:prstTxWarp prst="textNoShape">
              <a:avLst/>
            </a:prstTxWarp>
          </a:bodyPr>
          <a:lstStyle>
            <a:lvl1pPr defTabSz="90698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94" y="2"/>
            <a:ext cx="2945862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t" anchorCtr="0" compatLnSpc="1">
            <a:prstTxWarp prst="textNoShape">
              <a:avLst/>
            </a:prstTxWarp>
          </a:bodyPr>
          <a:lstStyle>
            <a:lvl1pPr algn="r" defTabSz="90698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7766"/>
            <a:ext cx="2945862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b" anchorCtr="0" compatLnSpc="1">
            <a:prstTxWarp prst="textNoShape">
              <a:avLst/>
            </a:prstTxWarp>
          </a:bodyPr>
          <a:lstStyle>
            <a:lvl1pPr defTabSz="90698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94" y="9427766"/>
            <a:ext cx="2945862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b" anchorCtr="0" compatLnSpc="1">
            <a:prstTxWarp prst="textNoShape">
              <a:avLst/>
            </a:prstTxWarp>
          </a:bodyPr>
          <a:lstStyle>
            <a:lvl1pPr algn="r" defTabSz="906985">
              <a:defRPr sz="1100"/>
            </a:lvl1pPr>
          </a:lstStyle>
          <a:p>
            <a:pPr>
              <a:defRPr/>
            </a:pPr>
            <a:fld id="{E5A2ED6A-B33C-45B9-A690-725FD4B9D9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853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5862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t" anchorCtr="0" compatLnSpc="1">
            <a:prstTxWarp prst="textNoShape">
              <a:avLst/>
            </a:prstTxWarp>
          </a:bodyPr>
          <a:lstStyle>
            <a:lvl1pPr defTabSz="90698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94" y="2"/>
            <a:ext cx="2945862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t" anchorCtr="0" compatLnSpc="1">
            <a:prstTxWarp prst="textNoShape">
              <a:avLst/>
            </a:prstTxWarp>
          </a:bodyPr>
          <a:lstStyle>
            <a:lvl1pPr algn="r" defTabSz="90698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985" y="4714653"/>
            <a:ext cx="5435708" cy="446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7766"/>
            <a:ext cx="2945862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b" anchorCtr="0" compatLnSpc="1">
            <a:prstTxWarp prst="textNoShape">
              <a:avLst/>
            </a:prstTxWarp>
          </a:bodyPr>
          <a:lstStyle>
            <a:lvl1pPr defTabSz="90698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94" y="9427766"/>
            <a:ext cx="2945862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b" anchorCtr="0" compatLnSpc="1">
            <a:prstTxWarp prst="textNoShape">
              <a:avLst/>
            </a:prstTxWarp>
          </a:bodyPr>
          <a:lstStyle>
            <a:lvl1pPr algn="r" defTabSz="906985">
              <a:defRPr sz="1100"/>
            </a:lvl1pPr>
          </a:lstStyle>
          <a:p>
            <a:pPr>
              <a:defRPr/>
            </a:pPr>
            <a:fld id="{1C06010A-B06B-4DAB-9AA5-076519213F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0486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36858" indent="-283407" defTabSz="914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33627" indent="-226725" defTabSz="914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87078" indent="-226725" defTabSz="914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40529" indent="-226725" defTabSz="914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93980" indent="-226725" defTabSz="914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47431" indent="-226725" defTabSz="914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00882" indent="-226725" defTabSz="914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54333" indent="-226725" defTabSz="914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6F65575-6B2D-46A0-8DF6-AF7F84C4B58B}" type="slidenum">
              <a:rPr lang="cs-CZ" altLang="cs-CZ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cs-CZ" alt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2525" cy="3722687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696214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9"/>
          <p:cNvSpPr>
            <a:spLocks noChangeArrowheads="1"/>
          </p:cNvSpPr>
          <p:nvPr userDrawn="1"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50"/>
          <p:cNvSpPr>
            <a:spLocks noChangeArrowheads="1"/>
          </p:cNvSpPr>
          <p:nvPr userDrawn="1"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51"/>
          <p:cNvSpPr>
            <a:spLocks noChangeArrowheads="1"/>
          </p:cNvSpPr>
          <p:nvPr userDrawn="1"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52"/>
          <p:cNvSpPr>
            <a:spLocks noChangeArrowheads="1"/>
          </p:cNvSpPr>
          <p:nvPr userDrawn="1"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53" descr="utb_logo_cz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26" name="Rectangle 54"/>
          <p:cNvSpPr>
            <a:spLocks noGrp="1" noChangeArrowheads="1"/>
          </p:cNvSpPr>
          <p:nvPr>
            <p:ph type="ctrTitle"/>
          </p:nvPr>
        </p:nvSpPr>
        <p:spPr bwMode="auto">
          <a:xfrm>
            <a:off x="611188" y="5492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127" name="Rectangle 5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31913" y="3573463"/>
            <a:ext cx="6400800" cy="20875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 b="1">
                <a:latin typeface="Berlin CE" pitchFamily="2" charset="0"/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41574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8535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20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altLang="cs-CZ" sz="1800" b="1" smtClean="0">
                <a:solidFill>
                  <a:srgbClr val="000000"/>
                </a:solidFill>
              </a:rPr>
              <a:t>Akademický senát </a:t>
            </a:r>
            <a:r>
              <a:rPr lang="cs-CZ" altLang="cs-CZ" sz="1800" b="1" smtClean="0">
                <a:solidFill>
                  <a:srgbClr val="000000"/>
                </a:solidFill>
              </a:rPr>
              <a:t>dne </a:t>
            </a:r>
            <a:r>
              <a:rPr lang="cs-CZ" altLang="cs-CZ" sz="1800" b="1" smtClean="0">
                <a:solidFill>
                  <a:srgbClr val="000000"/>
                </a:solidFill>
              </a:rPr>
              <a:t>3. května </a:t>
            </a:r>
            <a:r>
              <a:rPr lang="cs-CZ" altLang="cs-CZ" sz="1800" b="1" dirty="0" smtClean="0">
                <a:solidFill>
                  <a:srgbClr val="000000"/>
                </a:solidFill>
              </a:rPr>
              <a:t>2016</a:t>
            </a:r>
          </a:p>
        </p:txBody>
      </p:sp>
      <p:sp>
        <p:nvSpPr>
          <p:cNvPr id="6" name="Rectangle 11"/>
          <p:cNvSpPr>
            <a:spLocks noChangeArrowheads="1"/>
          </p:cNvSpPr>
          <p:nvPr userDrawn="1"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 userDrawn="1"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1080189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0"/>
          </p:nvPr>
        </p:nvSpPr>
        <p:spPr>
          <a:xfrm>
            <a:off x="1259632" y="6597352"/>
            <a:ext cx="914400" cy="914400"/>
          </a:xfrm>
        </p:spPr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0558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65480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076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3699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9648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5660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9987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0245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580748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387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47898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836613"/>
            <a:ext cx="8713787" cy="5545137"/>
          </a:xfrm>
        </p:spPr>
        <p:txBody>
          <a:bodyPr/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948554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4472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992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57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215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1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0895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09595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Rectangle 42"/>
          <p:cNvSpPr>
            <a:spLocks noChangeArrowheads="1"/>
          </p:cNvSpPr>
          <p:nvPr userDrawn="1"/>
        </p:nvSpPr>
        <p:spPr bwMode="auto">
          <a:xfrm>
            <a:off x="0" y="0"/>
            <a:ext cx="6588125" cy="911225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67" name="Rectangle 43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68" name="Rectangle 44"/>
          <p:cNvSpPr>
            <a:spLocks noChangeArrowheads="1"/>
          </p:cNvSpPr>
          <p:nvPr userDrawn="1"/>
        </p:nvSpPr>
        <p:spPr bwMode="auto">
          <a:xfrm>
            <a:off x="0" y="911225"/>
            <a:ext cx="9144000" cy="71438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45" descr="utb_logo_cz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61925"/>
            <a:ext cx="25558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 userDrawn="1"/>
        </p:nvSpPr>
        <p:spPr bwMode="auto">
          <a:xfrm>
            <a:off x="0" y="0"/>
            <a:ext cx="6588125" cy="620713"/>
          </a:xfrm>
          <a:prstGeom prst="rect">
            <a:avLst/>
          </a:prstGeom>
          <a:solidFill>
            <a:srgbClr val="FF8001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 userDrawn="1"/>
        </p:nvSpPr>
        <p:spPr bwMode="auto">
          <a:xfrm>
            <a:off x="36513" y="6524625"/>
            <a:ext cx="9144000" cy="333375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altLang="cs-CZ" sz="1800" smtClean="0">
                <a:solidFill>
                  <a:srgbClr val="000000"/>
                </a:solidFill>
              </a:rPr>
              <a:t>     </a:t>
            </a:r>
            <a:r>
              <a:rPr lang="cs-CZ" altLang="cs-CZ" sz="1400" b="1" smtClean="0">
                <a:solidFill>
                  <a:srgbClr val="000000"/>
                </a:solidFill>
              </a:rPr>
              <a:t> Akademický senát dne 6. května 2014</a:t>
            </a:r>
          </a:p>
        </p:txBody>
      </p:sp>
      <p:sp>
        <p:nvSpPr>
          <p:cNvPr id="1028" name="Rectangle 10"/>
          <p:cNvSpPr>
            <a:spLocks noChangeArrowheads="1"/>
          </p:cNvSpPr>
          <p:nvPr userDrawn="1"/>
        </p:nvSpPr>
        <p:spPr bwMode="auto">
          <a:xfrm>
            <a:off x="0" y="620713"/>
            <a:ext cx="9144000" cy="71437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0"/>
            <a:ext cx="25558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836613"/>
            <a:ext cx="8713788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05575"/>
            <a:ext cx="3524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List_aplikace_Microsoft_Excel_97_20033.xls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List_aplikace_Microsoft_Excel_97_20034.xls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List_aplikace_Microsoft_Excel_97_20035.xls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List_aplikace_Microsoft_Excel_97_20036.xls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List_aplikace_Microsoft_Excel_97_20037.xls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List_aplikace_Microsoft_Excel_97_20031.xls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oleObject" Target="../embeddings/List_aplikace_Microsoft_Excel_97_20038.xls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List_aplikace_Microsoft_Excel_97_20032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573463"/>
            <a:ext cx="8496300" cy="2087562"/>
          </a:xfrm>
        </p:spPr>
        <p:txBody>
          <a:bodyPr/>
          <a:lstStyle/>
          <a:p>
            <a:pPr eaLnBrk="1" hangingPunct="1"/>
            <a:r>
              <a:rPr lang="cs-CZ" altLang="cs-CZ" sz="3200" dirty="0" smtClean="0">
                <a:latin typeface="Arial" charset="0"/>
              </a:rPr>
              <a:t>VÝROČNÍ ZPRÁVA O HOSPODAŘENÍ 2015</a:t>
            </a:r>
          </a:p>
          <a:p>
            <a:pPr eaLnBrk="1" hangingPunct="1"/>
            <a:endParaRPr lang="cs-CZ" altLang="cs-CZ" sz="3200" dirty="0" smtClean="0">
              <a:latin typeface="Arial" charset="0"/>
            </a:endParaRPr>
          </a:p>
          <a:p>
            <a:pPr eaLnBrk="1" hangingPunct="1"/>
            <a:endParaRPr lang="cs-CZ" altLang="cs-CZ" sz="1600" dirty="0" smtClean="0">
              <a:latin typeface="Arial" charset="0"/>
            </a:endParaRPr>
          </a:p>
          <a:p>
            <a:pPr eaLnBrk="1" hangingPunct="1"/>
            <a:r>
              <a:rPr lang="cs-CZ" altLang="cs-CZ" sz="1600" dirty="0" smtClean="0">
                <a:latin typeface="Arial" charset="0"/>
              </a:rPr>
              <a:t>RNDr. Alexander Černý</a:t>
            </a:r>
          </a:p>
        </p:txBody>
      </p:sp>
    </p:spTree>
    <p:extLst>
      <p:ext uri="{BB962C8B-B14F-4D97-AF65-F5344CB8AC3E}">
        <p14:creationId xmlns:p14="http://schemas.microsoft.com/office/powerpoint/2010/main" val="38173244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129943834"/>
              </p:ext>
            </p:extLst>
          </p:nvPr>
        </p:nvGraphicFramePr>
        <p:xfrm>
          <a:off x="419100" y="952500"/>
          <a:ext cx="8594725" cy="562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2" name="Worksheet" r:id="rId4" imgW="8601126" imgH="5629195" progId="Excel.Sheet.8">
                  <p:embed/>
                </p:oleObj>
              </mc:Choice>
              <mc:Fallback>
                <p:oleObj name="Worksheet" r:id="rId4" imgW="8601126" imgH="5629195" progId="Excel.Sheet.8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952500"/>
                        <a:ext cx="8594725" cy="562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104504"/>
            <a:ext cx="6588125" cy="812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Podíl dotačních zdrojů na celkových výnosech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v letech 2012 – 2015 (v tis. Kč)</a:t>
            </a:r>
          </a:p>
        </p:txBody>
      </p:sp>
    </p:spTree>
    <p:extLst>
      <p:ext uri="{BB962C8B-B14F-4D97-AF65-F5344CB8AC3E}">
        <p14:creationId xmlns:p14="http://schemas.microsoft.com/office/powerpoint/2010/main" val="287830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39700" y="331561"/>
            <a:ext cx="6211888" cy="6771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cs-CZ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Zúčtované </a:t>
            </a:r>
            <a:r>
              <a:rPr lang="cs-CZ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dotace a </a:t>
            </a:r>
            <a:r>
              <a:rPr lang="cs-CZ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příspěvky </a:t>
            </a:r>
            <a:r>
              <a:rPr lang="cs-CZ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MŠMT (v tis. Kč)</a:t>
            </a:r>
          </a:p>
          <a:p>
            <a:pPr>
              <a:buFont typeface="Wingdings" pitchFamily="2" charset="2"/>
              <a:buChar char="Ø"/>
              <a:defRPr/>
            </a:pPr>
            <a:endParaRPr lang="cs-CZ" sz="2000" b="1" dirty="0">
              <a:solidFill>
                <a:srgbClr val="000000"/>
              </a:solidFill>
              <a:latin typeface="Arial Narrow"/>
              <a:cs typeface="Arial" charset="0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365916"/>
              </p:ext>
            </p:extLst>
          </p:nvPr>
        </p:nvGraphicFramePr>
        <p:xfrm>
          <a:off x="246744" y="1277261"/>
          <a:ext cx="8428493" cy="4622121"/>
        </p:xfrm>
        <a:graphic>
          <a:graphicData uri="http://schemas.openxmlformats.org/drawingml/2006/table">
            <a:tbl>
              <a:tblPr/>
              <a:tblGrid>
                <a:gridCol w="3587400"/>
                <a:gridCol w="1173071"/>
                <a:gridCol w="1269700"/>
                <a:gridCol w="1199161"/>
                <a:gridCol w="1199161"/>
              </a:tblGrid>
              <a:tr h="4504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Provozní </a:t>
                      </a:r>
                      <a:r>
                        <a:rPr lang="cs-CZ" sz="18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dotace a příspěvky 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ctr" fontAlgn="b"/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2012</a:t>
                      </a: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ctr" fontAlgn="b"/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2013</a:t>
                      </a: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ctr" fontAlgn="b"/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2014</a:t>
                      </a: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ctr" fontAlgn="b"/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2015</a:t>
                      </a:r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*</a:t>
                      </a:r>
                      <a:endParaRPr lang="cs-CZ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RO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I. (A+K)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560 832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557 271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542 412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518 965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spolufinancování LCFT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15 917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19 778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23 128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>
                        <a:tabLst/>
                      </a:pP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kapitálový příspěvek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29 000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20 000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19 500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RO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II. (C,J,S,U)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45 394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 </a:t>
                      </a:r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42 014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40 179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RO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III. (G, I)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37 430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31 228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30 939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31 866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19 295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12 219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12 050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6 223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RO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IV. (D, F)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5 898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 </a:t>
                      </a:r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10 564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11 888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SVV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18 159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22 248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22 333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23 493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580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RVO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 </a:t>
                      </a:r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911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61 974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84 175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95 325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6 707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10 545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8 200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723 624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723 940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732 437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721 716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319314" y="6047478"/>
            <a:ext cx="71906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200" b="1" dirty="0" smtClean="0">
                <a:solidFill>
                  <a:srgbClr val="000000"/>
                </a:solidFill>
                <a:latin typeface="Arial"/>
                <a:cs typeface="Arial"/>
              </a:rPr>
              <a:t>*  </a:t>
            </a:r>
            <a:r>
              <a:rPr lang="cs-CZ" altLang="cs-CZ" sz="1400" b="1" dirty="0" smtClean="0">
                <a:solidFill>
                  <a:srgbClr val="000000"/>
                </a:solidFill>
                <a:latin typeface="Arial"/>
                <a:cs typeface="Arial"/>
              </a:rPr>
              <a:t>Není zahrnut příspěvek, který UTB obdržela v roce 2015 na posílení institucionálního  financování roku 2016  (15 919 tis. Kč)</a:t>
            </a:r>
            <a:endParaRPr lang="cs-CZ" altLang="cs-CZ" sz="14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46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1"/>
          <p:cNvSpPr txBox="1">
            <a:spLocks noChangeArrowheads="1"/>
          </p:cNvSpPr>
          <p:nvPr/>
        </p:nvSpPr>
        <p:spPr bwMode="auto">
          <a:xfrm>
            <a:off x="60960" y="338592"/>
            <a:ext cx="621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Provozní dotace – projekty a granty (v tis. Kč)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47624"/>
              </p:ext>
            </p:extLst>
          </p:nvPr>
        </p:nvGraphicFramePr>
        <p:xfrm>
          <a:off x="568099" y="1270227"/>
          <a:ext cx="7559676" cy="4891053"/>
        </p:xfrm>
        <a:graphic>
          <a:graphicData uri="http://schemas.openxmlformats.org/drawingml/2006/table">
            <a:tbl>
              <a:tblPr/>
              <a:tblGrid>
                <a:gridCol w="2880495"/>
                <a:gridCol w="1079373"/>
                <a:gridCol w="1079942"/>
                <a:gridCol w="1223935"/>
                <a:gridCol w="1295931"/>
              </a:tblGrid>
              <a:tr h="8326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pl-PL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Provozní dotace: projekty   a granty (včetně</a:t>
                      </a:r>
                    </a:p>
                    <a:p>
                      <a:pPr algn="l" fontAlgn="b"/>
                      <a:r>
                        <a:rPr lang="pl-PL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spoluřešitelských)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2012</a:t>
                      </a:r>
                    </a:p>
                    <a:p>
                      <a:pPr algn="r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</a:p>
                    <a:p>
                      <a:pPr algn="r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  <a:p>
                      <a:pPr algn="r" fontAlgn="b"/>
                      <a:endParaRPr lang="cs-CZ" sz="1800" b="1" u="none" strike="noStrike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  <a:p>
                      <a:pPr algn="r" fontAlgn="b"/>
                      <a:endParaRPr lang="cs-CZ" sz="1800" b="1" u="none" strike="noStrike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ERDF (OP </a:t>
                      </a:r>
                      <a:r>
                        <a:rPr lang="cs-CZ" sz="18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VaVpI</a:t>
                      </a:r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a OP PI)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</a:t>
                      </a:r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541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 </a:t>
                      </a:r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621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85 266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15 371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ESF (zejména OP VK)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63 712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61 432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82 800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26 033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3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GAČR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9 322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11 887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9 209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7 946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TAČR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14 422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23 176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23 255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24 036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Ministerstvo vnitra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2 115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2 173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Ministerstvo zemědělství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1 521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1 821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1 681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Ministerstvo zdravotnictví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644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710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MPO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3 653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2 480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1 240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582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Národní program   </a:t>
                      </a:r>
                    </a:p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udržitelnosti MŠMT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1 699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19 728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ÚSC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1 775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1 916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1 608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1 425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Zahraniční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</a:t>
                      </a:r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777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 </a:t>
                      </a:r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864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12 094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14 078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Ostatní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dotace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2 439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1 896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2 170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2 382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144 940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170 676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221 971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113 528</a:t>
                      </a:r>
                      <a:endParaRPr lang="cs-CZ" sz="1800" b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92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139338"/>
            <a:ext cx="6588125" cy="791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Skladba výnosů v roce 2015 dle zdrojů (v tis. Kč)</a:t>
            </a:r>
          </a:p>
        </p:txBody>
      </p:sp>
      <p:graphicFrame>
        <p:nvGraphicFramePr>
          <p:cNvPr id="5" name="Objek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74782620"/>
              </p:ext>
            </p:extLst>
          </p:nvPr>
        </p:nvGraphicFramePr>
        <p:xfrm>
          <a:off x="279762" y="1221377"/>
          <a:ext cx="7721600" cy="468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5" name="Worksheet" r:id="rId4" imgW="7724898" imgH="4695765" progId="Excel.Sheet.8">
                  <p:embed/>
                </p:oleObj>
              </mc:Choice>
              <mc:Fallback>
                <p:oleObj name="Worksheet" r:id="rId4" imgW="7724898" imgH="4695765" progId="Excel.Sheet.8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62" y="1221377"/>
                        <a:ext cx="7721600" cy="468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590096" y="5421411"/>
            <a:ext cx="691991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4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Pozn.: bez zúčtování odpisů, fondů a aktivace</a:t>
            </a:r>
          </a:p>
        </p:txBody>
      </p:sp>
    </p:spTree>
    <p:extLst>
      <p:ext uri="{BB962C8B-B14F-4D97-AF65-F5344CB8AC3E}">
        <p14:creationId xmlns:p14="http://schemas.microsoft.com/office/powerpoint/2010/main" val="294821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019412"/>
              </p:ext>
            </p:extLst>
          </p:nvPr>
        </p:nvGraphicFramePr>
        <p:xfrm>
          <a:off x="539750" y="1268413"/>
          <a:ext cx="7129462" cy="4680334"/>
        </p:xfrm>
        <a:graphic>
          <a:graphicData uri="http://schemas.openxmlformats.org/drawingml/2006/table">
            <a:tbl>
              <a:tblPr/>
              <a:tblGrid>
                <a:gridCol w="2520319"/>
                <a:gridCol w="1152236"/>
                <a:gridCol w="1224449"/>
                <a:gridCol w="1080222"/>
                <a:gridCol w="1152236"/>
              </a:tblGrid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Výnosy </a:t>
                      </a: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 </a:t>
                      </a: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tis Kč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Prodej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služeb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70 616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71 780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76 630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81 630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Tržby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 prodané zboží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6 544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6 302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6 118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5 500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Aktivace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43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Úroky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bankovních </a:t>
                      </a:r>
                      <a:endParaRPr lang="cs-CZ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účtů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2 663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3 012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2 447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1 378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43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s-CZ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Sml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pokuty a úroky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1 736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Kurzové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zisky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Zúčtování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fondů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19 064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17 068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28 463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35 653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Jiné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ostatní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výnosy*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100 594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140 032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181 225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214 153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toho zúčtování odpisů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98 259</a:t>
                      </a:r>
                      <a:endParaRPr lang="cs-CZ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128 296</a:t>
                      </a:r>
                      <a:endParaRPr lang="cs-CZ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168 396</a:t>
                      </a:r>
                      <a:endParaRPr lang="cs-CZ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199 996</a:t>
                      </a:r>
                      <a:endParaRPr lang="cs-CZ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Tržby z prodeje majetku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Přijaté příspěvky (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dary) 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1 348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2 375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2 633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51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CELKEM</a:t>
                      </a:r>
                      <a:r>
                        <a:rPr lang="cs-CZ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VÝNOSY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202 014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241 010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300 017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341 784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0" y="279310"/>
            <a:ext cx="6211888" cy="6778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cs-CZ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Skladba výnosů bez dotací </a:t>
            </a:r>
            <a:r>
              <a:rPr lang="cs-CZ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2012 </a:t>
            </a:r>
            <a:r>
              <a:rPr lang="cs-CZ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cs-CZ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cs-CZ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cs-CZ" sz="2000" b="1" dirty="0">
              <a:solidFill>
                <a:srgbClr val="000000"/>
              </a:solidFill>
              <a:latin typeface="Arial Narrow"/>
              <a:cs typeface="Arial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439784" y="6084391"/>
            <a:ext cx="704958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b="1" dirty="0">
                <a:solidFill>
                  <a:srgbClr val="000000"/>
                </a:solidFill>
                <a:latin typeface="Arial"/>
                <a:cs typeface="Arial"/>
              </a:rPr>
              <a:t>* </a:t>
            </a:r>
            <a:r>
              <a:rPr lang="cs-CZ" altLang="cs-CZ" sz="1200" b="1" dirty="0" smtClean="0">
                <a:solidFill>
                  <a:srgbClr val="000000"/>
                </a:solidFill>
                <a:latin typeface="Arial"/>
                <a:cs typeface="Arial"/>
              </a:rPr>
              <a:t>Položka zahrnuje zejména zúčtování odpisů majetku pořízeného z dotace, od roku 2013 dále pak poplatky za studium, které tvoří stipendijní fond (do roku 2012 evidovány pouze jako příjem stipendijního fondu) </a:t>
            </a:r>
            <a:endParaRPr lang="cs-CZ" altLang="cs-CZ" sz="1200" b="1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93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0" y="69670"/>
            <a:ext cx="6588125" cy="846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Podíl výnosů vybraných součástí na celkových výnosech UTB v roce 2015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905670"/>
              </p:ext>
            </p:extLst>
          </p:nvPr>
        </p:nvGraphicFramePr>
        <p:xfrm>
          <a:off x="368300" y="1346200"/>
          <a:ext cx="8559800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8" name="List" r:id="rId4" imgW="8572629" imgH="4581672" progId="Excel.Sheet.8">
                  <p:embed/>
                </p:oleObj>
              </mc:Choice>
              <mc:Fallback>
                <p:oleObj name="List" r:id="rId4" imgW="8572629" imgH="4581672" progId="Excel.Sheet.8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" y="1346200"/>
                        <a:ext cx="8559800" cy="457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>
            <a:off x="539750" y="5843588"/>
            <a:ext cx="720248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200" b="1">
                <a:latin typeface="Arial" charset="0"/>
              </a:rPr>
              <a:t>Pozn.: bez zúčtování odpisů, fondů a aktivace</a:t>
            </a:r>
          </a:p>
        </p:txBody>
      </p:sp>
    </p:spTree>
    <p:extLst>
      <p:ext uri="{BB962C8B-B14F-4D97-AF65-F5344CB8AC3E}">
        <p14:creationId xmlns:p14="http://schemas.microsoft.com/office/powerpoint/2010/main" val="347348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-1" y="1"/>
            <a:ext cx="6588125" cy="96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Podíl tržeb z prodeje služeb dle součástí v roce 2015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42863" y="1274763"/>
          <a:ext cx="9110662" cy="434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2" name="Worksheet" r:id="rId4" imgW="9115363" imgH="4352949" progId="Excel.Sheet.8">
                  <p:embed/>
                </p:oleObj>
              </mc:Choice>
              <mc:Fallback>
                <p:oleObj name="Worksheet" r:id="rId4" imgW="9115363" imgH="4352949" progId="Excel.Sheet.8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3" y="1274763"/>
                        <a:ext cx="9110662" cy="434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94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6588125" cy="931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Výnosy celoživotního vzdělávání v letech 2012 – 2015 </a:t>
            </a:r>
          </a:p>
          <a:p>
            <a:pPr eaLnBrk="1" hangingPunct="1"/>
            <a:r>
              <a:rPr lang="cs-CZ" altLang="cs-CZ" kern="0" dirty="0">
                <a:latin typeface="Arial" charset="0"/>
              </a:rPr>
              <a:t> </a:t>
            </a:r>
            <a:r>
              <a:rPr lang="cs-CZ" altLang="cs-CZ" kern="0" dirty="0" smtClean="0">
                <a:latin typeface="Arial" charset="0"/>
              </a:rPr>
              <a:t>  (v tis. Kč)</a:t>
            </a:r>
          </a:p>
        </p:txBody>
      </p:sp>
      <p:graphicFrame>
        <p:nvGraphicFramePr>
          <p:cNvPr id="5" name="Group 6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9729550"/>
              </p:ext>
            </p:extLst>
          </p:nvPr>
        </p:nvGraphicFramePr>
        <p:xfrm>
          <a:off x="265339" y="1355045"/>
          <a:ext cx="8051347" cy="4552982"/>
        </p:xfrm>
        <a:graphic>
          <a:graphicData uri="http://schemas.openxmlformats.org/drawingml/2006/table">
            <a:tbl>
              <a:tblPr/>
              <a:tblGrid>
                <a:gridCol w="3199225"/>
                <a:gridCol w="1337265"/>
                <a:gridCol w="1323200"/>
                <a:gridCol w="1204685"/>
                <a:gridCol w="986972"/>
              </a:tblGrid>
              <a:tr h="5031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777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39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214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390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695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228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151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348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216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238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2 430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1 845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522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656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3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994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981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1 177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1 120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630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527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702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693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6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4 669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3 934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3 232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3 484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95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31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Hospodaření KMZ v letech 2012 – 2015 (v tis. Kč)</a:t>
            </a:r>
          </a:p>
        </p:txBody>
      </p:sp>
      <p:graphicFrame>
        <p:nvGraphicFramePr>
          <p:cNvPr id="5" name="Group 7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8156898"/>
              </p:ext>
            </p:extLst>
          </p:nvPr>
        </p:nvGraphicFramePr>
        <p:xfrm>
          <a:off x="395288" y="1412875"/>
          <a:ext cx="7200900" cy="1878013"/>
        </p:xfrm>
        <a:graphic>
          <a:graphicData uri="http://schemas.openxmlformats.org/drawingml/2006/table">
            <a:tbl>
              <a:tblPr/>
              <a:tblGrid>
                <a:gridCol w="2304456"/>
                <a:gridCol w="1296117"/>
                <a:gridCol w="1316368"/>
                <a:gridCol w="1131855"/>
                <a:gridCol w="1152104"/>
              </a:tblGrid>
              <a:tr h="5032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KMZ - stravování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2012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2013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2014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2015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810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výnosy stravování 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24 574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24 706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24 210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24 785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8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náklady stravování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25 939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26 376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24 366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24 811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- 1 365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- 1 670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- 156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- 26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oup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816439"/>
              </p:ext>
            </p:extLst>
          </p:nvPr>
        </p:nvGraphicFramePr>
        <p:xfrm>
          <a:off x="395288" y="3790950"/>
          <a:ext cx="7200900" cy="1881188"/>
        </p:xfrm>
        <a:graphic>
          <a:graphicData uri="http://schemas.openxmlformats.org/drawingml/2006/table">
            <a:tbl>
              <a:tblPr/>
              <a:tblGrid>
                <a:gridCol w="2304457"/>
                <a:gridCol w="1296117"/>
                <a:gridCol w="1316367"/>
                <a:gridCol w="1146628"/>
                <a:gridCol w="1137331"/>
              </a:tblGrid>
              <a:tr h="5014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KMZ - ubytování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2012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2013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2014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2015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5093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výnosy ubytování 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21 958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22 411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22 393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23 988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6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náklady ubytování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19 402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19 586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20 170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22 171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2 556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2 825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2 223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1 817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900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69670"/>
            <a:ext cx="6588125" cy="846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Náklady KMZ v letech 2012 – 2015 (v tis. Kč)</a:t>
            </a:r>
          </a:p>
        </p:txBody>
      </p:sp>
      <p:graphicFrame>
        <p:nvGraphicFramePr>
          <p:cNvPr id="5" name="Group 6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5166683"/>
              </p:ext>
            </p:extLst>
          </p:nvPr>
        </p:nvGraphicFramePr>
        <p:xfrm>
          <a:off x="323850" y="1268413"/>
          <a:ext cx="7848600" cy="4660902"/>
        </p:xfrm>
        <a:graphic>
          <a:graphicData uri="http://schemas.openxmlformats.org/drawingml/2006/table">
            <a:tbl>
              <a:tblPr/>
              <a:tblGrid>
                <a:gridCol w="2736304"/>
                <a:gridCol w="1440160"/>
                <a:gridCol w="1152128"/>
                <a:gridCol w="1296144"/>
                <a:gridCol w="1223864"/>
              </a:tblGrid>
              <a:tr h="6699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Náklady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spotřeba materiálu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8 160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9 107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8 733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10 251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spotřeba energie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6 464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6 188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5 564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5 806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prodané zboží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3 683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3 707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3 301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2 759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opravy a udržování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2 137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1 529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1 376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1 310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služby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4 897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4 581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4 556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4 513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osobní náklady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12 248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12 687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13 016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13 624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odpisy (včetně tzv. dotačních)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4 364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4 335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4 292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5 085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ostatní náklady (včetně vnitropodnikových)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3 388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3 828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3 698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3 634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45 341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45 962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44 536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46 982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48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78377"/>
            <a:ext cx="6588125" cy="809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Hospodářský výsledek UTB (v tis. Kč)</a:t>
            </a:r>
          </a:p>
        </p:txBody>
      </p:sp>
      <p:graphicFrame>
        <p:nvGraphicFramePr>
          <p:cNvPr id="6" name="Group 4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4090750"/>
              </p:ext>
            </p:extLst>
          </p:nvPr>
        </p:nvGraphicFramePr>
        <p:xfrm>
          <a:off x="898525" y="1844675"/>
          <a:ext cx="7345363" cy="2813051"/>
        </p:xfrm>
        <a:graphic>
          <a:graphicData uri="http://schemas.openxmlformats.org/drawingml/2006/table">
            <a:tbl>
              <a:tblPr/>
              <a:tblGrid>
                <a:gridCol w="2592388"/>
                <a:gridCol w="1655762"/>
                <a:gridCol w="1584325"/>
                <a:gridCol w="1512888"/>
              </a:tblGrid>
              <a:tr h="5048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Hlavní činnost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Výnosy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Náklady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HV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460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1 092 215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1 096 468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- 4 253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1 141 428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1 140 390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+ 1 038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Doplňková činnost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Výnosy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Náklady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HV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49 958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33 657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+ 16 301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47 275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33 730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+ 13 545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138"/>
          <p:cNvSpPr>
            <a:spLocks noChangeArrowheads="1"/>
          </p:cNvSpPr>
          <p:nvPr/>
        </p:nvSpPr>
        <p:spPr bwMode="auto">
          <a:xfrm rot="10800000" flipV="1">
            <a:off x="822325" y="5331897"/>
            <a:ext cx="69199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cs-CZ" altLang="cs-CZ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 Meziroční nárůst HV v doplňkové činnosti o 20,3 %</a:t>
            </a:r>
          </a:p>
        </p:txBody>
      </p:sp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827088" y="1052513"/>
            <a:ext cx="70564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Hospodářský výsledek UTB dle Výkazu zisku a ztráty</a:t>
            </a:r>
          </a:p>
        </p:txBody>
      </p:sp>
    </p:spTree>
    <p:extLst>
      <p:ext uri="{BB962C8B-B14F-4D97-AF65-F5344CB8AC3E}">
        <p14:creationId xmlns:p14="http://schemas.microsoft.com/office/powerpoint/2010/main" val="161135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31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Výnosy KMZ v letech 2012 – 2015 (v tis. Kč)</a:t>
            </a:r>
          </a:p>
        </p:txBody>
      </p:sp>
      <p:graphicFrame>
        <p:nvGraphicFramePr>
          <p:cNvPr id="5" name="Group 8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7961901"/>
              </p:ext>
            </p:extLst>
          </p:nvPr>
        </p:nvGraphicFramePr>
        <p:xfrm>
          <a:off x="178254" y="1040947"/>
          <a:ext cx="8137524" cy="5443539"/>
        </p:xfrm>
        <a:graphic>
          <a:graphicData uri="http://schemas.openxmlformats.org/drawingml/2006/table">
            <a:tbl>
              <a:tblPr/>
              <a:tblGrid>
                <a:gridCol w="3543433"/>
                <a:gridCol w="1209457"/>
                <a:gridCol w="1224924"/>
                <a:gridCol w="1151521"/>
                <a:gridCol w="1008189"/>
              </a:tblGrid>
              <a:tr h="66999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(včetně </a:t>
                      </a:r>
                      <a:r>
                        <a:rPr kumimoji="0" 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vnitropodn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výnosů)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2014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524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dotace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3 902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3 762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3 546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3 705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stravování zaměstnanců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2 144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2 364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2 323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2 116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- příspěvek UTB na stravování 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2 097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2 023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2 062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1 926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stravování studentů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7 026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7 251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6 965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6 404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stravování ostatní, prodej zboží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9 089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9 066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9 262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10 582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ubytování studentů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16 443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16 137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16 357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17 339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4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– zúčtování odpisů u majetku pořízeného z dotace 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2 743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2 767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2 652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3 123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ostatní výnosy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3 088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3 747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3 436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3 578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46 532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47 117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46 603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48 773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87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60961"/>
            <a:ext cx="6588125" cy="841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Náklady UTB v letech 2012 – 2015 (v tis. Kč)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920115"/>
              </p:ext>
            </p:extLst>
          </p:nvPr>
        </p:nvGraphicFramePr>
        <p:xfrm>
          <a:off x="152400" y="1041400"/>
          <a:ext cx="8594725" cy="579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6" name="Worksheet" r:id="rId4" imgW="8601126" imgH="5800603" progId="Excel.Sheet.8">
                  <p:embed/>
                </p:oleObj>
              </mc:Choice>
              <mc:Fallback>
                <p:oleObj name="Worksheet" r:id="rId4" imgW="8601126" imgH="5800603" progId="Excel.Sheet.8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041400"/>
                        <a:ext cx="8594725" cy="579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268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1"/>
            <a:ext cx="6588125" cy="88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   Náklady hlavní činnosti UTB za rok 2015 (v tis. Kč)  I.</a:t>
            </a:r>
          </a:p>
        </p:txBody>
      </p:sp>
      <p:graphicFrame>
        <p:nvGraphicFramePr>
          <p:cNvPr id="5" name="Group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6156389"/>
              </p:ext>
            </p:extLst>
          </p:nvPr>
        </p:nvGraphicFramePr>
        <p:xfrm>
          <a:off x="539750" y="1052513"/>
          <a:ext cx="7920038" cy="4076702"/>
        </p:xfrm>
        <a:graphic>
          <a:graphicData uri="http://schemas.openxmlformats.org/drawingml/2006/table">
            <a:tbl>
              <a:tblPr/>
              <a:tblGrid>
                <a:gridCol w="4608513"/>
                <a:gridCol w="1728787"/>
                <a:gridCol w="1582738"/>
              </a:tblGrid>
              <a:tr h="5033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Náklady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Podíl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Celkové náklady UTB v hlavní činnosti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1 096 468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z toho    osobní náklady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447 886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40,8 %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jiné ostatní náklady*)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209 417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19,1 %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5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odpisy </a:t>
                      </a: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dlouh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majetku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206 732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18,9 %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ostatní služby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92 879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8,5 %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spotřeba materiálu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61 463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5,6 %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cestovné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29 596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2,7 %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spotřeba energie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27 484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2,5 %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ostatní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21 011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1,9 %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90"/>
          <p:cNvSpPr>
            <a:spLocks noChangeArrowheads="1"/>
          </p:cNvSpPr>
          <p:nvPr/>
        </p:nvSpPr>
        <p:spPr bwMode="auto">
          <a:xfrm>
            <a:off x="539750" y="5516563"/>
            <a:ext cx="80645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*) </a:t>
            </a:r>
            <a:r>
              <a:rPr lang="cs-CZ" altLang="cs-CZ" sz="1800" dirty="0" smtClean="0">
                <a:latin typeface="Arial" charset="0"/>
                <a:cs typeface="Arial" charset="0"/>
              </a:rPr>
              <a:t>zejména tvorba fondů, vyplacená stipendia studentům, převody prostředků spoluřešitelům projektů</a:t>
            </a:r>
          </a:p>
        </p:txBody>
      </p:sp>
    </p:spTree>
    <p:extLst>
      <p:ext uri="{BB962C8B-B14F-4D97-AF65-F5344CB8AC3E}">
        <p14:creationId xmlns:p14="http://schemas.microsoft.com/office/powerpoint/2010/main" val="120146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60961"/>
            <a:ext cx="6588125" cy="826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   Náklady hlavní činnosti UTB za rok 2015 (v tis. Kč)  II.</a:t>
            </a:r>
          </a:p>
        </p:txBody>
      </p:sp>
      <p:graphicFrame>
        <p:nvGraphicFramePr>
          <p:cNvPr id="5" name="Group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0211898"/>
              </p:ext>
            </p:extLst>
          </p:nvPr>
        </p:nvGraphicFramePr>
        <p:xfrm>
          <a:off x="391704" y="1439861"/>
          <a:ext cx="8430079" cy="4783138"/>
        </p:xfrm>
        <a:graphic>
          <a:graphicData uri="http://schemas.openxmlformats.org/drawingml/2006/table">
            <a:tbl>
              <a:tblPr/>
              <a:tblGrid>
                <a:gridCol w="7080250"/>
                <a:gridCol w="1349829"/>
              </a:tblGrid>
              <a:tr h="5033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Jiné ostatní náklady – podrobné členění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Náklady 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 tis. Kč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209 417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z toho    převody zůstatku příspěvku do fondu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94 954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vyplacená stipendia studentům a  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ostatním osobám (v rámci programu CEEPUS)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82 324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5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převody prostředků spoluřešitelům projektů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11 243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54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tvorba stipendijního fondu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10 837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8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převody </a:t>
                      </a: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zůstatků prostředků do 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fondu účelově  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určených prostředků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4 129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pojištění majetku, osob, vozidel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3 133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ostatní náklady (poplatky, technické 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zhodnocení, apod.)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2 797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850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1"/>
          <p:cNvSpPr txBox="1">
            <a:spLocks noChangeArrowheads="1"/>
          </p:cNvSpPr>
          <p:nvPr/>
        </p:nvSpPr>
        <p:spPr bwMode="auto">
          <a:xfrm>
            <a:off x="0" y="383608"/>
            <a:ext cx="621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Přehled účetních nákladů UTB za roky 2012 – 2015  I.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873502"/>
              </p:ext>
            </p:extLst>
          </p:nvPr>
        </p:nvGraphicFramePr>
        <p:xfrm>
          <a:off x="280307" y="1170442"/>
          <a:ext cx="7704137" cy="5327656"/>
        </p:xfrm>
        <a:graphic>
          <a:graphicData uri="http://schemas.openxmlformats.org/drawingml/2006/table">
            <a:tbl>
              <a:tblPr/>
              <a:tblGrid>
                <a:gridCol w="3239945"/>
                <a:gridCol w="1224101"/>
                <a:gridCol w="1152095"/>
                <a:gridCol w="1142981"/>
                <a:gridCol w="945015"/>
              </a:tblGrid>
              <a:tr h="5581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Náklady </a:t>
                      </a: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 </a:t>
                      </a: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tis. Kč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2013</a:t>
                      </a: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524" marR="71989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9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Spotřeba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materiálu</a:t>
                      </a: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 </a:t>
                      </a:r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66 529 </a:t>
                      </a: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109 412    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67 269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Spotřeba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energie</a:t>
                      </a: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</a:t>
                      </a:r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24 832 </a:t>
                      </a: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23 927  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28 302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Prodané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zboží</a:t>
                      </a: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3 929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3 162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Opravy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udržování</a:t>
                      </a: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10 891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14 627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16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Cestovné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>
                        <a:tabLst/>
                      </a:pPr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</a:t>
                      </a:r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286 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34 077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29 927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Náklady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reprezentaci</a:t>
                      </a: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2 376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2 333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2 554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Ostatní služby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137 253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116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121 732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97 749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Mzdové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náklady</a:t>
                      </a: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336 643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352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366 660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348 026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99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Zákonné </a:t>
                      </a:r>
                      <a:r>
                        <a:rPr lang="cs-CZ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zdrav.pojištění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109 081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113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118 473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112 896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Ostatní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sociální pojištění</a:t>
                      </a: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Zákonné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sociální náklady</a:t>
                      </a: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Ostatní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sociální náklady</a:t>
                      </a: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Silniční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daň</a:t>
                      </a: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Daň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nemovitostí</a:t>
                      </a:r>
                    </a:p>
                  </a:txBody>
                  <a:tcPr marL="9524" marR="9524" marT="9523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82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71989" marT="9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428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0" y="125389"/>
            <a:ext cx="6211888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  <a:defRPr/>
            </a:pPr>
            <a:endParaRPr lang="cs-CZ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cs-CZ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Přehled </a:t>
            </a:r>
            <a:r>
              <a:rPr lang="cs-CZ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účetních nákladů UTB za roky 2012 </a:t>
            </a:r>
            <a:r>
              <a:rPr lang="cs-CZ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2015 II.</a:t>
            </a:r>
            <a:endParaRPr lang="cs-CZ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cs-CZ" sz="2000" b="1" dirty="0">
              <a:solidFill>
                <a:srgbClr val="000000"/>
              </a:solidFill>
              <a:latin typeface="Arial Narrow"/>
              <a:cs typeface="Arial" charset="0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07079"/>
              </p:ext>
            </p:extLst>
          </p:nvPr>
        </p:nvGraphicFramePr>
        <p:xfrm>
          <a:off x="539750" y="1341438"/>
          <a:ext cx="7920037" cy="4965702"/>
        </p:xfrm>
        <a:graphic>
          <a:graphicData uri="http://schemas.openxmlformats.org/drawingml/2006/table">
            <a:tbl>
              <a:tblPr/>
              <a:tblGrid>
                <a:gridCol w="3197190"/>
                <a:gridCol w="1089952"/>
                <a:gridCol w="1162615"/>
                <a:gridCol w="1192860"/>
                <a:gridCol w="1277420"/>
              </a:tblGrid>
              <a:tr h="5535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Náklady </a:t>
                      </a: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 </a:t>
                      </a: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tis. Kč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2012</a:t>
                      </a: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marL="9525" marR="71996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Ostatní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daně a poplatky</a:t>
                      </a: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904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094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1 237</a:t>
                      </a: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980</a:t>
                      </a:r>
                    </a:p>
                  </a:txBody>
                  <a:tcPr marL="9525" marR="71996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Sml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pokuty a úroky z prodlení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71996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Ostatní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pokuty a penále</a:t>
                      </a: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464</a:t>
                      </a: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1 312</a:t>
                      </a:r>
                    </a:p>
                  </a:txBody>
                  <a:tcPr marL="9525" marR="71996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85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Odpis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nedobytné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pohledávky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Kurzové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ztráty</a:t>
                      </a: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342    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5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Dary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682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60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Manka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 škody</a:t>
                      </a: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Jiné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ostatní náklady</a:t>
                      </a: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158 538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199 854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210 454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Odpisy </a:t>
                      </a:r>
                      <a:r>
                        <a:rPr lang="cs-CZ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dlouh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majetku</a:t>
                      </a: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104 277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175 566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206 872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07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Zůstat.cena </a:t>
                      </a:r>
                      <a:r>
                        <a:rPr lang="cs-CZ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prod.dl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majetku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Poskytnuté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členské příspěvky</a:t>
                      </a: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1 086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094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1 183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1 364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Daň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příjmů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3 500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942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3 023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3 062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75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CELKEM NÁKLADY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983 224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061 300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1996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1 174 120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1 130 125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083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87087"/>
            <a:ext cx="6588125" cy="80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Vybrané náklady dle součástí za rok 2015 (v tis. Kč)</a:t>
            </a:r>
          </a:p>
        </p:txBody>
      </p:sp>
      <p:graphicFrame>
        <p:nvGraphicFramePr>
          <p:cNvPr id="5" name="Group 15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8296171"/>
              </p:ext>
            </p:extLst>
          </p:nvPr>
        </p:nvGraphicFramePr>
        <p:xfrm>
          <a:off x="203202" y="1175659"/>
          <a:ext cx="8766628" cy="5367514"/>
        </p:xfrm>
        <a:graphic>
          <a:graphicData uri="http://schemas.openxmlformats.org/drawingml/2006/table">
            <a:tbl>
              <a:tblPr/>
              <a:tblGrid>
                <a:gridCol w="3726531"/>
                <a:gridCol w="2213074"/>
                <a:gridCol w="2827023"/>
              </a:tblGrid>
              <a:tr h="3483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spotřeba materiálu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 toho drobný majetek 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193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8 905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1 922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4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631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99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3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5 375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3 196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8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6 083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2 261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8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5 845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2 223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3 203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1 038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8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Univerzitní institut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540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142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4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Koleje a menza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10 251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1 427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2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Knihovna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1 042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114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5 110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932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Celoškolská střediska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3 402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299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CEBIA-Tech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2 017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769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Centrum polymerních systémů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14 865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5 861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67 269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20 283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256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130630"/>
            <a:ext cx="6588125" cy="80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Podíl spotřeby materiálu na celkových nákladech </a:t>
            </a:r>
          </a:p>
          <a:p>
            <a:pPr eaLnBrk="1" hangingPunct="1"/>
            <a:r>
              <a:rPr lang="cs-CZ" altLang="cs-CZ" kern="0" dirty="0">
                <a:latin typeface="Arial" charset="0"/>
              </a:rPr>
              <a:t> </a:t>
            </a:r>
            <a:r>
              <a:rPr lang="cs-CZ" altLang="cs-CZ" kern="0" dirty="0" smtClean="0">
                <a:latin typeface="Arial" charset="0"/>
              </a:rPr>
              <a:t>  v letech 2012 – 2015  </a:t>
            </a:r>
          </a:p>
        </p:txBody>
      </p:sp>
      <p:graphicFrame>
        <p:nvGraphicFramePr>
          <p:cNvPr id="6" name="Object 19"/>
          <p:cNvGraphicFramePr>
            <a:graphicFrameLocks noChangeAspect="1"/>
          </p:cNvGraphicFramePr>
          <p:nvPr/>
        </p:nvGraphicFramePr>
        <p:xfrm>
          <a:off x="50800" y="1162051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857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174171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Podíl ostatních služeb na celkových nákladech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v letech 2012 – 2015 </a:t>
            </a:r>
          </a:p>
        </p:txBody>
      </p:sp>
      <p:graphicFrame>
        <p:nvGraphicFramePr>
          <p:cNvPr id="6" name="Object 19"/>
          <p:cNvGraphicFramePr>
            <a:graphicFrameLocks noChangeAspect="1"/>
          </p:cNvGraphicFramePr>
          <p:nvPr/>
        </p:nvGraphicFramePr>
        <p:xfrm>
          <a:off x="50800" y="1121228"/>
          <a:ext cx="861218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529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17972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Podíl cestovních nákladů na celkových nákladech </a:t>
            </a:r>
          </a:p>
          <a:p>
            <a:pPr eaLnBrk="1" hangingPunct="1"/>
            <a:r>
              <a:rPr lang="cs-CZ" altLang="cs-CZ" kern="0" dirty="0">
                <a:latin typeface="Arial" charset="0"/>
              </a:rPr>
              <a:t> </a:t>
            </a:r>
            <a:r>
              <a:rPr lang="cs-CZ" altLang="cs-CZ" kern="0" dirty="0" smtClean="0">
                <a:latin typeface="Arial" charset="0"/>
              </a:rPr>
              <a:t>  v letech  2012 – 2015</a:t>
            </a:r>
          </a:p>
        </p:txBody>
      </p:sp>
      <p:graphicFrame>
        <p:nvGraphicFramePr>
          <p:cNvPr id="6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8140173"/>
              </p:ext>
            </p:extLst>
          </p:nvPr>
        </p:nvGraphicFramePr>
        <p:xfrm>
          <a:off x="230188" y="889000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829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129802233"/>
              </p:ext>
            </p:extLst>
          </p:nvPr>
        </p:nvGraphicFramePr>
        <p:xfrm>
          <a:off x="228600" y="990600"/>
          <a:ext cx="8439150" cy="553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" name="Worksheet" r:id="rId4" imgW="8439161" imgH="5543626" progId="Excel.Sheet.8">
                  <p:embed/>
                </p:oleObj>
              </mc:Choice>
              <mc:Fallback>
                <p:oleObj name="Worksheet" r:id="rId4" imgW="8439161" imgH="5543626" progId="Excel.Sheet.8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990600"/>
                        <a:ext cx="8439150" cy="553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69669"/>
            <a:ext cx="6588125" cy="832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Hospodářský výsledek v letech 2012 – 2015 (v tis. Kč)</a:t>
            </a:r>
          </a:p>
        </p:txBody>
      </p:sp>
    </p:spTree>
    <p:extLst>
      <p:ext uri="{BB962C8B-B14F-4D97-AF65-F5344CB8AC3E}">
        <p14:creationId xmlns:p14="http://schemas.microsoft.com/office/powerpoint/2010/main" val="376865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31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Cestovné dle součástí za rok 2015 (v tis. Kč)</a:t>
            </a:r>
          </a:p>
        </p:txBody>
      </p:sp>
      <p:graphicFrame>
        <p:nvGraphicFramePr>
          <p:cNvPr id="5" name="Group 14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1390816"/>
              </p:ext>
            </p:extLst>
          </p:nvPr>
        </p:nvGraphicFramePr>
        <p:xfrm>
          <a:off x="135845" y="1058180"/>
          <a:ext cx="8785225" cy="5722265"/>
        </p:xfrm>
        <a:graphic>
          <a:graphicData uri="http://schemas.openxmlformats.org/drawingml/2006/table">
            <a:tbl>
              <a:tblPr/>
              <a:tblGrid>
                <a:gridCol w="4752975"/>
                <a:gridCol w="1871662"/>
                <a:gridCol w="2160588"/>
              </a:tblGrid>
              <a:tr h="5238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Zahraničí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Tuzemsko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1 439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901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732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356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3 599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1 060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2 176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774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5 296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2 480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859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338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Univerzitní institut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Koleje a menza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Knihovna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2 552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800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Celoškolská střediska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719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151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CEBIA-Tech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2 809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384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Centrum polymerních systémů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1 656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530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21 960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7 967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91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87086"/>
            <a:ext cx="6588125" cy="843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sz="1600" kern="0" dirty="0" smtClean="0">
                <a:latin typeface="Arial" charset="0"/>
              </a:rPr>
              <a:t>   </a:t>
            </a:r>
            <a:r>
              <a:rPr lang="cs-CZ" altLang="cs-CZ" kern="0" dirty="0" smtClean="0">
                <a:latin typeface="Arial" charset="0"/>
              </a:rPr>
              <a:t>Cestovné dle zdrojů a součástí za rok 2015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(v tis. Kč)</a:t>
            </a:r>
          </a:p>
        </p:txBody>
      </p:sp>
      <p:graphicFrame>
        <p:nvGraphicFramePr>
          <p:cNvPr id="5" name="Group 15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3333165"/>
              </p:ext>
            </p:extLst>
          </p:nvPr>
        </p:nvGraphicFramePr>
        <p:xfrm>
          <a:off x="174171" y="1146628"/>
          <a:ext cx="8785225" cy="5598899"/>
        </p:xfrm>
        <a:graphic>
          <a:graphicData uri="http://schemas.openxmlformats.org/drawingml/2006/table">
            <a:tbl>
              <a:tblPr/>
              <a:tblGrid>
                <a:gridCol w="4752975"/>
                <a:gridCol w="1871663"/>
                <a:gridCol w="2160587"/>
              </a:tblGrid>
              <a:tr h="2249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Zdroj 1100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Ostatní zdroje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1 361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979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5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493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595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1 389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3 270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2 228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722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1 117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6 659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489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708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Univerzitní institut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Koleje a menza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Knihovna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757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2 595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Celoškolská střediska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772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CEBIA-Tech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386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2 807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Centrum polymerních systémů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2 186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9 077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20 850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73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1"/>
            <a:ext cx="6588125" cy="88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sz="2000" kern="0" dirty="0" smtClean="0">
                <a:latin typeface="Arial" charset="0"/>
                <a:cs typeface="Arial" charset="0"/>
              </a:rPr>
              <a:t>  </a:t>
            </a:r>
            <a:r>
              <a:rPr lang="cs-CZ" altLang="cs-CZ" kern="0" dirty="0" smtClean="0">
                <a:latin typeface="Arial" charset="0"/>
                <a:cs typeface="Arial" charset="0"/>
              </a:rPr>
              <a:t>Struktura stipendií UTB 2015 (v tis. Kč)  </a:t>
            </a:r>
          </a:p>
        </p:txBody>
      </p:sp>
      <p:graphicFrame>
        <p:nvGraphicFramePr>
          <p:cNvPr id="5" name="Group 5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2546865"/>
              </p:ext>
            </p:extLst>
          </p:nvPr>
        </p:nvGraphicFramePr>
        <p:xfrm>
          <a:off x="236310" y="1154793"/>
          <a:ext cx="8640763" cy="5375293"/>
        </p:xfrm>
        <a:graphic>
          <a:graphicData uri="http://schemas.openxmlformats.org/drawingml/2006/table">
            <a:tbl>
              <a:tblPr/>
              <a:tblGrid>
                <a:gridCol w="6048375"/>
                <a:gridCol w="1368425"/>
                <a:gridCol w="1223963"/>
              </a:tblGrid>
              <a:tr h="5047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Druh stipendia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Vyplaceno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Podíl 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22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 vynikající studijní výsledky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2 242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2,7 %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8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 vynikající vědecké, výzkumné, vývojové, umělecké nebo další tvůrčí výsledky přispívající k prohloubení znalostí  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550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0,7 %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0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 výzkumnou, vývojovou a inovační činnost dle zvl. právního předpisu (zákon č. 130/2002 Sb.)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10 494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12,7 %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 případě tíživé sociální situace studenta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851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1,0 %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0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 případech zvláštního zřetele (zejména ubyt. stipendia)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30 493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36,8 %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na podporu studia v zahraničí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12 202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14,7 %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7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na podporu studia v ČR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11 135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13,4 %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studentům doktorských studijních programů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14 876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18,0 %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0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 za UTB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82 843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62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148046"/>
            <a:ext cx="6588125" cy="78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Vyplacená stipendia dle součástí  v letech 2012 – 2015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(v tis. Kč)</a:t>
            </a:r>
          </a:p>
        </p:txBody>
      </p:sp>
      <p:graphicFrame>
        <p:nvGraphicFramePr>
          <p:cNvPr id="5" name="Group 2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3743384"/>
              </p:ext>
            </p:extLst>
          </p:nvPr>
        </p:nvGraphicFramePr>
        <p:xfrm>
          <a:off x="207736" y="1198789"/>
          <a:ext cx="8064500" cy="5557808"/>
        </p:xfrm>
        <a:graphic>
          <a:graphicData uri="http://schemas.openxmlformats.org/drawingml/2006/table">
            <a:tbl>
              <a:tblPr/>
              <a:tblGrid>
                <a:gridCol w="3888241"/>
                <a:gridCol w="953719"/>
                <a:gridCol w="1027083"/>
                <a:gridCol w="1043386"/>
                <a:gridCol w="1152071"/>
              </a:tblGrid>
              <a:tr h="6698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Součást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2012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2014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technologická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15 242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15 964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18 438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16 726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3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logistiky a krizového řízení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1 876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2 066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1 870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2 148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aplikované informatiky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11 930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11 741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12 433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11 493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multimediálních komunikací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5 518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6 988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7 540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8 336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managementu a ekonomiky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14 683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13 198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14 687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17 638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3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humanitních studií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4 452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4 664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5 345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6 019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Univerzitní institut 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Rektorát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12 893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13 546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16 653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16 946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6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Celoškolská střediska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612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CEBIA-Tech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482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251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854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6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Centrum polymerních systémů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1 971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68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Knihovna UTB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67 287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69 397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77 687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82 843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921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15360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Podíl osobních nákladů na celkových nákladech v letech 2012 – 2015</a:t>
            </a:r>
          </a:p>
        </p:txBody>
      </p:sp>
      <p:graphicFrame>
        <p:nvGraphicFramePr>
          <p:cNvPr id="6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054548"/>
              </p:ext>
            </p:extLst>
          </p:nvPr>
        </p:nvGraphicFramePr>
        <p:xfrm>
          <a:off x="200706" y="1106714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286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78378"/>
            <a:ext cx="6588125" cy="85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   Mzdy za rok 2015 dle zdrojů (v tis. Kč)</a:t>
            </a:r>
          </a:p>
        </p:txBody>
      </p:sp>
      <p:graphicFrame>
        <p:nvGraphicFramePr>
          <p:cNvPr id="5" name="Group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1385419"/>
              </p:ext>
            </p:extLst>
          </p:nvPr>
        </p:nvGraphicFramePr>
        <p:xfrm>
          <a:off x="323850" y="1300160"/>
          <a:ext cx="8569325" cy="4433890"/>
        </p:xfrm>
        <a:graphic>
          <a:graphicData uri="http://schemas.openxmlformats.org/drawingml/2006/table">
            <a:tbl>
              <a:tblPr/>
              <a:tblGrid>
                <a:gridCol w="4392613"/>
                <a:gridCol w="1368425"/>
                <a:gridCol w="1439862"/>
                <a:gridCol w="1368425"/>
              </a:tblGrid>
              <a:tr h="4382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Mzdy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Podíl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Kapitola 333 – MŠMT bez VaV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228 522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16 701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70,6 %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Kapitola 333 – MŠMT VaV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52 920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466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15,4 %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 ostatních zdrojů národní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9 127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1 327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3,0 %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 z ostatních zdrojů zahraniční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7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Operační programy EU – OP VK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9 868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2 963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3,7 %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Operační programy EU – OP VaVpI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5 355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1,5 %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Operační programy EU – ostatní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0,1 %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Doplňková činnost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8 054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1 329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2,7 %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Ostatní zdroje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9 814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696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3,0 %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za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323 939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23 603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73"/>
          <p:cNvSpPr>
            <a:spLocks noChangeArrowheads="1"/>
          </p:cNvSpPr>
          <p:nvPr/>
        </p:nvSpPr>
        <p:spPr bwMode="auto">
          <a:xfrm>
            <a:off x="323850" y="5917406"/>
            <a:ext cx="828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OON: DPP, DPČ, autorské honoráře externím pracovníkům</a:t>
            </a:r>
          </a:p>
        </p:txBody>
      </p:sp>
    </p:spTree>
    <p:extLst>
      <p:ext uri="{BB962C8B-B14F-4D97-AF65-F5344CB8AC3E}">
        <p14:creationId xmlns:p14="http://schemas.microsoft.com/office/powerpoint/2010/main" val="175696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803445"/>
              </p:ext>
            </p:extLst>
          </p:nvPr>
        </p:nvGraphicFramePr>
        <p:xfrm>
          <a:off x="114300" y="1117600"/>
          <a:ext cx="8575675" cy="560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5" name="List" r:id="rId4" imgW="8581928" imgH="5610372" progId="Excel.Sheet.8">
                  <p:embed/>
                </p:oleObj>
              </mc:Choice>
              <mc:Fallback>
                <p:oleObj name="List" r:id="rId4" imgW="8581928" imgH="5610372" progId="Excel.Sheet.8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1117600"/>
                        <a:ext cx="8575675" cy="560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69670"/>
            <a:ext cx="6588125" cy="86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   Mzdové náklady dle zdrojů v letech </a:t>
            </a:r>
            <a:b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</a:br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2012 – 2015 (v tis. Kč) – bez OON</a:t>
            </a:r>
          </a:p>
        </p:txBody>
      </p:sp>
    </p:spTree>
    <p:extLst>
      <p:ext uri="{BB962C8B-B14F-4D97-AF65-F5344CB8AC3E}">
        <p14:creationId xmlns:p14="http://schemas.microsoft.com/office/powerpoint/2010/main" val="343732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18"/>
          <p:cNvGraphicFramePr>
            <a:graphicFrameLocks noChangeAspect="1"/>
          </p:cNvGraphicFramePr>
          <p:nvPr/>
        </p:nvGraphicFramePr>
        <p:xfrm>
          <a:off x="230188" y="992911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1" y="69670"/>
            <a:ext cx="6588125" cy="872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   Mzdové náklady - DPP, DPČ v letech  </a:t>
            </a:r>
            <a:b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</a:br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2012 – 2015 (v tis. Kč)</a:t>
            </a:r>
          </a:p>
        </p:txBody>
      </p:sp>
    </p:spTree>
    <p:extLst>
      <p:ext uri="{BB962C8B-B14F-4D97-AF65-F5344CB8AC3E}">
        <p14:creationId xmlns:p14="http://schemas.microsoft.com/office/powerpoint/2010/main" val="170266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31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sz="1600" kern="0" dirty="0" smtClean="0">
                <a:solidFill>
                  <a:srgbClr val="000000"/>
                </a:solidFill>
                <a:latin typeface="Arial" charset="0"/>
              </a:rPr>
              <a:t>   </a:t>
            </a:r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Podíl osobních nákladů na celkových výnosech UTB </a:t>
            </a:r>
            <a:b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</a:br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za rok 2015 (v tis. Kč)</a:t>
            </a:r>
          </a:p>
        </p:txBody>
      </p:sp>
      <p:graphicFrame>
        <p:nvGraphicFramePr>
          <p:cNvPr id="5" name="Group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7840871"/>
              </p:ext>
            </p:extLst>
          </p:nvPr>
        </p:nvGraphicFramePr>
        <p:xfrm>
          <a:off x="900113" y="2636838"/>
          <a:ext cx="7200900" cy="1260475"/>
        </p:xfrm>
        <a:graphic>
          <a:graphicData uri="http://schemas.openxmlformats.org/drawingml/2006/table">
            <a:tbl>
              <a:tblPr/>
              <a:tblGrid>
                <a:gridCol w="2663825"/>
                <a:gridCol w="2447925"/>
                <a:gridCol w="2089150"/>
              </a:tblGrid>
              <a:tr h="64770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Osobní náklady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Celkové výnosy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Podíl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612775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461 277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1 142 173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40,4 %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55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53"/>
          <p:cNvGraphicFramePr>
            <a:graphicFrameLocks/>
          </p:cNvGraphicFramePr>
          <p:nvPr/>
        </p:nvGraphicFramePr>
        <p:xfrm>
          <a:off x="827088" y="1557338"/>
          <a:ext cx="7345362" cy="3914775"/>
        </p:xfrm>
        <a:graphic>
          <a:graphicData uri="http://schemas.openxmlformats.org/drawingml/2006/table">
            <a:tbl>
              <a:tblPr/>
              <a:tblGrid>
                <a:gridCol w="1619250"/>
                <a:gridCol w="1871662"/>
                <a:gridCol w="1944688"/>
                <a:gridCol w="1909762"/>
              </a:tblGrid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Počet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Změna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Změna v %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- 1,0 %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- 0,2 %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+ 0,1 %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- 0,5 %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+ 2,4 %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+ 4,1 %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+ 7,4 %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45"/>
          <p:cNvSpPr txBox="1">
            <a:spLocks noChangeArrowheads="1"/>
          </p:cNvSpPr>
          <p:nvPr/>
        </p:nvSpPr>
        <p:spPr bwMode="auto">
          <a:xfrm>
            <a:off x="-1" y="0"/>
            <a:ext cx="6588125" cy="931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cs-CZ" altLang="cs-CZ" kern="0" dirty="0" smtClean="0">
                <a:latin typeface="Arial" charset="0"/>
              </a:rPr>
              <a:t>   Přepočtený počet zaměstnanců UTB</a:t>
            </a:r>
          </a:p>
        </p:txBody>
      </p:sp>
    </p:spTree>
    <p:extLst>
      <p:ext uri="{BB962C8B-B14F-4D97-AF65-F5344CB8AC3E}">
        <p14:creationId xmlns:p14="http://schemas.microsoft.com/office/powerpoint/2010/main" val="180517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4093712"/>
              </p:ext>
            </p:extLst>
          </p:nvPr>
        </p:nvGraphicFramePr>
        <p:xfrm>
          <a:off x="244702" y="1048657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104504"/>
            <a:ext cx="6627224" cy="812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Použité provozní příspěvky a dotace v letech  2012–2015  (v tis. Kč)</a:t>
            </a:r>
          </a:p>
        </p:txBody>
      </p:sp>
    </p:spTree>
    <p:extLst>
      <p:ext uri="{BB962C8B-B14F-4D97-AF65-F5344CB8AC3E}">
        <p14:creationId xmlns:p14="http://schemas.microsoft.com/office/powerpoint/2010/main" val="330193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1"/>
            <a:ext cx="6588125" cy="902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Průměrná měsíční mzda dle kategorií a zdrojů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za rok 2015 (v tis. Kč)</a:t>
            </a:r>
          </a:p>
        </p:txBody>
      </p:sp>
      <p:graphicFrame>
        <p:nvGraphicFramePr>
          <p:cNvPr id="5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67809"/>
              </p:ext>
            </p:extLst>
          </p:nvPr>
        </p:nvGraphicFramePr>
        <p:xfrm>
          <a:off x="179388" y="1196975"/>
          <a:ext cx="8785225" cy="4359278"/>
        </p:xfrm>
        <a:graphic>
          <a:graphicData uri="http://schemas.openxmlformats.org/drawingml/2006/table">
            <a:tbl>
              <a:tblPr/>
              <a:tblGrid>
                <a:gridCol w="3095625"/>
                <a:gridCol w="2089150"/>
                <a:gridCol w="1584325"/>
                <a:gridCol w="2016125"/>
              </a:tblGrid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Kategorie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Kap. 333 MŠMT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Ost. zdroje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Pedagog. pracovník VaV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54 632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48 431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52 565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Profesor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45 061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64 375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46 052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Docent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43 785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56 845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44 737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Odborný asistent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33 204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47 535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34 064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Asistent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28 922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40 125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29 399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Lektor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27 532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28 363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Vědecký pracovník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31 226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36 905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33 318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Ostatní (THP, dělník)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27 768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31 869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28 134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Pracovník KMZ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14 525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15 579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15 373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za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32 484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31 620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32 368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73"/>
          <p:cNvSpPr>
            <a:spLocks noChangeArrowheads="1"/>
          </p:cNvSpPr>
          <p:nvPr/>
        </p:nvSpPr>
        <p:spPr bwMode="auto">
          <a:xfrm>
            <a:off x="323850" y="5927725"/>
            <a:ext cx="828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cs-CZ" altLang="cs-CZ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>Ost. zdroje: zejména VaV mimo MŠMT, OP EU, fondy, doplňková činnost</a:t>
            </a:r>
          </a:p>
        </p:txBody>
      </p:sp>
    </p:spTree>
    <p:extLst>
      <p:ext uri="{BB962C8B-B14F-4D97-AF65-F5344CB8AC3E}">
        <p14:creationId xmlns:p14="http://schemas.microsoft.com/office/powerpoint/2010/main" val="163495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121920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   Stav finančních prostředků na běžných účtech UTB</a:t>
            </a:r>
          </a:p>
        </p:txBody>
      </p:sp>
      <p:graphicFrame>
        <p:nvGraphicFramePr>
          <p:cNvPr id="5" name="Group 42"/>
          <p:cNvGraphicFramePr>
            <a:graphicFrameLocks/>
          </p:cNvGraphicFramePr>
          <p:nvPr/>
        </p:nvGraphicFramePr>
        <p:xfrm>
          <a:off x="725714" y="1378859"/>
          <a:ext cx="7661049" cy="3975787"/>
        </p:xfrm>
        <a:graphic>
          <a:graphicData uri="http://schemas.openxmlformats.org/drawingml/2006/table">
            <a:tbl>
              <a:tblPr/>
              <a:tblGrid>
                <a:gridCol w="1414124"/>
                <a:gridCol w="3048654"/>
                <a:gridCol w="3198271"/>
              </a:tblGrid>
              <a:tr h="7635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Rok 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Počet bankovních účtů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 31. 12.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Stav k 31. 12. v tis. Kč</a:t>
                      </a:r>
                      <a:r>
                        <a:rPr kumimoji="0" lang="en-US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602 738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635 667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692 444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605 810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606 033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1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401 558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2009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300 337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60"/>
          <p:cNvSpPr>
            <a:spLocks noChangeArrowheads="1"/>
          </p:cNvSpPr>
          <p:nvPr/>
        </p:nvSpPr>
        <p:spPr bwMode="auto">
          <a:xfrm>
            <a:off x="900113" y="4978400"/>
            <a:ext cx="76327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*) zahrnuje zejména prostředky fondů UTB</a:t>
            </a:r>
            <a:endParaRPr lang="cs-CZ" altLang="cs-CZ" sz="1800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99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16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 Stav fondů od roku 2009 (v tis. Kč)  I.</a:t>
            </a:r>
          </a:p>
        </p:txBody>
      </p:sp>
      <p:graphicFrame>
        <p:nvGraphicFramePr>
          <p:cNvPr id="6" name="Object 18"/>
          <p:cNvGraphicFramePr>
            <a:graphicFrameLocks noChangeAspect="1"/>
          </p:cNvGraphicFramePr>
          <p:nvPr/>
        </p:nvGraphicFramePr>
        <p:xfrm>
          <a:off x="50800" y="969510"/>
          <a:ext cx="861218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296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87087"/>
            <a:ext cx="6588125" cy="785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Stav fondů od roku 2009 (v tis. Kč)  II.</a:t>
            </a:r>
          </a:p>
        </p:txBody>
      </p:sp>
      <p:graphicFrame>
        <p:nvGraphicFramePr>
          <p:cNvPr id="6" name="Object 18"/>
          <p:cNvGraphicFramePr>
            <a:graphicFrameLocks noChangeAspect="1"/>
          </p:cNvGraphicFramePr>
          <p:nvPr/>
        </p:nvGraphicFramePr>
        <p:xfrm>
          <a:off x="50800" y="1034142"/>
          <a:ext cx="861218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201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15900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  Výrok auditora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0825" y="836613"/>
            <a:ext cx="8713788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800" b="1" i="1" kern="0" dirty="0" smtClean="0"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 b="1" kern="0" dirty="0" smtClean="0">
                <a:latin typeface="Arial" charset="0"/>
              </a:rPr>
              <a:t>Výrok auditora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800" b="1" i="1" kern="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i="1" kern="0" dirty="0" smtClean="0">
                <a:latin typeface="Arial" charset="0"/>
              </a:rPr>
              <a:t>     Podle našeho názoru účetní závěrka ve všech významných ohledech podává věrný a poctivý obraz aktiv, pasiv a finanční situace veřejné  vysoké školy Univerzita Tomáše Bati ve Zlíně k 31. 12. 2015 a nákladů, výnosů a výsledku jejího hospodaření za účetní období roku 2015 v souladu s účetními předpisy platnými v České republice.</a:t>
            </a:r>
          </a:p>
          <a:p>
            <a:pPr eaLnBrk="1" hangingPunct="1">
              <a:lnSpc>
                <a:spcPct val="90000"/>
              </a:lnSpc>
            </a:pPr>
            <a:endParaRPr lang="cs-CZ" altLang="cs-CZ" sz="2000" i="1" kern="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i="1" kern="0" dirty="0" smtClean="0">
                <a:latin typeface="Arial" charset="0"/>
              </a:rPr>
              <a:t>    V Brně, dne 31. března 2016</a:t>
            </a:r>
            <a:endParaRPr lang="cs-CZ" altLang="cs-CZ" sz="2000" kern="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000" kern="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 smtClean="0">
                <a:latin typeface="Arial" charset="0"/>
              </a:rPr>
              <a:t>    Ing. Rostislav Chalupa                                   Ing. Petr Svoboda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 smtClean="0">
                <a:latin typeface="Arial" charset="0"/>
              </a:rPr>
              <a:t>  oprávnění KA ČR č. 1245                            oprávnění </a:t>
            </a:r>
            <a:r>
              <a:rPr lang="cs-CZ" altLang="cs-CZ" sz="2000" b="1" kern="0" smtClean="0">
                <a:latin typeface="Arial" charset="0"/>
              </a:rPr>
              <a:t>KA ČR č</a:t>
            </a:r>
            <a:r>
              <a:rPr lang="cs-CZ" altLang="cs-CZ" sz="2000" b="1" kern="0" dirty="0" smtClean="0">
                <a:latin typeface="Arial" charset="0"/>
              </a:rPr>
              <a:t>. 2264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000" b="1" kern="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 smtClean="0">
                <a:latin typeface="Arial" charset="0"/>
              </a:rPr>
              <a:t>                                               BDO CA s. r. o.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 smtClean="0">
                <a:latin typeface="Arial" charset="0"/>
              </a:rPr>
              <a:t>                                        oprávnění KA ČR č. 305</a:t>
            </a:r>
            <a:r>
              <a:rPr lang="cs-CZ" altLang="cs-CZ" sz="2000" kern="0" dirty="0" smtClean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2411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cs-CZ" sz="3600" kern="0" dirty="0" smtClean="0">
                <a:latin typeface="Arial" pitchFamily="34" charset="0"/>
              </a:rPr>
              <a:t>Děkuji za pozornost</a:t>
            </a:r>
          </a:p>
          <a:p>
            <a:pPr algn="ctr">
              <a:buFontTx/>
              <a:buNone/>
              <a:defRPr/>
            </a:pPr>
            <a:endParaRPr lang="cs-CZ" b="1" kern="0" dirty="0" smtClean="0">
              <a:latin typeface="Arial" pitchFamily="34" charset="0"/>
            </a:endParaRPr>
          </a:p>
          <a:p>
            <a:pPr>
              <a:buFontTx/>
              <a:buNone/>
              <a:defRPr/>
            </a:pPr>
            <a:endParaRPr lang="cs-CZ" b="1" kern="0" dirty="0" smtClean="0">
              <a:latin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cs-CZ" kern="0" dirty="0" smtClean="0">
              <a:latin typeface="Arial" pitchFamily="34" charset="0"/>
            </a:endParaRPr>
          </a:p>
        </p:txBody>
      </p:sp>
      <p:sp>
        <p:nvSpPr>
          <p:cNvPr id="5" name="Nadpis 6"/>
          <p:cNvSpPr txBox="1">
            <a:spLocks/>
          </p:cNvSpPr>
          <p:nvPr/>
        </p:nvSpPr>
        <p:spPr bwMode="auto">
          <a:xfrm>
            <a:off x="-1" y="148047"/>
            <a:ext cx="6588125" cy="753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r>
              <a:rPr lang="cs-CZ" altLang="cs-CZ" kern="0" dirty="0" smtClean="0">
                <a:latin typeface="Arial" pitchFamily="34" charset="0"/>
              </a:rPr>
              <a:t>	Závěr</a:t>
            </a:r>
          </a:p>
        </p:txBody>
      </p:sp>
    </p:spTree>
    <p:extLst>
      <p:ext uri="{BB962C8B-B14F-4D97-AF65-F5344CB8AC3E}">
        <p14:creationId xmlns:p14="http://schemas.microsoft.com/office/powerpoint/2010/main" val="192219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1" y="78378"/>
            <a:ext cx="6588125" cy="83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Použité kapitálové příspěvky a dotace v letech 2012–2015</a:t>
            </a:r>
          </a:p>
          <a:p>
            <a:pPr eaLnBrk="1" hangingPunct="1"/>
            <a:r>
              <a:rPr lang="cs-CZ" altLang="cs-CZ" kern="0" dirty="0" smtClean="0">
                <a:latin typeface="Arial" charset="0"/>
              </a:rPr>
              <a:t> (v tis. Kč)</a:t>
            </a:r>
          </a:p>
        </p:txBody>
      </p:sp>
      <p:graphicFrame>
        <p:nvGraphicFramePr>
          <p:cNvPr id="4" name="Object 26"/>
          <p:cNvGraphicFramePr>
            <a:graphicFrameLocks noChangeAspect="1"/>
          </p:cNvGraphicFramePr>
          <p:nvPr/>
        </p:nvGraphicFramePr>
        <p:xfrm>
          <a:off x="50800" y="1366838"/>
          <a:ext cx="8612187" cy="544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060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8"/>
          <p:cNvGraphicFramePr>
            <a:graphicFrameLocks noChangeAspect="1"/>
          </p:cNvGraphicFramePr>
          <p:nvPr/>
        </p:nvGraphicFramePr>
        <p:xfrm>
          <a:off x="481013" y="1103994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69670"/>
            <a:ext cx="6588125" cy="86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Použité příspěvky a dotace celkem v letech 2012 – 2015 </a:t>
            </a:r>
          </a:p>
          <a:p>
            <a:pPr eaLnBrk="1" hangingPunct="1"/>
            <a:r>
              <a:rPr lang="cs-CZ" altLang="cs-CZ" kern="0" dirty="0">
                <a:latin typeface="Arial" charset="0"/>
              </a:rPr>
              <a:t> </a:t>
            </a:r>
            <a:r>
              <a:rPr lang="cs-CZ" altLang="cs-CZ" kern="0" dirty="0" smtClean="0">
                <a:latin typeface="Arial" charset="0"/>
              </a:rPr>
              <a:t> (v tis. Kč)</a:t>
            </a:r>
          </a:p>
        </p:txBody>
      </p:sp>
    </p:spTree>
    <p:extLst>
      <p:ext uri="{BB962C8B-B14F-4D97-AF65-F5344CB8AC3E}">
        <p14:creationId xmlns:p14="http://schemas.microsoft.com/office/powerpoint/2010/main" val="426445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-1" y="319088"/>
            <a:ext cx="6588125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   Struktura financování UTB v roce 2015 z veřejných zdrojů (v tis. Kč)</a:t>
            </a:r>
            <a:b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</a:br>
            <a:endParaRPr lang="cs-CZ" altLang="cs-CZ" kern="0" dirty="0" smtClean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8" name="Group 3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0939939"/>
              </p:ext>
            </p:extLst>
          </p:nvPr>
        </p:nvGraphicFramePr>
        <p:xfrm>
          <a:off x="323850" y="1516290"/>
          <a:ext cx="8497888" cy="3736976"/>
        </p:xfrm>
        <a:graphic>
          <a:graphicData uri="http://schemas.openxmlformats.org/drawingml/2006/table">
            <a:tbl>
              <a:tblPr/>
              <a:tblGrid>
                <a:gridCol w="4908550"/>
                <a:gridCol w="1571625"/>
                <a:gridCol w="2017713"/>
              </a:tblGrid>
              <a:tr h="9366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Struktura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Použito </a:t>
                      </a:r>
                    </a:p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vyplaceno ve 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mzdách</a:t>
                      </a:r>
                      <a:r>
                        <a:rPr kumimoji="0" lang="en-US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525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prostředky z veřejných zdrojů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1 023 925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328 348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6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v tom  - přes kapitolu MŠMT (včetně  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 </a:t>
                      </a: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764 012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298 609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- </a:t>
                      </a: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 ostatních veřej. zdrojů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28 815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10 454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- operační programy EU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212 824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18 586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- ostatní veřejné zdroje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18 274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Obdélník 7"/>
          <p:cNvSpPr>
            <a:spLocks noChangeArrowheads="1"/>
          </p:cNvSpPr>
          <p:nvPr/>
        </p:nvSpPr>
        <p:spPr bwMode="auto">
          <a:xfrm>
            <a:off x="323850" y="5740400"/>
            <a:ext cx="7127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cs-CZ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>*</a:t>
            </a:r>
            <a:r>
              <a:rPr lang="cs-CZ" altLang="cs-CZ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>) zahrnuty DPP, DPČ, autorské honoráře externím pracovníkům </a:t>
            </a:r>
          </a:p>
        </p:txBody>
      </p:sp>
    </p:spTree>
    <p:extLst>
      <p:ext uri="{BB962C8B-B14F-4D97-AF65-F5344CB8AC3E}">
        <p14:creationId xmlns:p14="http://schemas.microsoft.com/office/powerpoint/2010/main" val="153852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31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   Výnosy hlavní činnosti UTB za rok 2015 (v tis. Kč)</a:t>
            </a:r>
          </a:p>
        </p:txBody>
      </p:sp>
      <p:graphicFrame>
        <p:nvGraphicFramePr>
          <p:cNvPr id="5" name="Group 6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6578921"/>
              </p:ext>
            </p:extLst>
          </p:nvPr>
        </p:nvGraphicFramePr>
        <p:xfrm>
          <a:off x="541338" y="1268413"/>
          <a:ext cx="7991475" cy="2949576"/>
        </p:xfrm>
        <a:graphic>
          <a:graphicData uri="http://schemas.openxmlformats.org/drawingml/2006/table">
            <a:tbl>
              <a:tblPr/>
              <a:tblGrid>
                <a:gridCol w="4649788"/>
                <a:gridCol w="1744662"/>
                <a:gridCol w="1597025"/>
              </a:tblGrid>
              <a:tr h="39370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Výnosy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Podíl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Celkové výnosy UTB v hlavní činnosti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1 092 215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z toho    provozní dotace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793 616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72,7 %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jiné ostatní výnosy*)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220 593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20,2 %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tržby z prodeje služeb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39 167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3,6 %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zúčtování fondů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33 197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ostatní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5 642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46"/>
          <p:cNvSpPr>
            <a:spLocks noChangeArrowheads="1"/>
          </p:cNvSpPr>
          <p:nvPr/>
        </p:nvSpPr>
        <p:spPr bwMode="auto">
          <a:xfrm>
            <a:off x="612775" y="4724400"/>
            <a:ext cx="792003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*) zejména zúčtování odpisů u majetku pořízeného z dotace  a převedených prostředků příspěvku (</a:t>
            </a:r>
            <a:r>
              <a:rPr lang="cs-CZ" altLang="cs-CZ" sz="2000" dirty="0" smtClean="0">
                <a:latin typeface="Arial" charset="0"/>
                <a:cs typeface="Arial" charset="0"/>
              </a:rPr>
              <a:t>199 996 tis. Kč), </a:t>
            </a:r>
            <a:r>
              <a:rPr lang="cs-CZ" altLang="cs-CZ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výnosy ve formě poplatků za studium – tvorba stipendijního </a:t>
            </a:r>
            <a:r>
              <a:rPr lang="cs-CZ" altLang="cs-CZ" sz="2000" dirty="0" smtClean="0">
                <a:latin typeface="Arial" charset="0"/>
                <a:cs typeface="Arial" charset="0"/>
              </a:rPr>
              <a:t>fondu (10 837 tis. Kč)</a:t>
            </a:r>
          </a:p>
        </p:txBody>
      </p:sp>
    </p:spTree>
    <p:extLst>
      <p:ext uri="{BB962C8B-B14F-4D97-AF65-F5344CB8AC3E}">
        <p14:creationId xmlns:p14="http://schemas.microsoft.com/office/powerpoint/2010/main" val="34764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421015421"/>
              </p:ext>
            </p:extLst>
          </p:nvPr>
        </p:nvGraphicFramePr>
        <p:xfrm>
          <a:off x="190500" y="965200"/>
          <a:ext cx="8594725" cy="562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8" name="Worksheet" r:id="rId4" imgW="8601126" imgH="5629195" progId="Excel.Sheet.8">
                  <p:embed/>
                </p:oleObj>
              </mc:Choice>
              <mc:Fallback>
                <p:oleObj name="Worksheet" r:id="rId4" imgW="8601126" imgH="5629195" progId="Excel.Sheet.8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" y="965200"/>
                        <a:ext cx="8594725" cy="562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1" y="0"/>
            <a:ext cx="6588125" cy="931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altLang="cs-CZ" kern="0" dirty="0" smtClean="0">
                <a:latin typeface="Arial" charset="0"/>
              </a:rPr>
              <a:t>  Celkové výnosy v letech 2012 – 2015 (v tis. Kč)</a:t>
            </a:r>
          </a:p>
        </p:txBody>
      </p:sp>
    </p:spTree>
    <p:extLst>
      <p:ext uri="{BB962C8B-B14F-4D97-AF65-F5344CB8AC3E}">
        <p14:creationId xmlns:p14="http://schemas.microsoft.com/office/powerpoint/2010/main" val="28652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Berlin CE"/>
        <a:ea typeface=""/>
        <a:cs typeface=""/>
      </a:majorFont>
      <a:minorFont>
        <a:latin typeface="J Baskerville TxN CE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10221</TotalTime>
  <Words>2974</Words>
  <Application>Microsoft Office PowerPoint</Application>
  <PresentationFormat>Předvádění na obrazovce (4:3)</PresentationFormat>
  <Paragraphs>1123</Paragraphs>
  <Slides>45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45</vt:i4>
      </vt:variant>
    </vt:vector>
  </HeadingPairs>
  <TitlesOfParts>
    <vt:vector size="54" baseType="lpstr">
      <vt:lpstr>Arial</vt:lpstr>
      <vt:lpstr>Arial Narrow</vt:lpstr>
      <vt:lpstr>Berlin CE</vt:lpstr>
      <vt:lpstr>J Baskerville TxN CE</vt:lpstr>
      <vt:lpstr>Wingdings</vt:lpstr>
      <vt:lpstr>Výchozí návrh</vt:lpstr>
      <vt:lpstr>1_Výchozí návrh</vt:lpstr>
      <vt:lpstr>Worksheet</vt:lpstr>
      <vt:lpstr>List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UTB ve Zlíně, rektorát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výroční zpráva o hospodaření 2015</dc:title>
  <dc:creator>kvestor</dc:creator>
  <cp:lastModifiedBy>Uzivatel</cp:lastModifiedBy>
  <cp:revision>917</cp:revision>
  <cp:lastPrinted>2016-04-14T14:58:54Z</cp:lastPrinted>
  <dcterms:created xsi:type="dcterms:W3CDTF">2006-02-27T10:09:50Z</dcterms:created>
  <dcterms:modified xsi:type="dcterms:W3CDTF">2016-05-03T10:33:39Z</dcterms:modified>
</cp:coreProperties>
</file>