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74" r:id="rId2"/>
    <p:sldMasterId id="2147483687" r:id="rId3"/>
  </p:sldMasterIdLst>
  <p:sldIdLst>
    <p:sldId id="256" r:id="rId4"/>
    <p:sldId id="258" r:id="rId5"/>
    <p:sldId id="263" r:id="rId6"/>
    <p:sldId id="280" r:id="rId7"/>
    <p:sldId id="282" r:id="rId8"/>
    <p:sldId id="278" r:id="rId9"/>
    <p:sldId id="260" r:id="rId10"/>
    <p:sldId id="267" r:id="rId11"/>
    <p:sldId id="281" r:id="rId12"/>
    <p:sldId id="271" r:id="rId13"/>
    <p:sldId id="274" r:id="rId14"/>
    <p:sldId id="264" r:id="rId15"/>
    <p:sldId id="270" r:id="rId16"/>
    <p:sldId id="262" r:id="rId17"/>
  </p:sldIdLst>
  <p:sldSz cx="10080625" cy="5670550"/>
  <p:notesSz cx="7559675" cy="1069181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řední styl 2 – zvýraznění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Styl Středně sytá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73A0DAA-6AF3-43AB-8588-CEC1D06C72B9}" styleName="Styl Středně sytá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65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lona\Desktop\kvalita%20v&#253;uky%20UTB%20ZS%2025_26\podkladov&#233;%20&#250;daje%20k%20hodnocen&#237;%20kvality%20v&#253;uky%20UTB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lona\Desktop\kvalita%20v&#253;uky%20UTB%20ZS%2025_26\podkladov&#233;%20&#250;daje%20k%20hodnocen&#237;%20kvality%20v&#253;uky%20UTB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cs-CZ" sz="2400">
                <a:solidFill>
                  <a:schemeClr val="tx1"/>
                </a:solidFill>
              </a:rPr>
              <a:t>Podíly</a:t>
            </a:r>
            <a:r>
              <a:rPr lang="cs-CZ" sz="2400" baseline="0">
                <a:solidFill>
                  <a:schemeClr val="tx1"/>
                </a:solidFill>
              </a:rPr>
              <a:t> přidělených známek v ZS 2025/26</a:t>
            </a:r>
            <a:endParaRPr lang="cs-CZ" sz="240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nove!$B$25</c:f>
              <c:strCache>
                <c:ptCount val="1"/>
                <c:pt idx="0">
                  <c:v>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nove!$A$26:$A$32</c:f>
              <c:strCache>
                <c:ptCount val="7"/>
                <c:pt idx="0">
                  <c:v>FAI</c:v>
                </c:pt>
                <c:pt idx="1">
                  <c:v>FAME</c:v>
                </c:pt>
                <c:pt idx="2">
                  <c:v>FHS</c:v>
                </c:pt>
                <c:pt idx="3">
                  <c:v>FLKŘ</c:v>
                </c:pt>
                <c:pt idx="4">
                  <c:v>FMK</c:v>
                </c:pt>
                <c:pt idx="5">
                  <c:v>FT</c:v>
                </c:pt>
                <c:pt idx="6">
                  <c:v>UTB</c:v>
                </c:pt>
              </c:strCache>
            </c:strRef>
          </c:cat>
          <c:val>
            <c:numRef>
              <c:f>nove!$B$26:$B$32</c:f>
              <c:numCache>
                <c:formatCode>###0.0%</c:formatCode>
                <c:ptCount val="7"/>
                <c:pt idx="0">
                  <c:v>8.8010952474085668E-4</c:v>
                </c:pt>
                <c:pt idx="1">
                  <c:v>4.6620046620046625E-4</c:v>
                </c:pt>
                <c:pt idx="2">
                  <c:v>6.5772165219679028E-4</c:v>
                </c:pt>
                <c:pt idx="3">
                  <c:v>1.3749754468670202E-3</c:v>
                </c:pt>
                <c:pt idx="4">
                  <c:v>1.1604293588627793E-3</c:v>
                </c:pt>
                <c:pt idx="5">
                  <c:v>1.0301313417460727E-3</c:v>
                </c:pt>
                <c:pt idx="6">
                  <c:v>8.7640018623503959E-4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83-4FC9-941A-F6954BF848CA}"/>
            </c:ext>
          </c:extLst>
        </c:ser>
        <c:ser>
          <c:idx val="1"/>
          <c:order val="1"/>
          <c:tx>
            <c:strRef>
              <c:f>nove!$C$25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nove!$A$26:$A$32</c:f>
              <c:strCache>
                <c:ptCount val="7"/>
                <c:pt idx="0">
                  <c:v>FAI</c:v>
                </c:pt>
                <c:pt idx="1">
                  <c:v>FAME</c:v>
                </c:pt>
                <c:pt idx="2">
                  <c:v>FHS</c:v>
                </c:pt>
                <c:pt idx="3">
                  <c:v>FLKŘ</c:v>
                </c:pt>
                <c:pt idx="4">
                  <c:v>FMK</c:v>
                </c:pt>
                <c:pt idx="5">
                  <c:v>FT</c:v>
                </c:pt>
                <c:pt idx="6">
                  <c:v>UTB</c:v>
                </c:pt>
              </c:strCache>
            </c:strRef>
          </c:cat>
          <c:val>
            <c:numRef>
              <c:f>nove!$C$26:$C$32</c:f>
              <c:numCache>
                <c:formatCode>###0.0%</c:formatCode>
                <c:ptCount val="7"/>
                <c:pt idx="0">
                  <c:v>3.4422061412086841E-2</c:v>
                </c:pt>
                <c:pt idx="1">
                  <c:v>3.6083916083916083E-2</c:v>
                </c:pt>
                <c:pt idx="2">
                  <c:v>3.2886082609839516E-2</c:v>
                </c:pt>
                <c:pt idx="3">
                  <c:v>4.812414064034571E-2</c:v>
                </c:pt>
                <c:pt idx="4">
                  <c:v>2.7850304612706701E-2</c:v>
                </c:pt>
                <c:pt idx="5">
                  <c:v>2.6139582796806594E-2</c:v>
                </c:pt>
                <c:pt idx="6">
                  <c:v>3.3179963300742202E-2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83-4FC9-941A-F6954BF848CA}"/>
            </c:ext>
          </c:extLst>
        </c:ser>
        <c:ser>
          <c:idx val="2"/>
          <c:order val="2"/>
          <c:tx>
            <c:strRef>
              <c:f>nove!$D$25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nove!$A$26:$A$32</c:f>
              <c:strCache>
                <c:ptCount val="7"/>
                <c:pt idx="0">
                  <c:v>FAI</c:v>
                </c:pt>
                <c:pt idx="1">
                  <c:v>FAME</c:v>
                </c:pt>
                <c:pt idx="2">
                  <c:v>FHS</c:v>
                </c:pt>
                <c:pt idx="3">
                  <c:v>FLKŘ</c:v>
                </c:pt>
                <c:pt idx="4">
                  <c:v>FMK</c:v>
                </c:pt>
                <c:pt idx="5">
                  <c:v>FT</c:v>
                </c:pt>
                <c:pt idx="6">
                  <c:v>UTB</c:v>
                </c:pt>
              </c:strCache>
            </c:strRef>
          </c:cat>
          <c:val>
            <c:numRef>
              <c:f>nove!$D$26:$D$32</c:f>
              <c:numCache>
                <c:formatCode>###0.0%</c:formatCode>
                <c:ptCount val="7"/>
                <c:pt idx="0">
                  <c:v>5.2170936827694116E-2</c:v>
                </c:pt>
                <c:pt idx="1">
                  <c:v>5.6503496503496502E-2</c:v>
                </c:pt>
                <c:pt idx="2">
                  <c:v>5.0578795053933173E-2</c:v>
                </c:pt>
                <c:pt idx="3">
                  <c:v>7.9355725790610884E-2</c:v>
                </c:pt>
                <c:pt idx="4">
                  <c:v>5.9762111981433129E-2</c:v>
                </c:pt>
                <c:pt idx="5">
                  <c:v>4.3651815606489827E-2</c:v>
                </c:pt>
                <c:pt idx="6">
                  <c:v>5.4898255415879268E-2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B83-4FC9-941A-F6954BF848CA}"/>
            </c:ext>
          </c:extLst>
        </c:ser>
        <c:ser>
          <c:idx val="3"/>
          <c:order val="3"/>
          <c:tx>
            <c:strRef>
              <c:f>nove!$E$25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nove!$A$26:$A$32</c:f>
              <c:strCache>
                <c:ptCount val="7"/>
                <c:pt idx="0">
                  <c:v>FAI</c:v>
                </c:pt>
                <c:pt idx="1">
                  <c:v>FAME</c:v>
                </c:pt>
                <c:pt idx="2">
                  <c:v>FHS</c:v>
                </c:pt>
                <c:pt idx="3">
                  <c:v>FLKŘ</c:v>
                </c:pt>
                <c:pt idx="4">
                  <c:v>FMK</c:v>
                </c:pt>
                <c:pt idx="5">
                  <c:v>FT</c:v>
                </c:pt>
                <c:pt idx="6">
                  <c:v>UTB</c:v>
                </c:pt>
              </c:strCache>
            </c:strRef>
          </c:cat>
          <c:val>
            <c:numRef>
              <c:f>nove!$E$26:$E$32</c:f>
              <c:numCache>
                <c:formatCode>###0.0%</c:formatCode>
                <c:ptCount val="7"/>
                <c:pt idx="0">
                  <c:v>0.1828183062781146</c:v>
                </c:pt>
                <c:pt idx="1">
                  <c:v>0.18144522144522143</c:v>
                </c:pt>
                <c:pt idx="2">
                  <c:v>0.187911076032623</c:v>
                </c:pt>
                <c:pt idx="3">
                  <c:v>0.22333529758397172</c:v>
                </c:pt>
                <c:pt idx="4">
                  <c:v>0.20430809399477806</c:v>
                </c:pt>
                <c:pt idx="5">
                  <c:v>0.15220190574298223</c:v>
                </c:pt>
                <c:pt idx="6">
                  <c:v>0.18730315230191985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B83-4FC9-941A-F6954BF848CA}"/>
            </c:ext>
          </c:extLst>
        </c:ser>
        <c:ser>
          <c:idx val="4"/>
          <c:order val="4"/>
          <c:tx>
            <c:strRef>
              <c:f>nove!$F$25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nove!$A$26:$A$32</c:f>
              <c:strCache>
                <c:ptCount val="7"/>
                <c:pt idx="0">
                  <c:v>FAI</c:v>
                </c:pt>
                <c:pt idx="1">
                  <c:v>FAME</c:v>
                </c:pt>
                <c:pt idx="2">
                  <c:v>FHS</c:v>
                </c:pt>
                <c:pt idx="3">
                  <c:v>FLKŘ</c:v>
                </c:pt>
                <c:pt idx="4">
                  <c:v>FMK</c:v>
                </c:pt>
                <c:pt idx="5">
                  <c:v>FT</c:v>
                </c:pt>
                <c:pt idx="6">
                  <c:v>UTB</c:v>
                </c:pt>
              </c:strCache>
            </c:strRef>
          </c:cat>
          <c:val>
            <c:numRef>
              <c:f>nove!$F$26:$F$32</c:f>
              <c:numCache>
                <c:formatCode>###0.0%</c:formatCode>
                <c:ptCount val="7"/>
                <c:pt idx="0">
                  <c:v>0.22193428515548605</c:v>
                </c:pt>
                <c:pt idx="1">
                  <c:v>0.20867132867132868</c:v>
                </c:pt>
                <c:pt idx="2">
                  <c:v>0.23724019994738227</c:v>
                </c:pt>
                <c:pt idx="3">
                  <c:v>0.24454920447849149</c:v>
                </c:pt>
                <c:pt idx="4">
                  <c:v>0.22998259355961706</c:v>
                </c:pt>
                <c:pt idx="5">
                  <c:v>0.21491115117177439</c:v>
                </c:pt>
                <c:pt idx="6">
                  <c:v>0.22552241667351358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B83-4FC9-941A-F6954BF848CA}"/>
            </c:ext>
          </c:extLst>
        </c:ser>
        <c:ser>
          <c:idx val="5"/>
          <c:order val="5"/>
          <c:tx>
            <c:strRef>
              <c:f>nove!$G$25</c:f>
              <c:strCache>
                <c:ptCount val="1"/>
                <c:pt idx="0">
                  <c:v>5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nove!$A$26:$A$32</c:f>
              <c:strCache>
                <c:ptCount val="7"/>
                <c:pt idx="0">
                  <c:v>FAI</c:v>
                </c:pt>
                <c:pt idx="1">
                  <c:v>FAME</c:v>
                </c:pt>
                <c:pt idx="2">
                  <c:v>FHS</c:v>
                </c:pt>
                <c:pt idx="3">
                  <c:v>FLKŘ</c:v>
                </c:pt>
                <c:pt idx="4">
                  <c:v>FMK</c:v>
                </c:pt>
                <c:pt idx="5">
                  <c:v>FT</c:v>
                </c:pt>
                <c:pt idx="6">
                  <c:v>UTB</c:v>
                </c:pt>
              </c:strCache>
            </c:strRef>
          </c:cat>
          <c:val>
            <c:numRef>
              <c:f>nove!$G$26:$G$32</c:f>
              <c:numCache>
                <c:formatCode>###0.0%</c:formatCode>
                <c:ptCount val="7"/>
                <c:pt idx="0">
                  <c:v>0.50777430080187758</c:v>
                </c:pt>
                <c:pt idx="1">
                  <c:v>0.51682983682983685</c:v>
                </c:pt>
                <c:pt idx="2">
                  <c:v>0.49072612470402527</c:v>
                </c:pt>
                <c:pt idx="3">
                  <c:v>0.40326065605971323</c:v>
                </c:pt>
                <c:pt idx="4">
                  <c:v>0.47693646649260224</c:v>
                </c:pt>
                <c:pt idx="5">
                  <c:v>0.56206541334020088</c:v>
                </c:pt>
                <c:pt idx="6">
                  <c:v>0.49821981212171013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B83-4FC9-941A-F6954BF848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8902352"/>
        <c:axId val="178904432"/>
      </c:barChart>
      <c:catAx>
        <c:axId val="178902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78904432"/>
        <c:crosses val="autoZero"/>
        <c:auto val="1"/>
        <c:lblAlgn val="ctr"/>
        <c:lblOffset val="100"/>
        <c:noMultiLvlLbl val="0"/>
      </c:catAx>
      <c:valAx>
        <c:axId val="178904432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78902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účast!$A$3</c:f>
              <c:strCache>
                <c:ptCount val="1"/>
                <c:pt idx="0">
                  <c:v>FAI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účast!$B$2:$P$2</c:f>
              <c:strCache>
                <c:ptCount val="15"/>
                <c:pt idx="0">
                  <c:v>ZS 18/19</c:v>
                </c:pt>
                <c:pt idx="1">
                  <c:v>LS 18/19</c:v>
                </c:pt>
                <c:pt idx="2">
                  <c:v>ZS 19/20</c:v>
                </c:pt>
                <c:pt idx="3">
                  <c:v>LS 19/20</c:v>
                </c:pt>
                <c:pt idx="4">
                  <c:v>ZS 20/21</c:v>
                </c:pt>
                <c:pt idx="5">
                  <c:v>LS 20/21</c:v>
                </c:pt>
                <c:pt idx="6">
                  <c:v>ZS 21/22</c:v>
                </c:pt>
                <c:pt idx="7">
                  <c:v>LS 21/22</c:v>
                </c:pt>
                <c:pt idx="8">
                  <c:v>ZS 22/23</c:v>
                </c:pt>
                <c:pt idx="9">
                  <c:v>LS 22/23</c:v>
                </c:pt>
                <c:pt idx="10">
                  <c:v>ZS 23/24</c:v>
                </c:pt>
                <c:pt idx="11">
                  <c:v>LS 23/24</c:v>
                </c:pt>
                <c:pt idx="12">
                  <c:v>ZS 24/25</c:v>
                </c:pt>
                <c:pt idx="13">
                  <c:v>LS 24/25</c:v>
                </c:pt>
                <c:pt idx="14">
                  <c:v>ZS 25/26</c:v>
                </c:pt>
              </c:strCache>
            </c:strRef>
          </c:cat>
          <c:val>
            <c:numRef>
              <c:f>účast!$B$3:$P$3</c:f>
              <c:numCache>
                <c:formatCode>General</c:formatCode>
                <c:ptCount val="15"/>
                <c:pt idx="0">
                  <c:v>28</c:v>
                </c:pt>
                <c:pt idx="1">
                  <c:v>31</c:v>
                </c:pt>
                <c:pt idx="2">
                  <c:v>40</c:v>
                </c:pt>
                <c:pt idx="3">
                  <c:v>33</c:v>
                </c:pt>
                <c:pt idx="4">
                  <c:v>44</c:v>
                </c:pt>
                <c:pt idx="5">
                  <c:v>45</c:v>
                </c:pt>
                <c:pt idx="6">
                  <c:v>56</c:v>
                </c:pt>
                <c:pt idx="7">
                  <c:v>47</c:v>
                </c:pt>
                <c:pt idx="8">
                  <c:v>52</c:v>
                </c:pt>
                <c:pt idx="9">
                  <c:v>48</c:v>
                </c:pt>
                <c:pt idx="10">
                  <c:v>51</c:v>
                </c:pt>
                <c:pt idx="11">
                  <c:v>49</c:v>
                </c:pt>
                <c:pt idx="12">
                  <c:v>57</c:v>
                </c:pt>
                <c:pt idx="13">
                  <c:v>52</c:v>
                </c:pt>
                <c:pt idx="14">
                  <c:v>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8E-480B-AD2A-C3A6111B7790}"/>
            </c:ext>
          </c:extLst>
        </c:ser>
        <c:ser>
          <c:idx val="1"/>
          <c:order val="1"/>
          <c:tx>
            <c:strRef>
              <c:f>účast!$A$4</c:f>
              <c:strCache>
                <c:ptCount val="1"/>
                <c:pt idx="0">
                  <c:v>FAME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účast!$B$2:$P$2</c:f>
              <c:strCache>
                <c:ptCount val="15"/>
                <c:pt idx="0">
                  <c:v>ZS 18/19</c:v>
                </c:pt>
                <c:pt idx="1">
                  <c:v>LS 18/19</c:v>
                </c:pt>
                <c:pt idx="2">
                  <c:v>ZS 19/20</c:v>
                </c:pt>
                <c:pt idx="3">
                  <c:v>LS 19/20</c:v>
                </c:pt>
                <c:pt idx="4">
                  <c:v>ZS 20/21</c:v>
                </c:pt>
                <c:pt idx="5">
                  <c:v>LS 20/21</c:v>
                </c:pt>
                <c:pt idx="6">
                  <c:v>ZS 21/22</c:v>
                </c:pt>
                <c:pt idx="7">
                  <c:v>LS 21/22</c:v>
                </c:pt>
                <c:pt idx="8">
                  <c:v>ZS 22/23</c:v>
                </c:pt>
                <c:pt idx="9">
                  <c:v>LS 22/23</c:v>
                </c:pt>
                <c:pt idx="10">
                  <c:v>ZS 23/24</c:v>
                </c:pt>
                <c:pt idx="11">
                  <c:v>LS 23/24</c:v>
                </c:pt>
                <c:pt idx="12">
                  <c:v>ZS 24/25</c:v>
                </c:pt>
                <c:pt idx="13">
                  <c:v>LS 24/25</c:v>
                </c:pt>
                <c:pt idx="14">
                  <c:v>ZS 25/26</c:v>
                </c:pt>
              </c:strCache>
            </c:strRef>
          </c:cat>
          <c:val>
            <c:numRef>
              <c:f>účast!$B$4:$P$4</c:f>
              <c:numCache>
                <c:formatCode>General</c:formatCode>
                <c:ptCount val="15"/>
                <c:pt idx="0">
                  <c:v>27</c:v>
                </c:pt>
                <c:pt idx="1">
                  <c:v>24</c:v>
                </c:pt>
                <c:pt idx="2">
                  <c:v>29</c:v>
                </c:pt>
                <c:pt idx="3">
                  <c:v>17</c:v>
                </c:pt>
                <c:pt idx="4">
                  <c:v>24</c:v>
                </c:pt>
                <c:pt idx="5">
                  <c:v>33</c:v>
                </c:pt>
                <c:pt idx="6">
                  <c:v>55</c:v>
                </c:pt>
                <c:pt idx="7">
                  <c:v>42</c:v>
                </c:pt>
                <c:pt idx="8">
                  <c:v>46</c:v>
                </c:pt>
                <c:pt idx="9">
                  <c:v>30</c:v>
                </c:pt>
                <c:pt idx="10">
                  <c:v>37</c:v>
                </c:pt>
                <c:pt idx="11">
                  <c:v>33</c:v>
                </c:pt>
                <c:pt idx="12">
                  <c:v>33</c:v>
                </c:pt>
                <c:pt idx="13">
                  <c:v>27</c:v>
                </c:pt>
                <c:pt idx="14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58E-480B-AD2A-C3A6111B7790}"/>
            </c:ext>
          </c:extLst>
        </c:ser>
        <c:ser>
          <c:idx val="2"/>
          <c:order val="2"/>
          <c:tx>
            <c:strRef>
              <c:f>účast!$A$5</c:f>
              <c:strCache>
                <c:ptCount val="1"/>
                <c:pt idx="0">
                  <c:v>FHS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účast!$B$2:$P$2</c:f>
              <c:strCache>
                <c:ptCount val="15"/>
                <c:pt idx="0">
                  <c:v>ZS 18/19</c:v>
                </c:pt>
                <c:pt idx="1">
                  <c:v>LS 18/19</c:v>
                </c:pt>
                <c:pt idx="2">
                  <c:v>ZS 19/20</c:v>
                </c:pt>
                <c:pt idx="3">
                  <c:v>LS 19/20</c:v>
                </c:pt>
                <c:pt idx="4">
                  <c:v>ZS 20/21</c:v>
                </c:pt>
                <c:pt idx="5">
                  <c:v>LS 20/21</c:v>
                </c:pt>
                <c:pt idx="6">
                  <c:v>ZS 21/22</c:v>
                </c:pt>
                <c:pt idx="7">
                  <c:v>LS 21/22</c:v>
                </c:pt>
                <c:pt idx="8">
                  <c:v>ZS 22/23</c:v>
                </c:pt>
                <c:pt idx="9">
                  <c:v>LS 22/23</c:v>
                </c:pt>
                <c:pt idx="10">
                  <c:v>ZS 23/24</c:v>
                </c:pt>
                <c:pt idx="11">
                  <c:v>LS 23/24</c:v>
                </c:pt>
                <c:pt idx="12">
                  <c:v>ZS 24/25</c:v>
                </c:pt>
                <c:pt idx="13">
                  <c:v>LS 24/25</c:v>
                </c:pt>
                <c:pt idx="14">
                  <c:v>ZS 25/26</c:v>
                </c:pt>
              </c:strCache>
            </c:strRef>
          </c:cat>
          <c:val>
            <c:numRef>
              <c:f>účast!$B$5:$P$5</c:f>
              <c:numCache>
                <c:formatCode>General</c:formatCode>
                <c:ptCount val="15"/>
                <c:pt idx="0">
                  <c:v>26</c:v>
                </c:pt>
                <c:pt idx="1">
                  <c:v>27</c:v>
                </c:pt>
                <c:pt idx="2">
                  <c:v>29</c:v>
                </c:pt>
                <c:pt idx="3">
                  <c:v>15</c:v>
                </c:pt>
                <c:pt idx="4">
                  <c:v>31</c:v>
                </c:pt>
                <c:pt idx="5">
                  <c:v>24</c:v>
                </c:pt>
                <c:pt idx="6">
                  <c:v>38</c:v>
                </c:pt>
                <c:pt idx="7">
                  <c:v>34</c:v>
                </c:pt>
                <c:pt idx="8">
                  <c:v>37</c:v>
                </c:pt>
                <c:pt idx="9">
                  <c:v>32</c:v>
                </c:pt>
                <c:pt idx="10">
                  <c:v>40</c:v>
                </c:pt>
                <c:pt idx="11">
                  <c:v>30</c:v>
                </c:pt>
                <c:pt idx="12">
                  <c:v>36</c:v>
                </c:pt>
                <c:pt idx="13">
                  <c:v>27</c:v>
                </c:pt>
                <c:pt idx="14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58E-480B-AD2A-C3A6111B7790}"/>
            </c:ext>
          </c:extLst>
        </c:ser>
        <c:ser>
          <c:idx val="3"/>
          <c:order val="3"/>
          <c:tx>
            <c:strRef>
              <c:f>účast!$A$6</c:f>
              <c:strCache>
                <c:ptCount val="1"/>
                <c:pt idx="0">
                  <c:v>FLKŘ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účast!$B$2:$P$2</c:f>
              <c:strCache>
                <c:ptCount val="15"/>
                <c:pt idx="0">
                  <c:v>ZS 18/19</c:v>
                </c:pt>
                <c:pt idx="1">
                  <c:v>LS 18/19</c:v>
                </c:pt>
                <c:pt idx="2">
                  <c:v>ZS 19/20</c:v>
                </c:pt>
                <c:pt idx="3">
                  <c:v>LS 19/20</c:v>
                </c:pt>
                <c:pt idx="4">
                  <c:v>ZS 20/21</c:v>
                </c:pt>
                <c:pt idx="5">
                  <c:v>LS 20/21</c:v>
                </c:pt>
                <c:pt idx="6">
                  <c:v>ZS 21/22</c:v>
                </c:pt>
                <c:pt idx="7">
                  <c:v>LS 21/22</c:v>
                </c:pt>
                <c:pt idx="8">
                  <c:v>ZS 22/23</c:v>
                </c:pt>
                <c:pt idx="9">
                  <c:v>LS 22/23</c:v>
                </c:pt>
                <c:pt idx="10">
                  <c:v>ZS 23/24</c:v>
                </c:pt>
                <c:pt idx="11">
                  <c:v>LS 23/24</c:v>
                </c:pt>
                <c:pt idx="12">
                  <c:v>ZS 24/25</c:v>
                </c:pt>
                <c:pt idx="13">
                  <c:v>LS 24/25</c:v>
                </c:pt>
                <c:pt idx="14">
                  <c:v>ZS 25/26</c:v>
                </c:pt>
              </c:strCache>
            </c:strRef>
          </c:cat>
          <c:val>
            <c:numRef>
              <c:f>účast!$B$6:$P$6</c:f>
              <c:numCache>
                <c:formatCode>General</c:formatCode>
                <c:ptCount val="15"/>
                <c:pt idx="0">
                  <c:v>25</c:v>
                </c:pt>
                <c:pt idx="1">
                  <c:v>28</c:v>
                </c:pt>
                <c:pt idx="2">
                  <c:v>21</c:v>
                </c:pt>
                <c:pt idx="3">
                  <c:v>29</c:v>
                </c:pt>
                <c:pt idx="4">
                  <c:v>30</c:v>
                </c:pt>
                <c:pt idx="5">
                  <c:v>30</c:v>
                </c:pt>
                <c:pt idx="6">
                  <c:v>33</c:v>
                </c:pt>
                <c:pt idx="7">
                  <c:v>29</c:v>
                </c:pt>
                <c:pt idx="8">
                  <c:v>41</c:v>
                </c:pt>
                <c:pt idx="9">
                  <c:v>31</c:v>
                </c:pt>
                <c:pt idx="10">
                  <c:v>34</c:v>
                </c:pt>
                <c:pt idx="11">
                  <c:v>28</c:v>
                </c:pt>
                <c:pt idx="12">
                  <c:v>29</c:v>
                </c:pt>
                <c:pt idx="13">
                  <c:v>22</c:v>
                </c:pt>
                <c:pt idx="14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58E-480B-AD2A-C3A6111B7790}"/>
            </c:ext>
          </c:extLst>
        </c:ser>
        <c:ser>
          <c:idx val="4"/>
          <c:order val="4"/>
          <c:tx>
            <c:strRef>
              <c:f>účast!$A$7</c:f>
              <c:strCache>
                <c:ptCount val="1"/>
                <c:pt idx="0">
                  <c:v>FMK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účast!$B$2:$P$2</c:f>
              <c:strCache>
                <c:ptCount val="15"/>
                <c:pt idx="0">
                  <c:v>ZS 18/19</c:v>
                </c:pt>
                <c:pt idx="1">
                  <c:v>LS 18/19</c:v>
                </c:pt>
                <c:pt idx="2">
                  <c:v>ZS 19/20</c:v>
                </c:pt>
                <c:pt idx="3">
                  <c:v>LS 19/20</c:v>
                </c:pt>
                <c:pt idx="4">
                  <c:v>ZS 20/21</c:v>
                </c:pt>
                <c:pt idx="5">
                  <c:v>LS 20/21</c:v>
                </c:pt>
                <c:pt idx="6">
                  <c:v>ZS 21/22</c:v>
                </c:pt>
                <c:pt idx="7">
                  <c:v>LS 21/22</c:v>
                </c:pt>
                <c:pt idx="8">
                  <c:v>ZS 22/23</c:v>
                </c:pt>
                <c:pt idx="9">
                  <c:v>LS 22/23</c:v>
                </c:pt>
                <c:pt idx="10">
                  <c:v>ZS 23/24</c:v>
                </c:pt>
                <c:pt idx="11">
                  <c:v>LS 23/24</c:v>
                </c:pt>
                <c:pt idx="12">
                  <c:v>ZS 24/25</c:v>
                </c:pt>
                <c:pt idx="13">
                  <c:v>LS 24/25</c:v>
                </c:pt>
                <c:pt idx="14">
                  <c:v>ZS 25/26</c:v>
                </c:pt>
              </c:strCache>
            </c:strRef>
          </c:cat>
          <c:val>
            <c:numRef>
              <c:f>účast!$B$7:$P$7</c:f>
              <c:numCache>
                <c:formatCode>General</c:formatCode>
                <c:ptCount val="15"/>
                <c:pt idx="0">
                  <c:v>30</c:v>
                </c:pt>
                <c:pt idx="1">
                  <c:v>38</c:v>
                </c:pt>
                <c:pt idx="2">
                  <c:v>39</c:v>
                </c:pt>
                <c:pt idx="3">
                  <c:v>37</c:v>
                </c:pt>
                <c:pt idx="4">
                  <c:v>63</c:v>
                </c:pt>
                <c:pt idx="5">
                  <c:v>40</c:v>
                </c:pt>
                <c:pt idx="6">
                  <c:v>48</c:v>
                </c:pt>
                <c:pt idx="7">
                  <c:v>38</c:v>
                </c:pt>
                <c:pt idx="8">
                  <c:v>51</c:v>
                </c:pt>
                <c:pt idx="9">
                  <c:v>38</c:v>
                </c:pt>
                <c:pt idx="10">
                  <c:v>54</c:v>
                </c:pt>
                <c:pt idx="11">
                  <c:v>41</c:v>
                </c:pt>
                <c:pt idx="12">
                  <c:v>57</c:v>
                </c:pt>
                <c:pt idx="13">
                  <c:v>33</c:v>
                </c:pt>
                <c:pt idx="14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58E-480B-AD2A-C3A6111B7790}"/>
            </c:ext>
          </c:extLst>
        </c:ser>
        <c:ser>
          <c:idx val="5"/>
          <c:order val="5"/>
          <c:tx>
            <c:strRef>
              <c:f>účast!$A$8</c:f>
              <c:strCache>
                <c:ptCount val="1"/>
                <c:pt idx="0">
                  <c:v>FT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účast!$B$2:$P$2</c:f>
              <c:strCache>
                <c:ptCount val="15"/>
                <c:pt idx="0">
                  <c:v>ZS 18/19</c:v>
                </c:pt>
                <c:pt idx="1">
                  <c:v>LS 18/19</c:v>
                </c:pt>
                <c:pt idx="2">
                  <c:v>ZS 19/20</c:v>
                </c:pt>
                <c:pt idx="3">
                  <c:v>LS 19/20</c:v>
                </c:pt>
                <c:pt idx="4">
                  <c:v>ZS 20/21</c:v>
                </c:pt>
                <c:pt idx="5">
                  <c:v>LS 20/21</c:v>
                </c:pt>
                <c:pt idx="6">
                  <c:v>ZS 21/22</c:v>
                </c:pt>
                <c:pt idx="7">
                  <c:v>LS 21/22</c:v>
                </c:pt>
                <c:pt idx="8">
                  <c:v>ZS 22/23</c:v>
                </c:pt>
                <c:pt idx="9">
                  <c:v>LS 22/23</c:v>
                </c:pt>
                <c:pt idx="10">
                  <c:v>ZS 23/24</c:v>
                </c:pt>
                <c:pt idx="11">
                  <c:v>LS 23/24</c:v>
                </c:pt>
                <c:pt idx="12">
                  <c:v>ZS 24/25</c:v>
                </c:pt>
                <c:pt idx="13">
                  <c:v>LS 24/25</c:v>
                </c:pt>
                <c:pt idx="14">
                  <c:v>ZS 25/26</c:v>
                </c:pt>
              </c:strCache>
            </c:strRef>
          </c:cat>
          <c:val>
            <c:numRef>
              <c:f>účast!$B$8:$P$8</c:f>
              <c:numCache>
                <c:formatCode>General</c:formatCode>
                <c:ptCount val="15"/>
                <c:pt idx="0">
                  <c:v>23</c:v>
                </c:pt>
                <c:pt idx="1">
                  <c:v>32</c:v>
                </c:pt>
                <c:pt idx="2">
                  <c:v>36</c:v>
                </c:pt>
                <c:pt idx="3">
                  <c:v>28</c:v>
                </c:pt>
                <c:pt idx="4">
                  <c:v>28</c:v>
                </c:pt>
                <c:pt idx="5">
                  <c:v>26</c:v>
                </c:pt>
                <c:pt idx="6">
                  <c:v>35</c:v>
                </c:pt>
                <c:pt idx="7">
                  <c:v>36</c:v>
                </c:pt>
                <c:pt idx="8">
                  <c:v>31</c:v>
                </c:pt>
                <c:pt idx="9">
                  <c:v>32</c:v>
                </c:pt>
                <c:pt idx="10">
                  <c:v>33</c:v>
                </c:pt>
                <c:pt idx="11">
                  <c:v>31</c:v>
                </c:pt>
                <c:pt idx="12">
                  <c:v>34</c:v>
                </c:pt>
                <c:pt idx="13">
                  <c:v>28</c:v>
                </c:pt>
                <c:pt idx="14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58E-480B-AD2A-C3A6111B77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79284927"/>
        <c:axId val="1779286175"/>
      </c:barChart>
      <c:lineChart>
        <c:grouping val="standard"/>
        <c:varyColors val="0"/>
        <c:ser>
          <c:idx val="6"/>
          <c:order val="6"/>
          <c:tx>
            <c:strRef>
              <c:f>účast!$A$9</c:f>
              <c:strCache>
                <c:ptCount val="1"/>
                <c:pt idx="0">
                  <c:v>UTB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strRef>
              <c:f>účast!$B$2:$P$2</c:f>
              <c:strCache>
                <c:ptCount val="15"/>
                <c:pt idx="0">
                  <c:v>ZS 18/19</c:v>
                </c:pt>
                <c:pt idx="1">
                  <c:v>LS 18/19</c:v>
                </c:pt>
                <c:pt idx="2">
                  <c:v>ZS 19/20</c:v>
                </c:pt>
                <c:pt idx="3">
                  <c:v>LS 19/20</c:v>
                </c:pt>
                <c:pt idx="4">
                  <c:v>ZS 20/21</c:v>
                </c:pt>
                <c:pt idx="5">
                  <c:v>LS 20/21</c:v>
                </c:pt>
                <c:pt idx="6">
                  <c:v>ZS 21/22</c:v>
                </c:pt>
                <c:pt idx="7">
                  <c:v>LS 21/22</c:v>
                </c:pt>
                <c:pt idx="8">
                  <c:v>ZS 22/23</c:v>
                </c:pt>
                <c:pt idx="9">
                  <c:v>LS 22/23</c:v>
                </c:pt>
                <c:pt idx="10">
                  <c:v>ZS 23/24</c:v>
                </c:pt>
                <c:pt idx="11">
                  <c:v>LS 23/24</c:v>
                </c:pt>
                <c:pt idx="12">
                  <c:v>ZS 24/25</c:v>
                </c:pt>
                <c:pt idx="13">
                  <c:v>LS 24/25</c:v>
                </c:pt>
                <c:pt idx="14">
                  <c:v>ZS 25/26</c:v>
                </c:pt>
              </c:strCache>
            </c:strRef>
          </c:cat>
          <c:val>
            <c:numRef>
              <c:f>účast!$B$9:$P$9</c:f>
              <c:numCache>
                <c:formatCode>0</c:formatCode>
                <c:ptCount val="15"/>
                <c:pt idx="0">
                  <c:v>26.5</c:v>
                </c:pt>
                <c:pt idx="1">
                  <c:v>30</c:v>
                </c:pt>
                <c:pt idx="2">
                  <c:v>32.333333333333336</c:v>
                </c:pt>
                <c:pt idx="3">
                  <c:v>26.5</c:v>
                </c:pt>
                <c:pt idx="4">
                  <c:v>36.666666666666664</c:v>
                </c:pt>
                <c:pt idx="5">
                  <c:v>33</c:v>
                </c:pt>
                <c:pt idx="6">
                  <c:v>44.166666666666664</c:v>
                </c:pt>
                <c:pt idx="7">
                  <c:v>37.666666666666664</c:v>
                </c:pt>
                <c:pt idx="8">
                  <c:v>43</c:v>
                </c:pt>
                <c:pt idx="9">
                  <c:v>35.166666666666664</c:v>
                </c:pt>
                <c:pt idx="10" formatCode="General">
                  <c:v>42</c:v>
                </c:pt>
                <c:pt idx="11">
                  <c:v>35.333333333333336</c:v>
                </c:pt>
                <c:pt idx="12">
                  <c:v>41</c:v>
                </c:pt>
                <c:pt idx="13" formatCode="General">
                  <c:v>32</c:v>
                </c:pt>
                <c:pt idx="14" formatCode="General">
                  <c:v>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58E-480B-AD2A-C3A6111B77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79284927"/>
        <c:axId val="1779286175"/>
      </c:lineChart>
      <c:catAx>
        <c:axId val="1779284927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 sz="2000">
                    <a:solidFill>
                      <a:schemeClr val="tx1"/>
                    </a:solidFill>
                  </a:rPr>
                  <a:t>Semestr</a:t>
                </a:r>
                <a:r>
                  <a:rPr lang="cs-CZ" sz="2000" baseline="0">
                    <a:solidFill>
                      <a:schemeClr val="tx1"/>
                    </a:solidFill>
                  </a:rPr>
                  <a:t> dle AR</a:t>
                </a:r>
                <a:endParaRPr lang="cs-CZ" sz="2000">
                  <a:solidFill>
                    <a:schemeClr val="tx1"/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cs-CZ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779286175"/>
        <c:crosses val="autoZero"/>
        <c:auto val="1"/>
        <c:lblAlgn val="ctr"/>
        <c:lblOffset val="100"/>
        <c:noMultiLvlLbl val="0"/>
      </c:catAx>
      <c:valAx>
        <c:axId val="17792861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 sz="2000">
                    <a:solidFill>
                      <a:schemeClr val="tx1"/>
                    </a:solidFill>
                  </a:rPr>
                  <a:t>Účast</a:t>
                </a:r>
                <a:r>
                  <a:rPr lang="cs-CZ" sz="2000" baseline="0">
                    <a:solidFill>
                      <a:schemeClr val="tx1"/>
                    </a:solidFill>
                  </a:rPr>
                  <a:t> (%)</a:t>
                </a:r>
                <a:endParaRPr lang="cs-CZ" sz="2000">
                  <a:solidFill>
                    <a:schemeClr val="tx1"/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cs-CZ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7792849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91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0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07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11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12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13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14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2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3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33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3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37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40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45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48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49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50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51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52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225720"/>
            <a:ext cx="9071640" cy="946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r>
              <a:rPr lang="cs-CZ" sz="1800" b="0" strike="noStrike" spc="-1">
                <a:latin typeface="Arial"/>
              </a:rPr>
              <a:t>Klikněte pro úpravu formátu textu nadpisu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00" b="0" strike="noStrike" spc="-1">
                <a:latin typeface="Arial"/>
              </a:rPr>
              <a:t>Klikněte pro úpravu formátu textu osnovy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1800" b="0" strike="noStrike" spc="-1">
                <a:latin typeface="Arial"/>
              </a:rPr>
              <a:t>Druhá úroveň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00" b="0" strike="noStrike" spc="-1">
                <a:latin typeface="Arial"/>
              </a:rPr>
              <a:t>Třetí úroveň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1800" b="0" strike="noStrike" spc="-1">
                <a:latin typeface="Arial"/>
              </a:rPr>
              <a:t>Čtvrtá úroveň osnovy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00" b="0" strike="noStrike" spc="-1">
                <a:latin typeface="Arial"/>
              </a:rPr>
              <a:t>Pátá úroveň osnovy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00" b="0" strike="noStrike" spc="-1">
                <a:latin typeface="Arial"/>
              </a:rPr>
              <a:t>Šestá úroveň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00" b="0" strike="noStrike" spc="-1">
                <a:latin typeface="Arial"/>
              </a:rPr>
              <a:t>Sedmá úroveň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504000" y="225720"/>
            <a:ext cx="9071640" cy="946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r>
              <a:rPr lang="cs-CZ" sz="1800" b="0" strike="noStrike" spc="-1">
                <a:latin typeface="Arial"/>
              </a:rPr>
              <a:t>Klikněte pro úpravu formátu textu nadpisu</a:t>
            </a: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00" b="0" strike="noStrike" spc="-1">
                <a:latin typeface="Arial"/>
              </a:rPr>
              <a:t>Klikněte pro úpravu formátu textu osnovy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1800" b="0" strike="noStrike" spc="-1">
                <a:latin typeface="Arial"/>
              </a:rPr>
              <a:t>Druhá úroveň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00" b="0" strike="noStrike" spc="-1">
                <a:latin typeface="Arial"/>
              </a:rPr>
              <a:t>Třetí úroveň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1800" b="0" strike="noStrike" spc="-1">
                <a:latin typeface="Arial"/>
              </a:rPr>
              <a:t>Čtvrtá úroveň osnovy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00" b="0" strike="noStrike" spc="-1">
                <a:latin typeface="Arial"/>
              </a:rPr>
              <a:t>Pátá úroveň osnovy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00" b="0" strike="noStrike" spc="-1">
                <a:latin typeface="Arial"/>
              </a:rPr>
              <a:t>Šestá úroveň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00" b="0" strike="noStrike" spc="-1">
                <a:latin typeface="Arial"/>
              </a:rPr>
              <a:t>Sedmá úroveň</a:t>
            </a:r>
          </a:p>
        </p:txBody>
      </p:sp>
      <p:sp>
        <p:nvSpPr>
          <p:cNvPr id="78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</p:spPr>
        <p:txBody>
          <a:bodyPr lIns="0" tIns="0" rIns="0" bIns="0">
            <a:normAutofit fontScale="56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00" b="0" strike="noStrike" spc="-1">
                <a:latin typeface="Arial"/>
              </a:rPr>
              <a:t>Klikněte pro úpravu formátu textu osnovy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1800" b="0" strike="noStrike" spc="-1">
                <a:latin typeface="Arial"/>
              </a:rPr>
              <a:t>Druhá úroveň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00" b="0" strike="noStrike" spc="-1">
                <a:latin typeface="Arial"/>
              </a:rPr>
              <a:t>Třetí úroveň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1800" b="0" strike="noStrike" spc="-1">
                <a:latin typeface="Arial"/>
              </a:rPr>
              <a:t>Čtvrtá úroveň osnovy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00" b="0" strike="noStrike" spc="-1">
                <a:latin typeface="Arial"/>
              </a:rPr>
              <a:t>Pátá úroveň osnovy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00" b="0" strike="noStrike" spc="-1">
                <a:latin typeface="Arial"/>
              </a:rPr>
              <a:t>Šestá úroveň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00" b="0" strike="noStrike" spc="-1">
                <a:latin typeface="Arial"/>
              </a:rPr>
              <a:t>Sedmá úroveň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cs-CZ" sz="4400" b="0" strike="noStrike" spc="-1">
                <a:latin typeface="Arial"/>
              </a:rPr>
              <a:t>Klikněte pro úpravu formátu textu nadpisu</a:t>
            </a:r>
          </a:p>
        </p:txBody>
      </p:sp>
      <p:sp>
        <p:nvSpPr>
          <p:cNvPr id="1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3200" b="0" strike="noStrike" spc="-1">
                <a:latin typeface="Arial"/>
              </a:rPr>
              <a:t>Klikněte pro úpravu formátu textu osnovy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2800" b="0" strike="noStrike" spc="-1">
                <a:latin typeface="Arial"/>
              </a:rPr>
              <a:t>Druhá úroveň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400" b="0" strike="noStrike" spc="-1">
                <a:latin typeface="Arial"/>
              </a:rPr>
              <a:t>Třetí úroveň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2000" b="0" strike="noStrike" spc="-1">
                <a:latin typeface="Arial"/>
              </a:rPr>
              <a:t>Čtvrtá úroveň osnovy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latin typeface="Arial"/>
              </a:rPr>
              <a:t>Pátá úroveň osnovy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latin typeface="Arial"/>
              </a:rPr>
              <a:t>Šestá úroveň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latin typeface="Arial"/>
              </a:rPr>
              <a:t>Sedmá úroveň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CustomShape 1"/>
          <p:cNvSpPr/>
          <p:nvPr/>
        </p:nvSpPr>
        <p:spPr>
          <a:xfrm>
            <a:off x="3528000" y="2732040"/>
            <a:ext cx="5543280" cy="9848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cs-CZ" sz="3200" b="1" strike="noStrike" spc="-1" dirty="0" smtClean="0">
                <a:solidFill>
                  <a:srgbClr val="EA7500"/>
                </a:solidFill>
                <a:latin typeface="Source Sans Pro"/>
                <a:ea typeface="DejaVu Sans"/>
              </a:rPr>
              <a:t>Hodnocení kvality výuky</a:t>
            </a:r>
          </a:p>
          <a:p>
            <a:pPr>
              <a:lnSpc>
                <a:spcPct val="100000"/>
              </a:lnSpc>
            </a:pPr>
            <a:r>
              <a:rPr lang="cs-CZ" sz="3200" b="1" spc="-1" dirty="0">
                <a:solidFill>
                  <a:srgbClr val="EA7500"/>
                </a:solidFill>
                <a:latin typeface="Source Sans Pro"/>
                <a:ea typeface="DejaVu Sans"/>
              </a:rPr>
              <a:t>v</a:t>
            </a:r>
            <a:r>
              <a:rPr lang="cs-CZ" sz="3200" b="1" spc="-1" dirty="0" smtClean="0">
                <a:solidFill>
                  <a:srgbClr val="EA7500"/>
                </a:solidFill>
                <a:latin typeface="Source Sans Pro"/>
                <a:ea typeface="DejaVu Sans"/>
              </a:rPr>
              <a:t> ZS 2025/2026</a:t>
            </a:r>
            <a:endParaRPr lang="cs-CZ" sz="3200" b="1" spc="-1" dirty="0">
              <a:solidFill>
                <a:srgbClr val="EA7500"/>
              </a:solidFill>
              <a:latin typeface="Source Sans Pro"/>
              <a:ea typeface="DejaVu Sans"/>
            </a:endParaRPr>
          </a:p>
        </p:txBody>
      </p:sp>
      <p:sp>
        <p:nvSpPr>
          <p:cNvPr id="154" name="CustomShape 2"/>
          <p:cNvSpPr/>
          <p:nvPr/>
        </p:nvSpPr>
        <p:spPr>
          <a:xfrm>
            <a:off x="3528000" y="4426200"/>
            <a:ext cx="4751280" cy="30777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cs-CZ" sz="2000" b="1" strike="noStrike" spc="-1" dirty="0" smtClean="0">
                <a:solidFill>
                  <a:srgbClr val="000000"/>
                </a:solidFill>
                <a:latin typeface="Source Sans Pro"/>
                <a:ea typeface="DejaVu Sans"/>
              </a:rPr>
              <a:t>Lenka Drábková</a:t>
            </a:r>
            <a:endParaRPr lang="cs-CZ" sz="1600" b="0" strike="noStrike" spc="-1" dirty="0">
              <a:latin typeface="Arial"/>
            </a:endParaRPr>
          </a:p>
        </p:txBody>
      </p:sp>
      <p:sp>
        <p:nvSpPr>
          <p:cNvPr id="155" name="Line 3"/>
          <p:cNvSpPr/>
          <p:nvPr/>
        </p:nvSpPr>
        <p:spPr>
          <a:xfrm>
            <a:off x="3528000" y="4284000"/>
            <a:ext cx="792000" cy="0"/>
          </a:xfrm>
          <a:prstGeom prst="line">
            <a:avLst/>
          </a:prstGeom>
          <a:ln w="57240">
            <a:solidFill>
              <a:srgbClr val="EA75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CustomShape 1"/>
          <p:cNvSpPr/>
          <p:nvPr/>
        </p:nvSpPr>
        <p:spPr>
          <a:xfrm>
            <a:off x="803520" y="432000"/>
            <a:ext cx="1499760" cy="577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cs-CZ" sz="3200" b="1" strike="noStrike" spc="-1" dirty="0">
                <a:solidFill>
                  <a:srgbClr val="EA7500"/>
                </a:solidFill>
                <a:latin typeface="Source Sans Pro"/>
                <a:ea typeface="DejaVu Sans"/>
              </a:rPr>
              <a:t>Obsah</a:t>
            </a:r>
            <a:endParaRPr lang="cs-CZ" sz="3200" b="0" strike="noStrike" spc="-1" dirty="0">
              <a:latin typeface="Arial"/>
            </a:endParaRPr>
          </a:p>
        </p:txBody>
      </p:sp>
      <p:sp>
        <p:nvSpPr>
          <p:cNvPr id="161" name="CustomShape 2"/>
          <p:cNvSpPr/>
          <p:nvPr/>
        </p:nvSpPr>
        <p:spPr>
          <a:xfrm>
            <a:off x="2303280" y="1152000"/>
            <a:ext cx="7214100" cy="46135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marL="457200" indent="-457200">
              <a:lnSpc>
                <a:spcPct val="115000"/>
              </a:lnSpc>
              <a:spcBef>
                <a:spcPts val="567"/>
              </a:spcBef>
              <a:spcAft>
                <a:spcPts val="567"/>
              </a:spcAft>
              <a:buFont typeface="+mj-lt"/>
              <a:buAutoNum type="arabicParenR"/>
            </a:pPr>
            <a:r>
              <a:rPr lang="cs-CZ" sz="2400" b="1" i="1" strike="noStrike" spc="-1" dirty="0">
                <a:solidFill>
                  <a:schemeClr val="accent6">
                    <a:lumMod val="75000"/>
                  </a:schemeClr>
                </a:solidFill>
                <a:latin typeface="Source Sans Pro"/>
                <a:ea typeface="Microsoft YaHei"/>
              </a:rPr>
              <a:t>	</a:t>
            </a:r>
            <a:r>
              <a:rPr lang="cs-CZ" sz="2400" b="1" i="1" spc="-1" dirty="0" smtClean="0">
                <a:solidFill>
                  <a:schemeClr val="accent6">
                    <a:lumMod val="75000"/>
                  </a:schemeClr>
                </a:solidFill>
                <a:latin typeface="Source Sans Pro"/>
                <a:ea typeface="Microsoft YaHei"/>
              </a:rPr>
              <a:t>Zaměření hodnocení</a:t>
            </a:r>
          </a:p>
          <a:p>
            <a:pPr marL="457200" indent="-457200">
              <a:lnSpc>
                <a:spcPct val="115000"/>
              </a:lnSpc>
              <a:spcBef>
                <a:spcPts val="567"/>
              </a:spcBef>
              <a:spcAft>
                <a:spcPts val="567"/>
              </a:spcAft>
              <a:buFont typeface="+mj-lt"/>
              <a:buAutoNum type="arabicParenR"/>
            </a:pPr>
            <a:r>
              <a:rPr lang="cs-CZ" sz="2400" b="1" i="1" strike="noStrike" spc="-1" dirty="0" smtClean="0">
                <a:solidFill>
                  <a:schemeClr val="accent6">
                    <a:lumMod val="75000"/>
                  </a:schemeClr>
                </a:solidFill>
                <a:latin typeface="Source Sans Pro"/>
                <a:ea typeface="Microsoft YaHei"/>
              </a:rPr>
              <a:t>	Tři vlny hodnocení a jejich dopad na 	výsledky fakult</a:t>
            </a:r>
            <a:endParaRPr lang="cs-CZ" sz="2400" b="0" i="1" strike="noStrike" spc="-1" dirty="0">
              <a:solidFill>
                <a:schemeClr val="accent6">
                  <a:lumMod val="75000"/>
                </a:schemeClr>
              </a:solidFill>
              <a:latin typeface="Arial"/>
            </a:endParaRPr>
          </a:p>
          <a:p>
            <a:pPr marL="457200" indent="-457200">
              <a:lnSpc>
                <a:spcPct val="115000"/>
              </a:lnSpc>
              <a:spcBef>
                <a:spcPts val="567"/>
              </a:spcBef>
              <a:spcAft>
                <a:spcPts val="567"/>
              </a:spcAft>
              <a:buFont typeface="+mj-lt"/>
              <a:buAutoNum type="arabicParenR"/>
            </a:pPr>
            <a:r>
              <a:rPr lang="cs-CZ" sz="2400" b="1" i="1" strike="noStrike" spc="-1" dirty="0">
                <a:solidFill>
                  <a:schemeClr val="accent6">
                    <a:lumMod val="75000"/>
                  </a:schemeClr>
                </a:solidFill>
                <a:latin typeface="Source Sans Pro"/>
                <a:ea typeface="Microsoft YaHei"/>
              </a:rPr>
              <a:t>	</a:t>
            </a:r>
            <a:r>
              <a:rPr lang="cs-CZ" sz="2400" b="1" i="1" spc="-1" dirty="0" smtClean="0">
                <a:solidFill>
                  <a:schemeClr val="accent6">
                    <a:lumMod val="75000"/>
                  </a:schemeClr>
                </a:solidFill>
                <a:latin typeface="Source Sans Pro"/>
                <a:ea typeface="Microsoft YaHei"/>
              </a:rPr>
              <a:t>Přehled </a:t>
            </a:r>
            <a:r>
              <a:rPr lang="cs-CZ" sz="2400" b="1" i="1" spc="-1" dirty="0">
                <a:solidFill>
                  <a:schemeClr val="accent6">
                    <a:lumMod val="75000"/>
                  </a:schemeClr>
                </a:solidFill>
                <a:latin typeface="Source Sans Pro"/>
                <a:ea typeface="Microsoft YaHei"/>
              </a:rPr>
              <a:t>celkových </a:t>
            </a:r>
            <a:r>
              <a:rPr lang="cs-CZ" sz="2400" b="1" i="1" spc="-1" dirty="0" smtClean="0">
                <a:solidFill>
                  <a:schemeClr val="accent6">
                    <a:lumMod val="75000"/>
                  </a:schemeClr>
                </a:solidFill>
                <a:latin typeface="Source Sans Pro"/>
                <a:ea typeface="Microsoft YaHei"/>
              </a:rPr>
              <a:t>výsledků pro Bc., Mgr. </a:t>
            </a:r>
            <a:r>
              <a:rPr lang="cs-CZ" sz="2400" b="1" i="1" spc="-1" dirty="0" smtClean="0">
                <a:solidFill>
                  <a:schemeClr val="accent6">
                    <a:lumMod val="75000"/>
                  </a:schemeClr>
                </a:solidFill>
                <a:latin typeface="Source Sans Pro"/>
                <a:ea typeface="Microsoft YaHei"/>
              </a:rPr>
              <a:t>            	a </a:t>
            </a:r>
            <a:r>
              <a:rPr lang="cs-CZ" sz="2400" b="1" i="1" spc="-1" dirty="0" err="1" smtClean="0">
                <a:solidFill>
                  <a:schemeClr val="accent6">
                    <a:lumMod val="75000"/>
                  </a:schemeClr>
                </a:solidFill>
                <a:latin typeface="Source Sans Pro"/>
                <a:ea typeface="Microsoft YaHei"/>
              </a:rPr>
              <a:t>NMgr</a:t>
            </a:r>
            <a:r>
              <a:rPr lang="cs-CZ" sz="2400" b="1" i="1" spc="-1" dirty="0" smtClean="0">
                <a:solidFill>
                  <a:schemeClr val="accent6">
                    <a:lumMod val="75000"/>
                  </a:schemeClr>
                </a:solidFill>
                <a:latin typeface="Source Sans Pro"/>
                <a:ea typeface="Microsoft YaHei"/>
              </a:rPr>
              <a:t>. studium</a:t>
            </a:r>
          </a:p>
          <a:p>
            <a:pPr marL="457200" indent="-457200">
              <a:lnSpc>
                <a:spcPct val="115000"/>
              </a:lnSpc>
              <a:spcBef>
                <a:spcPts val="567"/>
              </a:spcBef>
              <a:spcAft>
                <a:spcPts val="567"/>
              </a:spcAft>
              <a:buFont typeface="+mj-lt"/>
              <a:buAutoNum type="arabicParenR"/>
            </a:pPr>
            <a:r>
              <a:rPr lang="cs-CZ" sz="2400" b="1" i="1" strike="noStrike" spc="-1" dirty="0" smtClean="0">
                <a:solidFill>
                  <a:schemeClr val="accent6">
                    <a:lumMod val="75000"/>
                  </a:schemeClr>
                </a:solidFill>
                <a:latin typeface="Source Sans Pro"/>
                <a:ea typeface="Microsoft YaHei"/>
              </a:rPr>
              <a:t>	Přehled celkových výsledků </a:t>
            </a:r>
            <a:r>
              <a:rPr lang="cs-CZ" sz="2400" b="1" i="1" spc="-1" dirty="0">
                <a:solidFill>
                  <a:schemeClr val="accent6">
                    <a:lumMod val="75000"/>
                  </a:schemeClr>
                </a:solidFill>
                <a:latin typeface="Source Sans Pro"/>
                <a:ea typeface="Microsoft YaHei"/>
              </a:rPr>
              <a:t>v</a:t>
            </a:r>
            <a:r>
              <a:rPr lang="cs-CZ" sz="2400" b="1" i="1" strike="noStrike" spc="-1" dirty="0" smtClean="0">
                <a:solidFill>
                  <a:schemeClr val="accent6">
                    <a:lumMod val="75000"/>
                  </a:schemeClr>
                </a:solidFill>
                <a:latin typeface="Source Sans Pro"/>
                <a:ea typeface="Microsoft YaHei"/>
              </a:rPr>
              <a:t> DSP</a:t>
            </a:r>
            <a:endParaRPr lang="cs-CZ" sz="2400" b="0" i="1" strike="noStrike" spc="-1" dirty="0">
              <a:solidFill>
                <a:schemeClr val="accent6">
                  <a:lumMod val="75000"/>
                </a:schemeClr>
              </a:solidFill>
              <a:latin typeface="Arial"/>
            </a:endParaRPr>
          </a:p>
          <a:p>
            <a:pPr marL="457200" indent="-457200">
              <a:lnSpc>
                <a:spcPct val="115000"/>
              </a:lnSpc>
              <a:spcBef>
                <a:spcPts val="567"/>
              </a:spcBef>
              <a:spcAft>
                <a:spcPts val="567"/>
              </a:spcAft>
              <a:buFont typeface="+mj-lt"/>
              <a:buAutoNum type="arabicParenR"/>
            </a:pPr>
            <a:r>
              <a:rPr lang="cs-CZ" sz="2400" b="1" i="1" strike="noStrike" spc="-1" dirty="0">
                <a:solidFill>
                  <a:schemeClr val="accent6">
                    <a:lumMod val="75000"/>
                  </a:schemeClr>
                </a:solidFill>
                <a:latin typeface="Source Sans Pro"/>
                <a:ea typeface="Microsoft YaHei"/>
              </a:rPr>
              <a:t>	</a:t>
            </a:r>
            <a:r>
              <a:rPr lang="cs-CZ" sz="2400" b="1" i="1" spc="-1" dirty="0" smtClean="0">
                <a:solidFill>
                  <a:schemeClr val="accent6">
                    <a:lumMod val="75000"/>
                  </a:schemeClr>
                </a:solidFill>
                <a:latin typeface="Source Sans Pro"/>
                <a:ea typeface="Microsoft YaHei"/>
              </a:rPr>
              <a:t>Vývoj účasti</a:t>
            </a:r>
            <a:endParaRPr lang="cs-CZ" sz="2400" b="0" i="1" strike="noStrike" spc="-1" dirty="0">
              <a:solidFill>
                <a:schemeClr val="accent6">
                  <a:lumMod val="75000"/>
                </a:schemeClr>
              </a:solidFill>
              <a:latin typeface="Arial"/>
            </a:endParaRPr>
          </a:p>
          <a:p>
            <a:pPr marL="457200" indent="-457200">
              <a:lnSpc>
                <a:spcPct val="115000"/>
              </a:lnSpc>
              <a:spcBef>
                <a:spcPts val="567"/>
              </a:spcBef>
              <a:spcAft>
                <a:spcPts val="567"/>
              </a:spcAft>
              <a:buFont typeface="+mj-lt"/>
              <a:buAutoNum type="arabicParenR"/>
            </a:pPr>
            <a:r>
              <a:rPr lang="cs-CZ" sz="2400" i="1" spc="-1" dirty="0">
                <a:solidFill>
                  <a:schemeClr val="accent6">
                    <a:lumMod val="75000"/>
                  </a:schemeClr>
                </a:solidFill>
                <a:latin typeface="Arial"/>
              </a:rPr>
              <a:t>	</a:t>
            </a:r>
            <a:r>
              <a:rPr lang="cs-CZ" sz="2400" b="1" i="1" spc="-1" dirty="0" smtClean="0">
                <a:solidFill>
                  <a:schemeClr val="accent6">
                    <a:lumMod val="75000"/>
                  </a:schemeClr>
                </a:solidFill>
                <a:latin typeface="Source Sans Pro"/>
                <a:ea typeface="Microsoft YaHei"/>
              </a:rPr>
              <a:t>Shrnutí hodnocení</a:t>
            </a:r>
            <a:endParaRPr lang="cs-CZ" sz="2400" b="0" i="1" strike="noStrike" spc="-1" dirty="0">
              <a:solidFill>
                <a:schemeClr val="accent6">
                  <a:lumMod val="75000"/>
                </a:schemeClr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cs-CZ" sz="2400" b="0" strike="noStrike" spc="-1" dirty="0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CustomShape 1"/>
          <p:cNvSpPr/>
          <p:nvPr/>
        </p:nvSpPr>
        <p:spPr>
          <a:xfrm>
            <a:off x="566640" y="226080"/>
            <a:ext cx="9070920" cy="20005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r>
              <a:rPr lang="cs-CZ" sz="1300" spc="-1" dirty="0">
                <a:solidFill>
                  <a:srgbClr val="EA7500"/>
                </a:solidFill>
                <a:latin typeface="Source Sans Pro"/>
              </a:rPr>
              <a:t>Hodnocení kvality výuky Z</a:t>
            </a:r>
            <a:r>
              <a:rPr lang="cs-CZ" sz="1300" spc="-1" dirty="0" smtClean="0">
                <a:solidFill>
                  <a:srgbClr val="EA7500"/>
                </a:solidFill>
                <a:latin typeface="Source Sans Pro"/>
              </a:rPr>
              <a:t>S 2025/26 </a:t>
            </a:r>
            <a:endParaRPr lang="cs-CZ" sz="1300" spc="-1" dirty="0">
              <a:latin typeface="Source Sans Pro"/>
            </a:endParaRPr>
          </a:p>
        </p:txBody>
      </p:sp>
      <p:sp>
        <p:nvSpPr>
          <p:cNvPr id="165" name="CustomShape 2"/>
          <p:cNvSpPr/>
          <p:nvPr/>
        </p:nvSpPr>
        <p:spPr>
          <a:xfrm>
            <a:off x="566640" y="504000"/>
            <a:ext cx="9308880" cy="55399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cs-CZ" sz="3600" b="1" spc="-1" dirty="0" smtClean="0">
                <a:solidFill>
                  <a:srgbClr val="EA7500"/>
                </a:solidFill>
                <a:latin typeface="Source Sans Pro"/>
                <a:ea typeface="DejaVu Sans"/>
              </a:rPr>
              <a:t>1</a:t>
            </a:r>
            <a:r>
              <a:rPr lang="cs-CZ" sz="3600" b="1" spc="-1" dirty="0" smtClean="0">
                <a:solidFill>
                  <a:srgbClr val="EA7500"/>
                </a:solidFill>
                <a:latin typeface="Source Sans Pro"/>
                <a:ea typeface="DejaVu Sans"/>
              </a:rPr>
              <a:t> </a:t>
            </a:r>
            <a:r>
              <a:rPr lang="cs-CZ" sz="3600" b="1" spc="-1" dirty="0" smtClean="0">
                <a:solidFill>
                  <a:srgbClr val="EA7500"/>
                </a:solidFill>
                <a:latin typeface="Source Sans Pro"/>
                <a:ea typeface="DejaVu Sans"/>
              </a:rPr>
              <a:t>) </a:t>
            </a:r>
            <a:r>
              <a:rPr lang="cs-CZ" sz="3600" b="1" spc="-1" dirty="0" smtClean="0">
                <a:solidFill>
                  <a:srgbClr val="EA7500"/>
                </a:solidFill>
                <a:latin typeface="Source Sans Pro"/>
                <a:ea typeface="DejaVu Sans"/>
              </a:rPr>
              <a:t>Zaměření hodnocení</a:t>
            </a:r>
            <a:endParaRPr lang="cs-CZ" sz="3600" b="0" strike="noStrike" spc="-1" dirty="0">
              <a:latin typeface="Arial"/>
            </a:endParaRPr>
          </a:p>
        </p:txBody>
      </p:sp>
      <p:sp>
        <p:nvSpPr>
          <p:cNvPr id="2" name="TextovéPole 1"/>
          <p:cNvSpPr txBox="1"/>
          <p:nvPr/>
        </p:nvSpPr>
        <p:spPr>
          <a:xfrm>
            <a:off x="566640" y="1198878"/>
            <a:ext cx="9155330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/>
              <a:t>Změny ve znění otázek</a:t>
            </a:r>
          </a:p>
          <a:p>
            <a:endParaRPr lang="cs-CZ" sz="1400" b="1" dirty="0" smtClean="0"/>
          </a:p>
          <a:p>
            <a:r>
              <a:rPr lang="cs-CZ" sz="1400" b="1" dirty="0" smtClean="0"/>
              <a:t>Předchozí hodnocení z hlediska studentů Bc, Mgr. a </a:t>
            </a:r>
            <a:r>
              <a:rPr lang="cs-CZ" sz="1400" b="1" dirty="0" err="1" smtClean="0"/>
              <a:t>NMgr</a:t>
            </a:r>
            <a:r>
              <a:rPr lang="cs-CZ" sz="1400" b="1" dirty="0" smtClean="0"/>
              <a:t> bylo upraveno následovně:</a:t>
            </a:r>
            <a:endParaRPr lang="cs-CZ" sz="1400" dirty="0" smtClean="0"/>
          </a:p>
          <a:p>
            <a:r>
              <a:rPr lang="cs-CZ" sz="1400" dirty="0"/>
              <a:t>	</a:t>
            </a:r>
            <a:r>
              <a:rPr lang="cs-CZ" sz="1400" dirty="0" smtClean="0"/>
              <a:t>Jak </a:t>
            </a:r>
            <a:r>
              <a:rPr lang="cs-CZ" sz="1400" strike="sngStrike" dirty="0" smtClean="0">
                <a:solidFill>
                  <a:srgbClr val="FF0000"/>
                </a:solidFill>
              </a:rPr>
              <a:t>celkově</a:t>
            </a:r>
            <a:r>
              <a:rPr lang="cs-CZ" sz="1400" dirty="0" smtClean="0"/>
              <a:t> hodnotíte přednášky</a:t>
            </a:r>
            <a:r>
              <a:rPr lang="cs-CZ" sz="1400" dirty="0"/>
              <a:t>? </a:t>
            </a:r>
            <a:r>
              <a:rPr lang="cs-CZ" sz="1400" dirty="0" smtClean="0">
                <a:solidFill>
                  <a:schemeClr val="bg1">
                    <a:lumMod val="50000"/>
                  </a:schemeClr>
                </a:solidFill>
              </a:rPr>
              <a:t>(pouze </a:t>
            </a:r>
            <a:r>
              <a:rPr lang="cs-CZ" sz="1400" dirty="0">
                <a:solidFill>
                  <a:schemeClr val="bg1">
                    <a:lumMod val="50000"/>
                  </a:schemeClr>
                </a:solidFill>
              </a:rPr>
              <a:t>u předmětů s </a:t>
            </a:r>
            <a:r>
              <a:rPr lang="cs-CZ" sz="1400" dirty="0" smtClean="0">
                <a:solidFill>
                  <a:schemeClr val="bg1">
                    <a:lumMod val="50000"/>
                  </a:schemeClr>
                </a:solidFill>
              </a:rPr>
              <a:t>přednáškami)</a:t>
            </a:r>
          </a:p>
          <a:p>
            <a:r>
              <a:rPr lang="cs-CZ" sz="1400" dirty="0" smtClean="0"/>
              <a:t>	Jak </a:t>
            </a:r>
            <a:r>
              <a:rPr lang="cs-CZ" sz="1400" strike="sngStrike" dirty="0">
                <a:solidFill>
                  <a:srgbClr val="FF0000"/>
                </a:solidFill>
              </a:rPr>
              <a:t>celkově</a:t>
            </a:r>
            <a:r>
              <a:rPr lang="cs-CZ" sz="1400" dirty="0" smtClean="0"/>
              <a:t> hodnotíte </a:t>
            </a:r>
            <a:r>
              <a:rPr lang="cs-CZ" sz="1400" dirty="0"/>
              <a:t>semináře</a:t>
            </a:r>
            <a:r>
              <a:rPr lang="cs-CZ" sz="1400" dirty="0" smtClean="0"/>
              <a:t>? </a:t>
            </a:r>
            <a:r>
              <a:rPr lang="cs-CZ" sz="1400" dirty="0">
                <a:solidFill>
                  <a:schemeClr val="bg1">
                    <a:lumMod val="50000"/>
                  </a:schemeClr>
                </a:solidFill>
              </a:rPr>
              <a:t>(pouze u předmětů </a:t>
            </a:r>
            <a:r>
              <a:rPr lang="cs-CZ" sz="1400" dirty="0" smtClean="0">
                <a:solidFill>
                  <a:schemeClr val="bg1">
                    <a:lumMod val="50000"/>
                  </a:schemeClr>
                </a:solidFill>
              </a:rPr>
              <a:t>se semináři)</a:t>
            </a:r>
            <a:endParaRPr lang="cs-CZ" sz="14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cs-CZ" sz="1400" dirty="0" smtClean="0"/>
              <a:t>	Jak </a:t>
            </a:r>
            <a:r>
              <a:rPr lang="cs-CZ" sz="1400" strike="sngStrike" dirty="0">
                <a:solidFill>
                  <a:srgbClr val="FF0000"/>
                </a:solidFill>
              </a:rPr>
              <a:t>celkově</a:t>
            </a:r>
            <a:r>
              <a:rPr lang="cs-CZ" sz="1400" dirty="0" smtClean="0"/>
              <a:t> hodnotíte </a:t>
            </a:r>
            <a:r>
              <a:rPr lang="cs-CZ" sz="1400" dirty="0"/>
              <a:t>cvičení</a:t>
            </a:r>
            <a:r>
              <a:rPr lang="cs-CZ" sz="1400" dirty="0" smtClean="0"/>
              <a:t>? </a:t>
            </a:r>
            <a:r>
              <a:rPr lang="cs-CZ" sz="1400" dirty="0">
                <a:solidFill>
                  <a:schemeClr val="bg1">
                    <a:lumMod val="50000"/>
                  </a:schemeClr>
                </a:solidFill>
              </a:rPr>
              <a:t>(pouze u předmětů </a:t>
            </a:r>
            <a:r>
              <a:rPr lang="cs-CZ" sz="1400" dirty="0" smtClean="0">
                <a:solidFill>
                  <a:schemeClr val="bg1">
                    <a:lumMod val="50000"/>
                  </a:schemeClr>
                </a:solidFill>
              </a:rPr>
              <a:t>s </a:t>
            </a:r>
            <a:r>
              <a:rPr lang="cs-CZ" sz="1400" dirty="0" smtClean="0">
                <a:solidFill>
                  <a:schemeClr val="bg1">
                    <a:lumMod val="50000"/>
                  </a:schemeClr>
                </a:solidFill>
              </a:rPr>
              <a:t>cvičeními)</a:t>
            </a:r>
          </a:p>
          <a:p>
            <a:r>
              <a:rPr lang="cs-CZ" sz="1400" dirty="0" smtClean="0"/>
              <a:t>	</a:t>
            </a:r>
            <a:r>
              <a:rPr lang="cs-CZ" sz="1400" strike="sngStrike" dirty="0">
                <a:solidFill>
                  <a:srgbClr val="FF0000"/>
                </a:solidFill>
              </a:rPr>
              <a:t>Jak celkově hodnotíte vyučujícího?</a:t>
            </a:r>
          </a:p>
          <a:p>
            <a:r>
              <a:rPr lang="cs-CZ" sz="1400" dirty="0" smtClean="0"/>
              <a:t>	</a:t>
            </a:r>
            <a:r>
              <a:rPr lang="cs-CZ" sz="1400" strike="sngStrike" dirty="0">
                <a:solidFill>
                  <a:srgbClr val="FF0000"/>
                </a:solidFill>
              </a:rPr>
              <a:t>Získal/a jste znalosti a dovednosti popsané v sylabu </a:t>
            </a:r>
            <a:r>
              <a:rPr lang="cs-CZ" sz="1400" strike="sngStrike" dirty="0" smtClean="0">
                <a:solidFill>
                  <a:srgbClr val="FF0000"/>
                </a:solidFill>
              </a:rPr>
              <a:t>předmětu? </a:t>
            </a:r>
            <a:r>
              <a:rPr lang="cs-CZ" sz="1400" dirty="0" smtClean="0"/>
              <a:t>Jak </a:t>
            </a:r>
            <a:r>
              <a:rPr lang="cs-CZ" sz="1400" dirty="0"/>
              <a:t>hodnotíte vlastní úroveň </a:t>
            </a:r>
            <a:r>
              <a:rPr lang="cs-CZ" sz="1400" dirty="0" smtClean="0"/>
              <a:t>	osvojených </a:t>
            </a:r>
            <a:r>
              <a:rPr lang="cs-CZ" sz="1400" dirty="0"/>
              <a:t>znalostí a dovedností v daném předmětu</a:t>
            </a:r>
            <a:r>
              <a:rPr lang="cs-CZ" sz="1400" dirty="0" smtClean="0"/>
              <a:t>?</a:t>
            </a:r>
          </a:p>
          <a:p>
            <a:r>
              <a:rPr lang="cs-CZ" sz="1400" b="1" dirty="0" smtClean="0"/>
              <a:t>Došlo také k </a:t>
            </a:r>
            <a:r>
              <a:rPr lang="cs-CZ" sz="1400" b="1" dirty="0" smtClean="0"/>
              <a:t>úpravě možností odpovědí (viz další </a:t>
            </a:r>
            <a:r>
              <a:rPr lang="cs-CZ" sz="1400" b="1" dirty="0" err="1" smtClean="0"/>
              <a:t>slide</a:t>
            </a:r>
            <a:r>
              <a:rPr lang="cs-CZ" sz="1400" b="1" dirty="0" smtClean="0"/>
              <a:t>).</a:t>
            </a:r>
            <a:endParaRPr lang="cs-CZ" sz="1400" b="1" dirty="0"/>
          </a:p>
          <a:p>
            <a:endParaRPr lang="cs-CZ" sz="1400" b="1" dirty="0" smtClean="0"/>
          </a:p>
          <a:p>
            <a:r>
              <a:rPr lang="cs-CZ" sz="1400" b="1" dirty="0"/>
              <a:t>Hodnocení vyučovaných předmětů z hlediska </a:t>
            </a:r>
            <a:r>
              <a:rPr lang="cs-CZ" sz="1400" b="1" dirty="0" smtClean="0"/>
              <a:t>studentů DSP (bez úprav):</a:t>
            </a:r>
            <a:endParaRPr lang="cs-CZ" sz="1400" b="1" dirty="0"/>
          </a:p>
          <a:p>
            <a:r>
              <a:rPr lang="cs-CZ" sz="1400" dirty="0" smtClean="0"/>
              <a:t>	Jak </a:t>
            </a:r>
            <a:r>
              <a:rPr lang="cs-CZ" sz="1400" dirty="0"/>
              <a:t>celkově hodnotíte vyučujícího?</a:t>
            </a:r>
          </a:p>
          <a:p>
            <a:r>
              <a:rPr lang="cs-CZ" sz="1400" dirty="0"/>
              <a:t>	</a:t>
            </a:r>
            <a:r>
              <a:rPr lang="cs-CZ" sz="1400" dirty="0" smtClean="0"/>
              <a:t>Vyvolával/a </a:t>
            </a:r>
            <a:r>
              <a:rPr lang="cs-CZ" sz="1400" dirty="0"/>
              <a:t>u Vás vyučující zájem o studovanou problematiku?</a:t>
            </a:r>
          </a:p>
          <a:p>
            <a:r>
              <a:rPr lang="cs-CZ" sz="1400" dirty="0" smtClean="0"/>
              <a:t>	Doporučil/a</a:t>
            </a:r>
            <a:r>
              <a:rPr lang="cs-CZ" sz="1400" dirty="0"/>
              <a:t>, poskytl/a Vám vyučující vhodné studijní materiály?</a:t>
            </a:r>
          </a:p>
          <a:p>
            <a:r>
              <a:rPr lang="cs-CZ" sz="1400" dirty="0" smtClean="0"/>
              <a:t>	Obohatil </a:t>
            </a:r>
            <a:r>
              <a:rPr lang="cs-CZ" sz="1400" dirty="0"/>
              <a:t>Vás předmět o nové znalosti, dovednosti, postoje</a:t>
            </a:r>
            <a:r>
              <a:rPr lang="cs-CZ" sz="1400" dirty="0" smtClean="0"/>
              <a:t>?</a:t>
            </a:r>
          </a:p>
          <a:p>
            <a:endParaRPr lang="cs-CZ" sz="1400" dirty="0"/>
          </a:p>
          <a:p>
            <a:r>
              <a:rPr lang="cs-CZ" sz="1400" b="1" dirty="0" smtClean="0"/>
              <a:t>Připomínky </a:t>
            </a:r>
            <a:r>
              <a:rPr lang="cs-CZ" sz="1400" b="1" dirty="0"/>
              <a:t>(</a:t>
            </a:r>
            <a:r>
              <a:rPr lang="cs-CZ" sz="1400" b="1" dirty="0" smtClean="0"/>
              <a:t>bez úprav):	</a:t>
            </a:r>
          </a:p>
          <a:p>
            <a:r>
              <a:rPr lang="cs-CZ" sz="1400" b="1" dirty="0"/>
              <a:t>	</a:t>
            </a:r>
            <a:r>
              <a:rPr lang="cs-CZ" sz="1400" dirty="0" smtClean="0"/>
              <a:t>Připomínky k výuce (anonymní a podepsané)</a:t>
            </a:r>
          </a:p>
          <a:p>
            <a:r>
              <a:rPr lang="cs-CZ" sz="1400" dirty="0"/>
              <a:t>	</a:t>
            </a:r>
            <a:r>
              <a:rPr lang="cs-CZ" sz="1400" dirty="0" smtClean="0"/>
              <a:t>Ostatní připomínky (k semestru a technické)</a:t>
            </a:r>
          </a:p>
          <a:p>
            <a:r>
              <a:rPr lang="cs-CZ" sz="1400" dirty="0" smtClean="0"/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1585542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CustomShape 1"/>
          <p:cNvSpPr/>
          <p:nvPr/>
        </p:nvSpPr>
        <p:spPr>
          <a:xfrm>
            <a:off x="566640" y="226080"/>
            <a:ext cx="9070920" cy="20005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r>
              <a:rPr lang="cs-CZ" sz="1300" spc="-1" dirty="0">
                <a:solidFill>
                  <a:srgbClr val="EA7500"/>
                </a:solidFill>
                <a:latin typeface="Source Sans Pro"/>
              </a:rPr>
              <a:t>Hodnocení kvality výuky Z</a:t>
            </a:r>
            <a:r>
              <a:rPr lang="cs-CZ" sz="1300" spc="-1" dirty="0" smtClean="0">
                <a:solidFill>
                  <a:srgbClr val="EA7500"/>
                </a:solidFill>
                <a:latin typeface="Source Sans Pro"/>
              </a:rPr>
              <a:t>S 2025/26 </a:t>
            </a:r>
            <a:endParaRPr lang="cs-CZ" sz="1300" spc="-1" dirty="0">
              <a:latin typeface="Source Sans Pro"/>
            </a:endParaRPr>
          </a:p>
        </p:txBody>
      </p:sp>
      <p:sp>
        <p:nvSpPr>
          <p:cNvPr id="165" name="CustomShape 2"/>
          <p:cNvSpPr/>
          <p:nvPr/>
        </p:nvSpPr>
        <p:spPr>
          <a:xfrm>
            <a:off x="566640" y="504000"/>
            <a:ext cx="9308880" cy="55399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cs-CZ" sz="3600" b="1" spc="-1" dirty="0">
                <a:solidFill>
                  <a:srgbClr val="EA7500"/>
                </a:solidFill>
                <a:latin typeface="Source Sans Pro"/>
                <a:ea typeface="DejaVu Sans"/>
              </a:rPr>
              <a:t>1</a:t>
            </a:r>
            <a:r>
              <a:rPr lang="cs-CZ" sz="3600" b="1" strike="noStrike" spc="-1" dirty="0" smtClean="0">
                <a:solidFill>
                  <a:srgbClr val="EA7500"/>
                </a:solidFill>
                <a:latin typeface="Source Sans Pro"/>
                <a:ea typeface="DejaVu Sans"/>
              </a:rPr>
              <a:t> </a:t>
            </a:r>
            <a:r>
              <a:rPr lang="cs-CZ" sz="3600" b="1" spc="-1" dirty="0">
                <a:solidFill>
                  <a:srgbClr val="EA7500"/>
                </a:solidFill>
                <a:latin typeface="Source Sans Pro"/>
                <a:ea typeface="DejaVu Sans"/>
              </a:rPr>
              <a:t>)</a:t>
            </a:r>
            <a:r>
              <a:rPr lang="cs-CZ" sz="3600" b="1" spc="-1" dirty="0" smtClean="0">
                <a:solidFill>
                  <a:srgbClr val="EA7500"/>
                </a:solidFill>
                <a:latin typeface="Source Sans Pro"/>
                <a:ea typeface="DejaVu Sans"/>
              </a:rPr>
              <a:t> </a:t>
            </a:r>
            <a:r>
              <a:rPr lang="cs-CZ" sz="3600" b="1" spc="-1" dirty="0" smtClean="0">
                <a:solidFill>
                  <a:srgbClr val="EA7500"/>
                </a:solidFill>
                <a:latin typeface="Source Sans Pro"/>
                <a:ea typeface="DejaVu Sans"/>
              </a:rPr>
              <a:t>Zaměření hodnocení</a:t>
            </a:r>
            <a:endParaRPr lang="cs-CZ" sz="3600" b="0" strike="noStrike" spc="-1" dirty="0">
              <a:latin typeface="Arial"/>
            </a:endParaRPr>
          </a:p>
        </p:txBody>
      </p:sp>
      <p:sp>
        <p:nvSpPr>
          <p:cNvPr id="2" name="TextovéPole 1"/>
          <p:cNvSpPr txBox="1"/>
          <p:nvPr/>
        </p:nvSpPr>
        <p:spPr>
          <a:xfrm>
            <a:off x="566640" y="1137918"/>
            <a:ext cx="91553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/>
              <a:t>Možnosti odpovědí (Bc</a:t>
            </a:r>
            <a:r>
              <a:rPr lang="cs-CZ" b="1" dirty="0"/>
              <a:t>, Mgr. a </a:t>
            </a:r>
            <a:r>
              <a:rPr lang="cs-CZ" b="1" dirty="0" err="1" smtClean="0"/>
              <a:t>NMgr</a:t>
            </a:r>
            <a:r>
              <a:rPr lang="cs-CZ" b="1" dirty="0" smtClean="0"/>
              <a:t>.)</a:t>
            </a:r>
          </a:p>
          <a:p>
            <a:endParaRPr lang="cs-CZ" sz="1400" b="1" dirty="0" smtClean="0"/>
          </a:p>
          <a:p>
            <a:endParaRPr lang="cs-CZ" sz="1400" dirty="0"/>
          </a:p>
          <a:p>
            <a:r>
              <a:rPr lang="cs-CZ" sz="1400" dirty="0" smtClean="0"/>
              <a:t>		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2947208"/>
              </p:ext>
            </p:extLst>
          </p:nvPr>
        </p:nvGraphicFramePr>
        <p:xfrm>
          <a:off x="566640" y="1645749"/>
          <a:ext cx="9070920" cy="3715322"/>
        </p:xfrm>
        <a:graphic>
          <a:graphicData uri="http://schemas.openxmlformats.org/drawingml/2006/table">
            <a:tbl>
              <a:tblPr firstRow="1" firstCol="1">
                <a:tableStyleId>{93296810-A885-4BE3-A3E7-6D5BEEA58F35}</a:tableStyleId>
              </a:tblPr>
              <a:tblGrid>
                <a:gridCol w="2603280">
                  <a:extLst>
                    <a:ext uri="{9D8B030D-6E8A-4147-A177-3AD203B41FA5}">
                      <a16:colId xmlns:a16="http://schemas.microsoft.com/office/drawing/2014/main" val="2389362884"/>
                    </a:ext>
                  </a:extLst>
                </a:gridCol>
                <a:gridCol w="3444000">
                  <a:extLst>
                    <a:ext uri="{9D8B030D-6E8A-4147-A177-3AD203B41FA5}">
                      <a16:colId xmlns:a16="http://schemas.microsoft.com/office/drawing/2014/main" val="3977299200"/>
                    </a:ext>
                  </a:extLst>
                </a:gridCol>
                <a:gridCol w="3023640">
                  <a:extLst>
                    <a:ext uri="{9D8B030D-6E8A-4147-A177-3AD203B41FA5}">
                      <a16:colId xmlns:a16="http://schemas.microsoft.com/office/drawing/2014/main" val="2969818415"/>
                    </a:ext>
                  </a:extLst>
                </a:gridCol>
              </a:tblGrid>
              <a:tr h="1442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 smtClean="0">
                          <a:effectLst/>
                        </a:rPr>
                        <a:t>Otázky</a:t>
                      </a:r>
                      <a:endParaRPr lang="cs-CZ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Možnosti </a:t>
                      </a:r>
                      <a:r>
                        <a:rPr lang="cs-CZ" sz="1600" dirty="0" smtClean="0">
                          <a:effectLst/>
                        </a:rPr>
                        <a:t>odpovědí (vlny 1 a 2)</a:t>
                      </a:r>
                      <a:endParaRPr lang="cs-CZ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 smtClean="0">
                          <a:effectLst/>
                        </a:rPr>
                        <a:t>Úprava</a:t>
                      </a:r>
                      <a:r>
                        <a:rPr lang="cs-CZ" sz="1600" baseline="0" dirty="0" smtClean="0">
                          <a:effectLst/>
                        </a:rPr>
                        <a:t> (vlna 3)</a:t>
                      </a:r>
                      <a:endParaRPr lang="cs-CZ" sz="1600" dirty="0" smtClean="0">
                        <a:effectLst/>
                      </a:endParaRPr>
                    </a:p>
                  </a:txBody>
                  <a:tcPr marL="25270" marR="25270" marT="0" marB="0"/>
                </a:tc>
                <a:extLst>
                  <a:ext uri="{0D108BD9-81ED-4DB2-BD59-A6C34878D82A}">
                    <a16:rowId xmlns:a16="http://schemas.microsoft.com/office/drawing/2014/main" val="3202016722"/>
                  </a:ext>
                </a:extLst>
              </a:tr>
              <a:tr h="149751">
                <a:tc rowSpan="5"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Jak hodnotíte cvičení?</a:t>
                      </a:r>
                      <a:endParaRPr lang="cs-CZ" sz="1600" dirty="0">
                        <a:effectLst/>
                      </a:endParaRPr>
                    </a:p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Jak hodnotíte semináře</a:t>
                      </a:r>
                      <a:r>
                        <a:rPr lang="cs-CZ" sz="1400" dirty="0" smtClean="0">
                          <a:effectLst/>
                        </a:rPr>
                        <a:t>?</a:t>
                      </a:r>
                      <a:endParaRPr lang="cs-CZ" sz="1600" dirty="0">
                        <a:effectLst/>
                      </a:endParaRPr>
                    </a:p>
                  </a:txBody>
                  <a:tcPr marL="25270" marR="2527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effectLst/>
                        </a:rPr>
                        <a:t>Velmi negativně (1)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extLst>
                  <a:ext uri="{0D108BD9-81ED-4DB2-BD59-A6C34878D82A}">
                    <a16:rowId xmlns:a16="http://schemas.microsoft.com/office/drawing/2014/main" val="350826078"/>
                  </a:ext>
                </a:extLst>
              </a:tr>
              <a:tr h="74875">
                <a:tc vMerge="1"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endParaRPr lang="cs-CZ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Negativně (2)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extLst>
                  <a:ext uri="{0D108BD9-81ED-4DB2-BD59-A6C34878D82A}">
                    <a16:rowId xmlns:a16="http://schemas.microsoft.com/office/drawing/2014/main" val="1226744298"/>
                  </a:ext>
                </a:extLst>
              </a:tr>
              <a:tr h="74875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Neutrálně (3)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extLst>
                  <a:ext uri="{0D108BD9-81ED-4DB2-BD59-A6C34878D82A}">
                    <a16:rowId xmlns:a16="http://schemas.microsoft.com/office/drawing/2014/main" val="3699769020"/>
                  </a:ext>
                </a:extLst>
              </a:tr>
              <a:tr h="74875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Pozitivně (4)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extLst>
                  <a:ext uri="{0D108BD9-81ED-4DB2-BD59-A6C34878D82A}">
                    <a16:rowId xmlns:a16="http://schemas.microsoft.com/office/drawing/2014/main" val="2400582574"/>
                  </a:ext>
                </a:extLst>
              </a:tr>
              <a:tr h="74875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Velmi pozitivně (5)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extLst>
                  <a:ext uri="{0D108BD9-81ED-4DB2-BD59-A6C34878D82A}">
                    <a16:rowId xmlns:a16="http://schemas.microsoft.com/office/drawing/2014/main" val="1871043249"/>
                  </a:ext>
                </a:extLst>
              </a:tr>
              <a:tr h="149751">
                <a:tc rowSpan="6"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Jak hodnotíte přednášky?</a:t>
                      </a:r>
                      <a:endParaRPr lang="cs-CZ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</a:rPr>
                        <a:t>Přednášek jsem se neúčastnil/a </a:t>
                      </a:r>
                      <a:r>
                        <a:rPr lang="cs-CZ" sz="1400" dirty="0">
                          <a:solidFill>
                            <a:srgbClr val="FF0000"/>
                          </a:solidFill>
                          <a:effectLst/>
                        </a:rPr>
                        <a:t>(</a:t>
                      </a:r>
                      <a:r>
                        <a:rPr lang="cs-CZ" sz="1400" dirty="0" smtClean="0">
                          <a:solidFill>
                            <a:srgbClr val="FF0000"/>
                          </a:solidFill>
                          <a:effectLst/>
                        </a:rPr>
                        <a:t>0)</a:t>
                      </a:r>
                      <a:endParaRPr lang="cs-CZ" sz="1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solidFill>
                            <a:schemeClr val="tx1"/>
                          </a:solidFill>
                          <a:effectLst/>
                        </a:rPr>
                        <a:t>Přednášek jsem se neúčastnil/a </a:t>
                      </a:r>
                      <a:r>
                        <a:rPr lang="cs-CZ" sz="1400" dirty="0" smtClean="0">
                          <a:solidFill>
                            <a:srgbClr val="FF0000"/>
                          </a:solidFill>
                          <a:effectLst/>
                        </a:rPr>
                        <a:t>(-)</a:t>
                      </a:r>
                      <a:endParaRPr lang="cs-CZ" sz="1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extLst>
                  <a:ext uri="{0D108BD9-81ED-4DB2-BD59-A6C34878D82A}">
                    <a16:rowId xmlns:a16="http://schemas.microsoft.com/office/drawing/2014/main" val="2898896406"/>
                  </a:ext>
                </a:extLst>
              </a:tr>
              <a:tr h="74875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</a:rPr>
                        <a:t>Velmi negativně (1)</a:t>
                      </a:r>
                      <a:endParaRPr lang="cs-CZ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extLst>
                  <a:ext uri="{0D108BD9-81ED-4DB2-BD59-A6C34878D82A}">
                    <a16:rowId xmlns:a16="http://schemas.microsoft.com/office/drawing/2014/main" val="3789241074"/>
                  </a:ext>
                </a:extLst>
              </a:tr>
              <a:tr h="74875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</a:rPr>
                        <a:t>Negativně (2)</a:t>
                      </a:r>
                      <a:endParaRPr lang="cs-CZ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extLst>
                  <a:ext uri="{0D108BD9-81ED-4DB2-BD59-A6C34878D82A}">
                    <a16:rowId xmlns:a16="http://schemas.microsoft.com/office/drawing/2014/main" val="1828670220"/>
                  </a:ext>
                </a:extLst>
              </a:tr>
              <a:tr h="74875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</a:rPr>
                        <a:t>Neutrálně (3)</a:t>
                      </a:r>
                      <a:endParaRPr lang="cs-CZ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extLst>
                  <a:ext uri="{0D108BD9-81ED-4DB2-BD59-A6C34878D82A}">
                    <a16:rowId xmlns:a16="http://schemas.microsoft.com/office/drawing/2014/main" val="1431877492"/>
                  </a:ext>
                </a:extLst>
              </a:tr>
              <a:tr h="74875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</a:rPr>
                        <a:t>Pozitivně (4)</a:t>
                      </a:r>
                      <a:endParaRPr lang="cs-CZ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extLst>
                  <a:ext uri="{0D108BD9-81ED-4DB2-BD59-A6C34878D82A}">
                    <a16:rowId xmlns:a16="http://schemas.microsoft.com/office/drawing/2014/main" val="2355774836"/>
                  </a:ext>
                </a:extLst>
              </a:tr>
              <a:tr h="74875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</a:rPr>
                        <a:t>Velmi pozitivně (5)</a:t>
                      </a:r>
                      <a:endParaRPr lang="cs-CZ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extLst>
                  <a:ext uri="{0D108BD9-81ED-4DB2-BD59-A6C34878D82A}">
                    <a16:rowId xmlns:a16="http://schemas.microsoft.com/office/drawing/2014/main" val="3347009733"/>
                  </a:ext>
                </a:extLst>
              </a:tr>
              <a:tr h="74875">
                <a:tc rowSpan="6"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Jak hodnotíte vlastní úroveň osvojených znalostí </a:t>
                      </a:r>
                      <a:endParaRPr lang="cs-CZ" sz="1400" dirty="0" smtClean="0">
                        <a:effectLst/>
                      </a:endParaRPr>
                    </a:p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effectLst/>
                        </a:rPr>
                        <a:t>a </a:t>
                      </a:r>
                      <a:r>
                        <a:rPr lang="cs-CZ" sz="1400" dirty="0">
                          <a:effectLst/>
                        </a:rPr>
                        <a:t>dovedností v daném předmětu?</a:t>
                      </a:r>
                      <a:endParaRPr lang="cs-CZ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</a:rPr>
                        <a:t>Nedostatečné </a:t>
                      </a:r>
                      <a:r>
                        <a:rPr lang="cs-CZ" sz="1400" dirty="0">
                          <a:solidFill>
                            <a:srgbClr val="FF0000"/>
                          </a:solidFill>
                          <a:effectLst/>
                        </a:rPr>
                        <a:t>(0)</a:t>
                      </a:r>
                      <a:endParaRPr lang="cs-CZ" sz="1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</a:rPr>
                        <a:t>Nedostatečné</a:t>
                      </a:r>
                      <a:r>
                        <a:rPr lang="cs-CZ" sz="14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cs-CZ" sz="1400" dirty="0" smtClean="0">
                          <a:solidFill>
                            <a:srgbClr val="FF0000"/>
                          </a:solidFill>
                          <a:effectLst/>
                        </a:rPr>
                        <a:t>(1)</a:t>
                      </a:r>
                      <a:endParaRPr lang="cs-CZ" sz="1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extLst>
                  <a:ext uri="{0D108BD9-81ED-4DB2-BD59-A6C34878D82A}">
                    <a16:rowId xmlns:a16="http://schemas.microsoft.com/office/drawing/2014/main" val="3480404972"/>
                  </a:ext>
                </a:extLst>
              </a:tr>
              <a:tr h="74875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Dostatečné </a:t>
                      </a:r>
                      <a:r>
                        <a:rPr lang="cs-CZ" sz="1400" dirty="0">
                          <a:solidFill>
                            <a:srgbClr val="FF0000"/>
                          </a:solidFill>
                          <a:effectLst/>
                        </a:rPr>
                        <a:t>(1)</a:t>
                      </a:r>
                      <a:endParaRPr lang="cs-CZ" sz="1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</a:rPr>
                        <a:t>Dostatečné</a:t>
                      </a:r>
                      <a:r>
                        <a:rPr lang="cs-CZ" sz="14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cs-CZ" sz="1400" dirty="0" smtClean="0">
                          <a:solidFill>
                            <a:srgbClr val="FF0000"/>
                          </a:solidFill>
                          <a:effectLst/>
                        </a:rPr>
                        <a:t>(2)</a:t>
                      </a:r>
                      <a:endParaRPr lang="cs-CZ" sz="1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extLst>
                  <a:ext uri="{0D108BD9-81ED-4DB2-BD59-A6C34878D82A}">
                    <a16:rowId xmlns:a16="http://schemas.microsoft.com/office/drawing/2014/main" val="3667811201"/>
                  </a:ext>
                </a:extLst>
              </a:tr>
              <a:tr h="74875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Uspokojivé (2)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extLst>
                  <a:ext uri="{0D108BD9-81ED-4DB2-BD59-A6C34878D82A}">
                    <a16:rowId xmlns:a16="http://schemas.microsoft.com/office/drawing/2014/main" val="2842453604"/>
                  </a:ext>
                </a:extLst>
              </a:tr>
              <a:tr h="74875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Dobré (3)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Dobré (3)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extLst>
                  <a:ext uri="{0D108BD9-81ED-4DB2-BD59-A6C34878D82A}">
                    <a16:rowId xmlns:a16="http://schemas.microsoft.com/office/drawing/2014/main" val="387549296"/>
                  </a:ext>
                </a:extLst>
              </a:tr>
              <a:tr h="74875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Velmi dobré (4)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Velmi dobré (4)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extLst>
                  <a:ext uri="{0D108BD9-81ED-4DB2-BD59-A6C34878D82A}">
                    <a16:rowId xmlns:a16="http://schemas.microsoft.com/office/drawing/2014/main" val="3806870119"/>
                  </a:ext>
                </a:extLst>
              </a:tr>
              <a:tr h="74875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Výborné (5)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Výborné (5)</a:t>
                      </a:r>
                      <a:endParaRPr lang="cs-C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extLst>
                  <a:ext uri="{0D108BD9-81ED-4DB2-BD59-A6C34878D82A}">
                    <a16:rowId xmlns:a16="http://schemas.microsoft.com/office/drawing/2014/main" val="1428985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4249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CustomShape 1"/>
          <p:cNvSpPr/>
          <p:nvPr/>
        </p:nvSpPr>
        <p:spPr>
          <a:xfrm>
            <a:off x="566640" y="226080"/>
            <a:ext cx="9070920" cy="20005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r>
              <a:rPr lang="cs-CZ" sz="1300" spc="-1" dirty="0">
                <a:solidFill>
                  <a:srgbClr val="EA7500"/>
                </a:solidFill>
                <a:latin typeface="Source Sans Pro"/>
              </a:rPr>
              <a:t>Hodnocení kvality výuky Z</a:t>
            </a:r>
            <a:r>
              <a:rPr lang="cs-CZ" sz="1300" spc="-1" dirty="0" smtClean="0">
                <a:solidFill>
                  <a:srgbClr val="EA7500"/>
                </a:solidFill>
                <a:latin typeface="Source Sans Pro"/>
              </a:rPr>
              <a:t>S 2025/26 </a:t>
            </a:r>
            <a:endParaRPr lang="cs-CZ" sz="1300" spc="-1" dirty="0">
              <a:latin typeface="Source Sans Pro"/>
            </a:endParaRPr>
          </a:p>
        </p:txBody>
      </p:sp>
      <p:sp>
        <p:nvSpPr>
          <p:cNvPr id="165" name="CustomShape 2"/>
          <p:cNvSpPr/>
          <p:nvPr/>
        </p:nvSpPr>
        <p:spPr>
          <a:xfrm>
            <a:off x="566640" y="504000"/>
            <a:ext cx="9308880" cy="55399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cs-CZ" sz="3600" b="1" spc="-1" dirty="0" smtClean="0">
                <a:solidFill>
                  <a:srgbClr val="EA7500"/>
                </a:solidFill>
                <a:latin typeface="Source Sans Pro"/>
                <a:ea typeface="DejaVu Sans"/>
              </a:rPr>
              <a:t>1</a:t>
            </a:r>
            <a:r>
              <a:rPr lang="cs-CZ" sz="3600" b="1" spc="-1" dirty="0" smtClean="0">
                <a:solidFill>
                  <a:srgbClr val="EA7500"/>
                </a:solidFill>
                <a:latin typeface="Source Sans Pro"/>
                <a:ea typeface="DejaVu Sans"/>
              </a:rPr>
              <a:t> </a:t>
            </a:r>
            <a:r>
              <a:rPr lang="cs-CZ" sz="3600" b="1" spc="-1" dirty="0" smtClean="0">
                <a:solidFill>
                  <a:srgbClr val="EA7500"/>
                </a:solidFill>
                <a:latin typeface="Source Sans Pro"/>
                <a:ea typeface="DejaVu Sans"/>
              </a:rPr>
              <a:t>) </a:t>
            </a:r>
            <a:r>
              <a:rPr lang="cs-CZ" sz="3600" b="1" spc="-1" dirty="0" smtClean="0">
                <a:solidFill>
                  <a:srgbClr val="EA7500"/>
                </a:solidFill>
                <a:latin typeface="Source Sans Pro"/>
                <a:ea typeface="DejaVu Sans"/>
              </a:rPr>
              <a:t>Zaměření hodnocení</a:t>
            </a:r>
            <a:endParaRPr lang="cs-CZ" sz="3600" b="0" strike="noStrike" spc="-1" dirty="0">
              <a:latin typeface="Arial"/>
            </a:endParaRPr>
          </a:p>
        </p:txBody>
      </p:sp>
      <p:sp>
        <p:nvSpPr>
          <p:cNvPr id="2" name="TextovéPole 1"/>
          <p:cNvSpPr txBox="1"/>
          <p:nvPr/>
        </p:nvSpPr>
        <p:spPr>
          <a:xfrm>
            <a:off x="566640" y="1137918"/>
            <a:ext cx="91553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/>
              <a:t>Možnosti odpovědí (DSP)</a:t>
            </a:r>
          </a:p>
          <a:p>
            <a:endParaRPr lang="cs-CZ" sz="1400" b="1" dirty="0" smtClean="0"/>
          </a:p>
          <a:p>
            <a:endParaRPr lang="cs-CZ" sz="1400" dirty="0"/>
          </a:p>
          <a:p>
            <a:r>
              <a:rPr lang="cs-CZ" sz="1400" dirty="0" smtClean="0"/>
              <a:t>		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3025638"/>
              </p:ext>
            </p:extLst>
          </p:nvPr>
        </p:nvGraphicFramePr>
        <p:xfrm>
          <a:off x="566640" y="1645748"/>
          <a:ext cx="9070920" cy="3558711"/>
        </p:xfrm>
        <a:graphic>
          <a:graphicData uri="http://schemas.openxmlformats.org/drawingml/2006/table">
            <a:tbl>
              <a:tblPr firstRow="1" firstCol="1">
                <a:tableStyleId>{93296810-A885-4BE3-A3E7-6D5BEEA58F35}</a:tableStyleId>
              </a:tblPr>
              <a:tblGrid>
                <a:gridCol w="5559840">
                  <a:extLst>
                    <a:ext uri="{9D8B030D-6E8A-4147-A177-3AD203B41FA5}">
                      <a16:colId xmlns:a16="http://schemas.microsoft.com/office/drawing/2014/main" val="2389362884"/>
                    </a:ext>
                  </a:extLst>
                </a:gridCol>
                <a:gridCol w="3511080">
                  <a:extLst>
                    <a:ext uri="{9D8B030D-6E8A-4147-A177-3AD203B41FA5}">
                      <a16:colId xmlns:a16="http://schemas.microsoft.com/office/drawing/2014/main" val="3977299200"/>
                    </a:ext>
                  </a:extLst>
                </a:gridCol>
              </a:tblGrid>
              <a:tr h="2803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 smtClean="0">
                          <a:effectLst/>
                        </a:rPr>
                        <a:t>Otázky</a:t>
                      </a:r>
                      <a:endParaRPr lang="cs-CZ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Možnosti </a:t>
                      </a:r>
                      <a:r>
                        <a:rPr lang="cs-CZ" sz="1600" dirty="0" smtClean="0">
                          <a:effectLst/>
                        </a:rPr>
                        <a:t>odpovědí</a:t>
                      </a:r>
                      <a:endParaRPr lang="cs-CZ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extLst>
                  <a:ext uri="{0D108BD9-81ED-4DB2-BD59-A6C34878D82A}">
                    <a16:rowId xmlns:a16="http://schemas.microsoft.com/office/drawing/2014/main" val="3202016722"/>
                  </a:ext>
                </a:extLst>
              </a:tr>
              <a:tr h="1965196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endParaRPr lang="cs-CZ" sz="1600" b="0" dirty="0" smtClean="0">
                        <a:effectLst/>
                      </a:endParaRPr>
                    </a:p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600" b="0" dirty="0" smtClean="0">
                          <a:effectLst/>
                        </a:rPr>
                        <a:t>Doporučil/a</a:t>
                      </a:r>
                      <a:r>
                        <a:rPr lang="cs-CZ" sz="1600" b="0" dirty="0" smtClean="0">
                          <a:effectLst/>
                        </a:rPr>
                        <a:t>, poskytl/a Vám vyučující vhodné studijní materiály?</a:t>
                      </a:r>
                    </a:p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endParaRPr lang="cs-CZ" sz="1600" b="0" dirty="0" smtClean="0">
                        <a:effectLst/>
                      </a:endParaRPr>
                    </a:p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600" b="0" dirty="0" smtClean="0">
                          <a:effectLst/>
                        </a:rPr>
                        <a:t>Obohatil Vás předmět o nové znalosti či dovednosti?</a:t>
                      </a:r>
                    </a:p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endParaRPr lang="cs-CZ" sz="1600" b="0" dirty="0" smtClean="0">
                        <a:effectLst/>
                      </a:endParaRPr>
                    </a:p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600" b="0" dirty="0" smtClean="0">
                          <a:effectLst/>
                        </a:rPr>
                        <a:t>Vyvolával/a u Vás vyučující zájem o studovanou problematiku?</a:t>
                      </a:r>
                    </a:p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endParaRPr lang="cs-CZ" sz="1600" b="0" dirty="0">
                        <a:effectLst/>
                      </a:endParaRPr>
                    </a:p>
                  </a:txBody>
                  <a:tcPr marL="25270" marR="2527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endParaRPr lang="cs-CZ" sz="16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Naprosto </a:t>
                      </a:r>
                      <a:r>
                        <a:rPr lang="cs-CZ" sz="1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nesouhlasím (1)</a:t>
                      </a:r>
                      <a:endParaRPr lang="cs-CZ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Spíše nesouhlasím (2)</a:t>
                      </a:r>
                      <a:endParaRPr lang="cs-CZ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Ani nesouhlasím ani souhlasím (3)</a:t>
                      </a:r>
                      <a:endParaRPr lang="cs-CZ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Spíše souhlasím (4)</a:t>
                      </a:r>
                      <a:endParaRPr lang="cs-CZ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Naprosto souhlasím (5)</a:t>
                      </a:r>
                      <a:endParaRPr lang="cs-CZ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extLst>
                  <a:ext uri="{0D108BD9-81ED-4DB2-BD59-A6C34878D82A}">
                    <a16:rowId xmlns:a16="http://schemas.microsoft.com/office/drawing/2014/main" val="350826078"/>
                  </a:ext>
                </a:extLst>
              </a:tr>
              <a:tr h="1313133">
                <a:tc>
                  <a:txBody>
                    <a:bodyPr/>
                    <a:lstStyle/>
                    <a:p>
                      <a:pPr marL="38100" marR="38100" algn="l" defTabSz="914400" rtl="0" eaLnBrk="1" latinLnBrk="0" hangingPunct="1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endParaRPr lang="cs-CZ" sz="1600" b="0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8100" marR="38100" algn="l" defTabSz="914400" rtl="0" eaLnBrk="1" latinLnBrk="0" hangingPunct="1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6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Jak </a:t>
                      </a:r>
                      <a:r>
                        <a:rPr lang="cs-CZ" sz="16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celkově hodnotíte vyučujícího?</a:t>
                      </a:r>
                      <a:endParaRPr lang="cs-CZ" sz="16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5270" marR="2527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endParaRPr lang="cs-CZ" sz="16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Velmi </a:t>
                      </a:r>
                      <a:r>
                        <a:rPr lang="cs-CZ" sz="16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negativně (1)</a:t>
                      </a:r>
                      <a:endParaRPr lang="cs-CZ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Spíše negativně (2)</a:t>
                      </a:r>
                      <a:endParaRPr lang="cs-CZ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Neutrálně (3)</a:t>
                      </a:r>
                      <a:endParaRPr lang="cs-CZ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Spíše pozitivně (4)</a:t>
                      </a:r>
                      <a:endParaRPr lang="cs-CZ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Velmi pozitivně (5</a:t>
                      </a:r>
                      <a:r>
                        <a:rPr lang="cs-CZ" sz="16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cs-CZ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70" marR="25270" marT="0" marB="0"/>
                </a:tc>
                <a:extLst>
                  <a:ext uri="{0D108BD9-81ED-4DB2-BD59-A6C34878D82A}">
                    <a16:rowId xmlns:a16="http://schemas.microsoft.com/office/drawing/2014/main" val="28988964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5080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CustomShape 1"/>
          <p:cNvSpPr/>
          <p:nvPr/>
        </p:nvSpPr>
        <p:spPr>
          <a:xfrm>
            <a:off x="566640" y="226080"/>
            <a:ext cx="9070920" cy="20005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r>
              <a:rPr lang="cs-CZ" sz="1300" spc="-1" dirty="0">
                <a:solidFill>
                  <a:srgbClr val="EA7500"/>
                </a:solidFill>
                <a:latin typeface="Source Sans Pro"/>
              </a:rPr>
              <a:t>Hodnocení kvality výuky Z</a:t>
            </a:r>
            <a:r>
              <a:rPr lang="cs-CZ" sz="1300" spc="-1" dirty="0" smtClean="0">
                <a:solidFill>
                  <a:srgbClr val="EA7500"/>
                </a:solidFill>
                <a:latin typeface="Source Sans Pro"/>
              </a:rPr>
              <a:t>S 2025/26 </a:t>
            </a:r>
            <a:endParaRPr lang="cs-CZ" sz="1300" spc="-1" dirty="0">
              <a:latin typeface="Source Sans Pro"/>
            </a:endParaRPr>
          </a:p>
        </p:txBody>
      </p:sp>
      <p:sp>
        <p:nvSpPr>
          <p:cNvPr id="165" name="CustomShape 2"/>
          <p:cNvSpPr/>
          <p:nvPr/>
        </p:nvSpPr>
        <p:spPr>
          <a:xfrm>
            <a:off x="566640" y="504000"/>
            <a:ext cx="9308880" cy="110799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cs-CZ" sz="3600" b="1" spc="-1" dirty="0">
                <a:solidFill>
                  <a:srgbClr val="EA7500"/>
                </a:solidFill>
                <a:latin typeface="Source Sans Pro"/>
                <a:ea typeface="DejaVu Sans"/>
              </a:rPr>
              <a:t>2</a:t>
            </a:r>
            <a:r>
              <a:rPr lang="cs-CZ" sz="3600" b="1" strike="noStrike" spc="-1" dirty="0" smtClean="0">
                <a:solidFill>
                  <a:srgbClr val="EA7500"/>
                </a:solidFill>
                <a:latin typeface="Source Sans Pro"/>
                <a:ea typeface="DejaVu Sans"/>
              </a:rPr>
              <a:t> </a:t>
            </a:r>
            <a:r>
              <a:rPr lang="cs-CZ" sz="3600" b="1" spc="-1" dirty="0">
                <a:solidFill>
                  <a:srgbClr val="EA7500"/>
                </a:solidFill>
                <a:latin typeface="Source Sans Pro"/>
                <a:ea typeface="DejaVu Sans"/>
              </a:rPr>
              <a:t>)</a:t>
            </a:r>
            <a:r>
              <a:rPr lang="cs-CZ" sz="3600" b="1" spc="-1" dirty="0" smtClean="0">
                <a:solidFill>
                  <a:srgbClr val="EA7500"/>
                </a:solidFill>
                <a:latin typeface="Source Sans Pro"/>
                <a:ea typeface="DejaVu Sans"/>
              </a:rPr>
              <a:t> </a:t>
            </a:r>
            <a:r>
              <a:rPr lang="cs-CZ" sz="3600" b="1" spc="-1" dirty="0" smtClean="0">
                <a:solidFill>
                  <a:srgbClr val="EA7500"/>
                </a:solidFill>
                <a:latin typeface="Source Sans Pro"/>
                <a:ea typeface="DejaVu Sans"/>
              </a:rPr>
              <a:t>Tři vlny hodnocení a jejich dopad na výsledky fakult</a:t>
            </a:r>
            <a:endParaRPr lang="cs-CZ" sz="3600" b="0" strike="noStrike" spc="-1" dirty="0">
              <a:latin typeface="Arial"/>
            </a:endParaRPr>
          </a:p>
        </p:txBody>
      </p:sp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2604406"/>
              </p:ext>
            </p:extLst>
          </p:nvPr>
        </p:nvGraphicFramePr>
        <p:xfrm>
          <a:off x="566641" y="1689863"/>
          <a:ext cx="8991424" cy="3249841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934499">
                  <a:extLst>
                    <a:ext uri="{9D8B030D-6E8A-4147-A177-3AD203B41FA5}">
                      <a16:colId xmlns:a16="http://schemas.microsoft.com/office/drawing/2014/main" val="2562039723"/>
                    </a:ext>
                  </a:extLst>
                </a:gridCol>
                <a:gridCol w="751843">
                  <a:extLst>
                    <a:ext uri="{9D8B030D-6E8A-4147-A177-3AD203B41FA5}">
                      <a16:colId xmlns:a16="http://schemas.microsoft.com/office/drawing/2014/main" val="2569947136"/>
                    </a:ext>
                  </a:extLst>
                </a:gridCol>
                <a:gridCol w="521314">
                  <a:extLst>
                    <a:ext uri="{9D8B030D-6E8A-4147-A177-3AD203B41FA5}">
                      <a16:colId xmlns:a16="http://schemas.microsoft.com/office/drawing/2014/main" val="3027112354"/>
                    </a:ext>
                  </a:extLst>
                </a:gridCol>
                <a:gridCol w="641618">
                  <a:extLst>
                    <a:ext uri="{9D8B030D-6E8A-4147-A177-3AD203B41FA5}">
                      <a16:colId xmlns:a16="http://schemas.microsoft.com/office/drawing/2014/main" val="919365337"/>
                    </a:ext>
                  </a:extLst>
                </a:gridCol>
                <a:gridCol w="641618">
                  <a:extLst>
                    <a:ext uri="{9D8B030D-6E8A-4147-A177-3AD203B41FA5}">
                      <a16:colId xmlns:a16="http://schemas.microsoft.com/office/drawing/2014/main" val="3524799795"/>
                    </a:ext>
                  </a:extLst>
                </a:gridCol>
                <a:gridCol w="835440">
                  <a:extLst>
                    <a:ext uri="{9D8B030D-6E8A-4147-A177-3AD203B41FA5}">
                      <a16:colId xmlns:a16="http://schemas.microsoft.com/office/drawing/2014/main" val="4034418214"/>
                    </a:ext>
                  </a:extLst>
                </a:gridCol>
                <a:gridCol w="554732">
                  <a:extLst>
                    <a:ext uri="{9D8B030D-6E8A-4147-A177-3AD203B41FA5}">
                      <a16:colId xmlns:a16="http://schemas.microsoft.com/office/drawing/2014/main" val="1370266932"/>
                    </a:ext>
                  </a:extLst>
                </a:gridCol>
                <a:gridCol w="675035">
                  <a:extLst>
                    <a:ext uri="{9D8B030D-6E8A-4147-A177-3AD203B41FA5}">
                      <a16:colId xmlns:a16="http://schemas.microsoft.com/office/drawing/2014/main" val="959009010"/>
                    </a:ext>
                  </a:extLst>
                </a:gridCol>
                <a:gridCol w="675035">
                  <a:extLst>
                    <a:ext uri="{9D8B030D-6E8A-4147-A177-3AD203B41FA5}">
                      <a16:colId xmlns:a16="http://schemas.microsoft.com/office/drawing/2014/main" val="2240950250"/>
                    </a:ext>
                  </a:extLst>
                </a:gridCol>
                <a:gridCol w="824744">
                  <a:extLst>
                    <a:ext uri="{9D8B030D-6E8A-4147-A177-3AD203B41FA5}">
                      <a16:colId xmlns:a16="http://schemas.microsoft.com/office/drawing/2014/main" val="1957601431"/>
                    </a:ext>
                  </a:extLst>
                </a:gridCol>
                <a:gridCol w="518644">
                  <a:extLst>
                    <a:ext uri="{9D8B030D-6E8A-4147-A177-3AD203B41FA5}">
                      <a16:colId xmlns:a16="http://schemas.microsoft.com/office/drawing/2014/main" val="2986165825"/>
                    </a:ext>
                  </a:extLst>
                </a:gridCol>
                <a:gridCol w="1416902">
                  <a:extLst>
                    <a:ext uri="{9D8B030D-6E8A-4147-A177-3AD203B41FA5}">
                      <a16:colId xmlns:a16="http://schemas.microsoft.com/office/drawing/2014/main" val="3456501388"/>
                    </a:ext>
                  </a:extLst>
                </a:gridCol>
              </a:tblGrid>
              <a:tr h="375157">
                <a:tc rowSpan="2">
                  <a:txBody>
                    <a:bodyPr/>
                    <a:lstStyle/>
                    <a:p>
                      <a:pPr algn="l" rtl="0" fontAlgn="b"/>
                      <a:r>
                        <a:rPr lang="cs-CZ" sz="1800" u="none" strike="noStrike" dirty="0" smtClean="0">
                          <a:effectLst/>
                        </a:rPr>
                        <a:t>Fakulta</a:t>
                      </a:r>
                      <a:endParaRPr lang="cs-CZ" sz="18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pl-PL" sz="1800" u="none" strike="noStrike" dirty="0">
                          <a:effectLst/>
                        </a:rPr>
                        <a:t>Vlna 1 (14. - 15. 12.)</a:t>
                      </a:r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76" marR="3776" marT="3776" marB="0" anchor="b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76" marR="3776" marT="3776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76" marR="3776" marT="3776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pl-PL" sz="1800" u="none" strike="noStrike" dirty="0">
                          <a:effectLst/>
                        </a:rPr>
                        <a:t>Vlna 2 (16. - 17. 12.)</a:t>
                      </a:r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76" marR="3776" marT="3776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76" marR="3776" marT="3776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76" marR="3776" marT="3776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76" marR="3776" marT="3776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pl-PL" sz="1800" u="none" strike="noStrike" dirty="0">
                          <a:effectLst/>
                        </a:rPr>
                        <a:t>Vlna 3 (18. 12. - 31.1.)</a:t>
                      </a:r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76" marR="3776" marT="3776" marB="0" anchor="b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2668905"/>
                  </a:ext>
                </a:extLst>
              </a:tr>
              <a:tr h="639455">
                <a:tc vMerge="1">
                  <a:txBody>
                    <a:bodyPr/>
                    <a:lstStyle/>
                    <a:p>
                      <a:pPr algn="l" rtl="0" fontAlgn="b"/>
                      <a:endParaRPr lang="cs-CZ" sz="18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cs-CZ" sz="1600" u="none" strike="noStrike" dirty="0" smtClean="0">
                          <a:effectLst/>
                        </a:rPr>
                        <a:t>Účast</a:t>
                      </a:r>
                      <a:r>
                        <a:rPr lang="cs-CZ" sz="1600" u="none" strike="noStrike" baseline="0" dirty="0" smtClean="0">
                          <a:effectLst/>
                        </a:rPr>
                        <a:t> </a:t>
                      </a:r>
                    </a:p>
                    <a:p>
                      <a:pPr algn="l" rtl="0" fontAlgn="b"/>
                      <a:r>
                        <a:rPr lang="cs-CZ" sz="1600" u="none" strike="noStrike" dirty="0" smtClean="0">
                          <a:effectLst/>
                        </a:rPr>
                        <a:t>(% / počet)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 hMerge="1">
                  <a:txBody>
                    <a:bodyPr/>
                    <a:lstStyle/>
                    <a:p>
                      <a:pPr algn="l" rtl="0" fontAlgn="b"/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 gridSpan="2"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600" u="none" strike="noStrike" kern="1200" dirty="0" smtClean="0">
                          <a:effectLst/>
                        </a:rPr>
                        <a:t>Průměr</a:t>
                      </a:r>
                    </a:p>
                    <a:p>
                      <a:pPr marL="0" algn="l" defTabSz="914400" rtl="0" eaLnBrk="1" fontAlgn="b" latinLnBrk="0" hangingPunct="1"/>
                      <a:r>
                        <a:rPr lang="cs-CZ" sz="1600" u="none" strike="noStrike" kern="1200" dirty="0" smtClean="0">
                          <a:effectLst/>
                        </a:rPr>
                        <a:t>(před / po korekci)</a:t>
                      </a:r>
                      <a:endParaRPr lang="cs-CZ" sz="16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776" marR="3776" marT="3776" marB="0" anchor="b"/>
                </a:tc>
                <a:tc hMerge="1">
                  <a:txBody>
                    <a:bodyPr/>
                    <a:lstStyle/>
                    <a:p>
                      <a:pPr algn="l" rtl="0" fontAlgn="b"/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 gridSpan="2"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600" u="none" strike="noStrike" kern="1200" dirty="0">
                          <a:effectLst/>
                        </a:rPr>
                        <a:t>Účast </a:t>
                      </a:r>
                      <a:endParaRPr lang="cs-CZ" sz="1600" u="none" strike="noStrike" kern="1200" dirty="0" smtClean="0">
                        <a:effectLst/>
                      </a:endParaRPr>
                    </a:p>
                    <a:p>
                      <a:pPr marL="0" algn="l" defTabSz="914400" rtl="0" eaLnBrk="1" fontAlgn="b" latinLnBrk="0" hangingPunct="1"/>
                      <a:r>
                        <a:rPr lang="cs-CZ" sz="1600" u="none" strike="noStrike" kern="1200" dirty="0" smtClean="0">
                          <a:effectLst/>
                        </a:rPr>
                        <a:t>(% / počet)</a:t>
                      </a:r>
                      <a:endParaRPr lang="cs-CZ" sz="16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776" marR="3776" marT="3776" marB="0" anchor="b"/>
                </a:tc>
                <a:tc hMerge="1">
                  <a:txBody>
                    <a:bodyPr/>
                    <a:lstStyle/>
                    <a:p>
                      <a:pPr algn="l" rtl="0" fontAlgn="b"/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cs-CZ" sz="1600" u="none" strike="noStrike" dirty="0" smtClean="0">
                          <a:effectLst/>
                        </a:rPr>
                        <a:t>Průměr</a:t>
                      </a: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u="none" strike="noStrike" dirty="0" smtClean="0">
                          <a:effectLst/>
                        </a:rPr>
                        <a:t>(před</a:t>
                      </a:r>
                      <a:r>
                        <a:rPr lang="cs-CZ" sz="1600" u="none" strike="noStrike" baseline="0" dirty="0" smtClean="0">
                          <a:effectLst/>
                        </a:rPr>
                        <a:t> / po korekci)</a:t>
                      </a:r>
                      <a:endParaRPr lang="cs-CZ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 hMerge="1">
                  <a:txBody>
                    <a:bodyPr/>
                    <a:lstStyle/>
                    <a:p>
                      <a:pPr algn="l" rtl="0" fontAlgn="b"/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cs-CZ" sz="1600" u="none" strike="noStrike" dirty="0">
                          <a:effectLst/>
                        </a:rPr>
                        <a:t>Účast </a:t>
                      </a:r>
                      <a:endParaRPr lang="cs-CZ" sz="1600" u="none" strike="noStrike" dirty="0" smtClean="0">
                        <a:effectLst/>
                      </a:endParaRPr>
                    </a:p>
                    <a:p>
                      <a:pPr algn="l" rtl="0" fontAlgn="b"/>
                      <a:r>
                        <a:rPr lang="cs-CZ" sz="1600" u="none" strike="noStrike" dirty="0" smtClean="0">
                          <a:effectLst/>
                        </a:rPr>
                        <a:t>(%</a:t>
                      </a:r>
                      <a:r>
                        <a:rPr lang="cs-CZ" sz="1600" u="none" strike="noStrike" baseline="0" dirty="0" smtClean="0">
                          <a:effectLst/>
                        </a:rPr>
                        <a:t> / p</a:t>
                      </a:r>
                      <a:r>
                        <a:rPr lang="cs-CZ" sz="1600" u="none" strike="noStrike" dirty="0" smtClean="0">
                          <a:effectLst/>
                        </a:rPr>
                        <a:t>očet)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 hMerge="1">
                  <a:txBody>
                    <a:bodyPr/>
                    <a:lstStyle/>
                    <a:p>
                      <a:pPr algn="l" rtl="0" fontAlgn="b"/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600" u="none" strike="noStrike" dirty="0" smtClean="0">
                          <a:effectLst/>
                        </a:rPr>
                        <a:t>Průměr</a:t>
                      </a: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u="none" strike="noStrike" baseline="0" dirty="0" smtClean="0">
                          <a:effectLst/>
                        </a:rPr>
                        <a:t>(bez korekce)</a:t>
                      </a:r>
                      <a:endParaRPr lang="cs-CZ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extLst>
                  <a:ext uri="{0D108BD9-81ED-4DB2-BD59-A6C34878D82A}">
                    <a16:rowId xmlns:a16="http://schemas.microsoft.com/office/drawing/2014/main" val="3325119970"/>
                  </a:ext>
                </a:extLst>
              </a:tr>
              <a:tr h="345817"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800" u="none" strike="noStrike">
                          <a:effectLst/>
                        </a:rPr>
                        <a:t>FAI</a:t>
                      </a:r>
                      <a:endParaRPr lang="cs-CZ" sz="18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u="none" strike="noStrike" dirty="0">
                          <a:effectLst/>
                        </a:rPr>
                        <a:t>4,8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u="none" strike="noStrike">
                          <a:effectLst/>
                        </a:rPr>
                        <a:t>69</a:t>
                      </a:r>
                      <a:endParaRPr lang="cs-CZ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3,9</a:t>
                      </a:r>
                      <a:endParaRPr lang="cs-CZ" sz="1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u="none" strike="noStrike" dirty="0">
                          <a:effectLst/>
                        </a:rPr>
                        <a:t>2,8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u="none" strike="noStrike">
                          <a:effectLst/>
                        </a:rPr>
                        <a:t>40</a:t>
                      </a:r>
                      <a:endParaRPr lang="cs-CZ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4,0</a:t>
                      </a:r>
                      <a:endParaRPr lang="cs-CZ" sz="1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u="none" strike="noStrike" dirty="0">
                          <a:effectLst/>
                        </a:rPr>
                        <a:t>55,6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u="none" strike="noStrike">
                          <a:effectLst/>
                        </a:rPr>
                        <a:t>801</a:t>
                      </a:r>
                      <a:endParaRPr lang="cs-CZ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1" u="none" strike="noStrike" dirty="0">
                          <a:effectLst/>
                        </a:rPr>
                        <a:t>4,1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extLst>
                  <a:ext uri="{0D108BD9-81ED-4DB2-BD59-A6C34878D82A}">
                    <a16:rowId xmlns:a16="http://schemas.microsoft.com/office/drawing/2014/main" val="2070020253"/>
                  </a:ext>
                </a:extLst>
              </a:tr>
              <a:tr h="393949"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800" u="none" strike="noStrike">
                          <a:effectLst/>
                        </a:rPr>
                        <a:t>FAME</a:t>
                      </a:r>
                      <a:endParaRPr lang="cs-CZ" sz="18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u="none" strike="noStrike">
                          <a:effectLst/>
                        </a:rPr>
                        <a:t>1,4</a:t>
                      </a:r>
                      <a:endParaRPr lang="cs-CZ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u="none" strike="noStrike">
                          <a:effectLst/>
                        </a:rPr>
                        <a:t>26</a:t>
                      </a:r>
                      <a:endParaRPr lang="cs-CZ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4,1</a:t>
                      </a:r>
                      <a:endParaRPr lang="cs-CZ" sz="1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u="none" strike="noStrike" dirty="0" smtClean="0">
                          <a:effectLst/>
                        </a:rPr>
                        <a:t>1,0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u="none" strike="noStrike" dirty="0">
                          <a:effectLst/>
                        </a:rPr>
                        <a:t>19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3,8</a:t>
                      </a:r>
                      <a:endParaRPr lang="cs-CZ" sz="1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3,9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u="none" strike="noStrike" dirty="0">
                          <a:effectLst/>
                        </a:rPr>
                        <a:t>25,4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u="none" strike="noStrike" dirty="0">
                          <a:effectLst/>
                        </a:rPr>
                        <a:t>467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1" u="none" strike="noStrike" dirty="0">
                          <a:effectLst/>
                        </a:rPr>
                        <a:t>4,1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extLst>
                  <a:ext uri="{0D108BD9-81ED-4DB2-BD59-A6C34878D82A}">
                    <a16:rowId xmlns:a16="http://schemas.microsoft.com/office/drawing/2014/main" val="2947014994"/>
                  </a:ext>
                </a:extLst>
              </a:tr>
              <a:tr h="345817"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800" u="none" strike="noStrike">
                          <a:effectLst/>
                        </a:rPr>
                        <a:t>FHS</a:t>
                      </a:r>
                      <a:endParaRPr lang="cs-CZ" sz="18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u="none" strike="noStrike">
                          <a:effectLst/>
                        </a:rPr>
                        <a:t>1,3</a:t>
                      </a:r>
                      <a:endParaRPr lang="cs-CZ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u="none" strike="noStrike">
                          <a:effectLst/>
                        </a:rPr>
                        <a:t>24</a:t>
                      </a:r>
                      <a:endParaRPr lang="cs-CZ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4,1</a:t>
                      </a:r>
                      <a:endParaRPr lang="cs-CZ" sz="1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u="none" strike="noStrike">
                          <a:effectLst/>
                        </a:rPr>
                        <a:t>1,7</a:t>
                      </a:r>
                      <a:endParaRPr lang="cs-CZ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u="none" strike="noStrike">
                          <a:effectLst/>
                        </a:rPr>
                        <a:t>33</a:t>
                      </a:r>
                      <a:endParaRPr lang="cs-CZ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4,1</a:t>
                      </a:r>
                      <a:endParaRPr lang="cs-CZ" sz="1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u="none" strike="noStrike" dirty="0">
                          <a:effectLst/>
                        </a:rPr>
                        <a:t>30,3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u="none" strike="noStrike" dirty="0">
                          <a:effectLst/>
                        </a:rPr>
                        <a:t>578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1" u="none" strike="noStrike" dirty="0">
                          <a:effectLst/>
                        </a:rPr>
                        <a:t>4,1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extLst>
                  <a:ext uri="{0D108BD9-81ED-4DB2-BD59-A6C34878D82A}">
                    <a16:rowId xmlns:a16="http://schemas.microsoft.com/office/drawing/2014/main" val="1322873034"/>
                  </a:ext>
                </a:extLst>
              </a:tr>
              <a:tr h="362171"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800" u="none" strike="noStrike">
                          <a:effectLst/>
                        </a:rPr>
                        <a:t>FLKŘ</a:t>
                      </a:r>
                      <a:endParaRPr lang="cs-CZ" sz="18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u="none" strike="noStrike">
                          <a:effectLst/>
                        </a:rPr>
                        <a:t>2,6</a:t>
                      </a:r>
                      <a:endParaRPr lang="cs-CZ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u="none" strike="noStrike">
                          <a:effectLst/>
                        </a:rPr>
                        <a:t>37</a:t>
                      </a:r>
                      <a:endParaRPr lang="cs-CZ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3,6</a:t>
                      </a:r>
                      <a:endParaRPr lang="cs-CZ" sz="1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3,8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u="none" strike="noStrike">
                          <a:effectLst/>
                        </a:rPr>
                        <a:t>1,3</a:t>
                      </a:r>
                      <a:endParaRPr lang="cs-CZ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u="none" strike="noStrike">
                          <a:effectLst/>
                        </a:rPr>
                        <a:t>18</a:t>
                      </a:r>
                      <a:endParaRPr lang="cs-CZ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3,3</a:t>
                      </a:r>
                      <a:endParaRPr lang="cs-CZ" sz="1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3,5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u="none" strike="noStrike" dirty="0">
                          <a:effectLst/>
                        </a:rPr>
                        <a:t>19,5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u="none" strike="noStrike" dirty="0">
                          <a:effectLst/>
                        </a:rPr>
                        <a:t>280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1" u="none" strike="noStrike" dirty="0">
                          <a:effectLst/>
                        </a:rPr>
                        <a:t>3,9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extLst>
                  <a:ext uri="{0D108BD9-81ED-4DB2-BD59-A6C34878D82A}">
                    <a16:rowId xmlns:a16="http://schemas.microsoft.com/office/drawing/2014/main" val="1314193097"/>
                  </a:ext>
                </a:extLst>
              </a:tr>
              <a:tr h="345817"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800" u="none" strike="noStrike">
                          <a:effectLst/>
                        </a:rPr>
                        <a:t>FMK</a:t>
                      </a:r>
                      <a:endParaRPr lang="cs-CZ" sz="18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u="none" strike="noStrike">
                          <a:effectLst/>
                        </a:rPr>
                        <a:t>4,1</a:t>
                      </a:r>
                      <a:endParaRPr lang="cs-CZ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u="none" strike="noStrike">
                          <a:effectLst/>
                        </a:rPr>
                        <a:t>46</a:t>
                      </a:r>
                      <a:endParaRPr lang="cs-CZ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3,9</a:t>
                      </a:r>
                      <a:endParaRPr lang="cs-CZ" sz="1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4,0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u="none" strike="noStrike">
                          <a:effectLst/>
                        </a:rPr>
                        <a:t>2,9</a:t>
                      </a:r>
                      <a:endParaRPr lang="cs-CZ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u="none" strike="noStrike">
                          <a:effectLst/>
                        </a:rPr>
                        <a:t>32</a:t>
                      </a:r>
                      <a:endParaRPr lang="cs-CZ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4,0</a:t>
                      </a:r>
                      <a:endParaRPr lang="cs-CZ" sz="1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4,0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u="none" strike="noStrike">
                          <a:effectLst/>
                        </a:rPr>
                        <a:t>41,5</a:t>
                      </a:r>
                      <a:endParaRPr lang="cs-CZ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u="none" strike="noStrike" dirty="0">
                          <a:effectLst/>
                        </a:rPr>
                        <a:t>466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1" u="none" strike="noStrike" dirty="0">
                          <a:effectLst/>
                        </a:rPr>
                        <a:t>4,1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extLst>
                  <a:ext uri="{0D108BD9-81ED-4DB2-BD59-A6C34878D82A}">
                    <a16:rowId xmlns:a16="http://schemas.microsoft.com/office/drawing/2014/main" val="1973173555"/>
                  </a:ext>
                </a:extLst>
              </a:tr>
              <a:tr h="345817"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800" u="none" strike="noStrike" dirty="0">
                          <a:effectLst/>
                        </a:rPr>
                        <a:t>FT</a:t>
                      </a:r>
                      <a:endParaRPr lang="cs-CZ" sz="18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u="none" strike="noStrike">
                          <a:effectLst/>
                        </a:rPr>
                        <a:t>0,4</a:t>
                      </a:r>
                      <a:endParaRPr lang="cs-CZ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u="none" strike="noStrike">
                          <a:effectLst/>
                        </a:rPr>
                        <a:t>5</a:t>
                      </a:r>
                      <a:endParaRPr lang="cs-CZ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4,2</a:t>
                      </a:r>
                      <a:endParaRPr lang="cs-CZ" sz="1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u="none" strike="noStrike">
                          <a:effectLst/>
                        </a:rPr>
                        <a:t>2,1</a:t>
                      </a:r>
                      <a:endParaRPr lang="cs-CZ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u="none" strike="noStrike">
                          <a:effectLst/>
                        </a:rPr>
                        <a:t>26</a:t>
                      </a:r>
                      <a:endParaRPr lang="cs-CZ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4,0</a:t>
                      </a:r>
                      <a:endParaRPr lang="cs-CZ" sz="1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4,0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u="none" strike="noStrike">
                          <a:effectLst/>
                        </a:rPr>
                        <a:t>24,3</a:t>
                      </a:r>
                      <a:endParaRPr lang="cs-CZ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u="none" strike="noStrike">
                          <a:effectLst/>
                        </a:rPr>
                        <a:t>300</a:t>
                      </a:r>
                      <a:endParaRPr lang="cs-CZ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1" u="none" strike="noStrike" dirty="0">
                          <a:effectLst/>
                        </a:rPr>
                        <a:t>4,3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76" marR="3776" marT="3776" marB="0" anchor="b"/>
                </a:tc>
                <a:extLst>
                  <a:ext uri="{0D108BD9-81ED-4DB2-BD59-A6C34878D82A}">
                    <a16:rowId xmlns:a16="http://schemas.microsoft.com/office/drawing/2014/main" val="2826726808"/>
                  </a:ext>
                </a:extLst>
              </a:tr>
            </a:tbl>
          </a:graphicData>
        </a:graphic>
      </p:graphicFrame>
      <p:sp>
        <p:nvSpPr>
          <p:cNvPr id="2" name="TextovéPole 1"/>
          <p:cNvSpPr txBox="1"/>
          <p:nvPr/>
        </p:nvSpPr>
        <p:spPr>
          <a:xfrm>
            <a:off x="566639" y="5006340"/>
            <a:ext cx="8991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 smtClean="0"/>
              <a:t>Korekce nemá žádný dopad na výsledky FHS a FT. U ostatních fakult je patrné zvýšení průměrů.</a:t>
            </a:r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1891926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CustomShape 1"/>
          <p:cNvSpPr/>
          <p:nvPr/>
        </p:nvSpPr>
        <p:spPr>
          <a:xfrm>
            <a:off x="566640" y="226080"/>
            <a:ext cx="9070920" cy="20005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r>
              <a:rPr lang="cs-CZ" sz="1300" spc="-1" dirty="0">
                <a:solidFill>
                  <a:srgbClr val="EA7500"/>
                </a:solidFill>
                <a:latin typeface="Source Sans Pro"/>
              </a:rPr>
              <a:t>Hodnocení kvality výuky </a:t>
            </a:r>
            <a:r>
              <a:rPr lang="cs-CZ" sz="1300" spc="-1" dirty="0" smtClean="0">
                <a:solidFill>
                  <a:srgbClr val="EA7500"/>
                </a:solidFill>
                <a:latin typeface="Source Sans Pro"/>
              </a:rPr>
              <a:t>ZS 2025/26  </a:t>
            </a:r>
            <a:endParaRPr lang="cs-CZ" sz="1300" spc="-1" dirty="0">
              <a:latin typeface="Source Sans Pro"/>
            </a:endParaRPr>
          </a:p>
        </p:txBody>
      </p:sp>
      <p:sp>
        <p:nvSpPr>
          <p:cNvPr id="165" name="CustomShape 2"/>
          <p:cNvSpPr/>
          <p:nvPr/>
        </p:nvSpPr>
        <p:spPr>
          <a:xfrm>
            <a:off x="566640" y="504000"/>
            <a:ext cx="9070920" cy="110799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cs-CZ" sz="3600" b="1" spc="-1" dirty="0">
                <a:solidFill>
                  <a:srgbClr val="EA7500"/>
                </a:solidFill>
                <a:latin typeface="Source Sans Pro"/>
                <a:ea typeface="DejaVu Sans"/>
              </a:rPr>
              <a:t>3</a:t>
            </a:r>
            <a:r>
              <a:rPr lang="cs-CZ" sz="3600" b="1" strike="noStrike" spc="-1" dirty="0" smtClean="0">
                <a:solidFill>
                  <a:srgbClr val="EA7500"/>
                </a:solidFill>
                <a:latin typeface="Source Sans Pro"/>
                <a:ea typeface="DejaVu Sans"/>
              </a:rPr>
              <a:t> </a:t>
            </a:r>
            <a:r>
              <a:rPr lang="cs-CZ" sz="3600" b="1" spc="-1" dirty="0">
                <a:solidFill>
                  <a:srgbClr val="EA7500"/>
                </a:solidFill>
                <a:latin typeface="Source Sans Pro"/>
                <a:ea typeface="DejaVu Sans"/>
              </a:rPr>
              <a:t>)</a:t>
            </a:r>
            <a:r>
              <a:rPr lang="cs-CZ" sz="3600" b="1" spc="-1" dirty="0" smtClean="0">
                <a:solidFill>
                  <a:srgbClr val="EA7500"/>
                </a:solidFill>
                <a:latin typeface="Source Sans Pro"/>
                <a:ea typeface="DejaVu Sans"/>
              </a:rPr>
              <a:t> </a:t>
            </a:r>
            <a:r>
              <a:rPr lang="cs-CZ" sz="3600" b="1" spc="-1" dirty="0" smtClean="0">
                <a:solidFill>
                  <a:srgbClr val="EA7500"/>
                </a:solidFill>
                <a:latin typeface="Source Sans Pro"/>
                <a:ea typeface="DejaVu Sans"/>
              </a:rPr>
              <a:t>Přehled celkových výsledků pro Bc, Mgr a </a:t>
            </a:r>
            <a:r>
              <a:rPr lang="cs-CZ" sz="3600" b="1" spc="-1" dirty="0" err="1">
                <a:solidFill>
                  <a:srgbClr val="EA7500"/>
                </a:solidFill>
                <a:latin typeface="Source Sans Pro"/>
                <a:ea typeface="DejaVu Sans"/>
              </a:rPr>
              <a:t>N</a:t>
            </a:r>
            <a:r>
              <a:rPr lang="cs-CZ" sz="3600" b="1" spc="-1" dirty="0" err="1" smtClean="0">
                <a:solidFill>
                  <a:srgbClr val="EA7500"/>
                </a:solidFill>
                <a:latin typeface="Source Sans Pro"/>
                <a:ea typeface="DejaVu Sans"/>
              </a:rPr>
              <a:t>Mgr</a:t>
            </a:r>
            <a:r>
              <a:rPr lang="cs-CZ" sz="3600" b="1" spc="-1" dirty="0" smtClean="0">
                <a:solidFill>
                  <a:srgbClr val="EA7500"/>
                </a:solidFill>
                <a:latin typeface="Source Sans Pro"/>
                <a:ea typeface="DejaVu Sans"/>
              </a:rPr>
              <a:t> </a:t>
            </a:r>
            <a:r>
              <a:rPr lang="cs-CZ" sz="3600" b="1" spc="-1" dirty="0" smtClean="0">
                <a:solidFill>
                  <a:srgbClr val="EA7500"/>
                </a:solidFill>
                <a:latin typeface="Source Sans Pro"/>
                <a:ea typeface="DejaVu Sans"/>
              </a:rPr>
              <a:t>studium (A)</a:t>
            </a:r>
            <a:endParaRPr lang="cs-CZ" sz="3600" b="0" strike="noStrike" spc="-1" dirty="0">
              <a:latin typeface="Arial"/>
            </a:endParaRPr>
          </a:p>
        </p:txBody>
      </p:sp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7817437"/>
              </p:ext>
            </p:extLst>
          </p:nvPr>
        </p:nvGraphicFramePr>
        <p:xfrm>
          <a:off x="566640" y="1689861"/>
          <a:ext cx="9232676" cy="3334728"/>
        </p:xfrm>
        <a:graphic>
          <a:graphicData uri="http://schemas.openxmlformats.org/drawingml/2006/table">
            <a:tbl>
              <a:tblPr firstCol="1" bandRow="1">
                <a:tableStyleId>{93296810-A885-4BE3-A3E7-6D5BEEA58F35}</a:tableStyleId>
              </a:tblPr>
              <a:tblGrid>
                <a:gridCol w="900749">
                  <a:extLst>
                    <a:ext uri="{9D8B030D-6E8A-4147-A177-3AD203B41FA5}">
                      <a16:colId xmlns:a16="http://schemas.microsoft.com/office/drawing/2014/main" val="4052270183"/>
                    </a:ext>
                  </a:extLst>
                </a:gridCol>
                <a:gridCol w="1001491">
                  <a:extLst>
                    <a:ext uri="{9D8B030D-6E8A-4147-A177-3AD203B41FA5}">
                      <a16:colId xmlns:a16="http://schemas.microsoft.com/office/drawing/2014/main" val="698395191"/>
                    </a:ext>
                  </a:extLst>
                </a:gridCol>
                <a:gridCol w="1127760">
                  <a:extLst>
                    <a:ext uri="{9D8B030D-6E8A-4147-A177-3AD203B41FA5}">
                      <a16:colId xmlns:a16="http://schemas.microsoft.com/office/drawing/2014/main" val="2821995674"/>
                    </a:ext>
                  </a:extLst>
                </a:gridCol>
                <a:gridCol w="1135380">
                  <a:extLst>
                    <a:ext uri="{9D8B030D-6E8A-4147-A177-3AD203B41FA5}">
                      <a16:colId xmlns:a16="http://schemas.microsoft.com/office/drawing/2014/main" val="209859698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3449452466"/>
                    </a:ext>
                  </a:extLst>
                </a:gridCol>
                <a:gridCol w="1158240">
                  <a:extLst>
                    <a:ext uri="{9D8B030D-6E8A-4147-A177-3AD203B41FA5}">
                      <a16:colId xmlns:a16="http://schemas.microsoft.com/office/drawing/2014/main" val="1133752612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3860902341"/>
                    </a:ext>
                  </a:extLst>
                </a:gridCol>
                <a:gridCol w="1013460">
                  <a:extLst>
                    <a:ext uri="{9D8B030D-6E8A-4147-A177-3AD203B41FA5}">
                      <a16:colId xmlns:a16="http://schemas.microsoft.com/office/drawing/2014/main" val="509496310"/>
                    </a:ext>
                  </a:extLst>
                </a:gridCol>
                <a:gridCol w="853436">
                  <a:extLst>
                    <a:ext uri="{9D8B030D-6E8A-4147-A177-3AD203B41FA5}">
                      <a16:colId xmlns:a16="http://schemas.microsoft.com/office/drawing/2014/main" val="2268989960"/>
                    </a:ext>
                  </a:extLst>
                </a:gridCol>
              </a:tblGrid>
              <a:tr h="611784">
                <a:tc rowSpan="2">
                  <a:txBody>
                    <a:bodyPr/>
                    <a:lstStyle/>
                    <a:p>
                      <a:pPr algn="l" rtl="0" fontAlgn="b"/>
                      <a:r>
                        <a:rPr lang="cs-CZ" sz="1600" u="none" strike="noStrike" dirty="0">
                          <a:effectLst/>
                        </a:rPr>
                        <a:t>Fakulta</a:t>
                      </a:r>
                      <a:endParaRPr lang="cs-CZ" sz="16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70" marR="4070" marT="4070" marB="0" anchor="b"/>
                </a:tc>
                <a:tc rowSpan="2">
                  <a:txBody>
                    <a:bodyPr/>
                    <a:lstStyle/>
                    <a:p>
                      <a:pPr algn="l" rtl="0" fontAlgn="b"/>
                      <a:r>
                        <a:rPr lang="cs-CZ" sz="1600" u="none" strike="noStrike" dirty="0" smtClean="0">
                          <a:effectLst/>
                        </a:rPr>
                        <a:t>Účast </a:t>
                      </a:r>
                      <a:r>
                        <a:rPr lang="cs-CZ" sz="1600" u="none" strike="noStrike" dirty="0">
                          <a:effectLst/>
                        </a:rPr>
                        <a:t>(%)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70" marR="4070" marT="4070" marB="0" anchor="b"/>
                </a:tc>
                <a:tc rowSpan="2">
                  <a:txBody>
                    <a:bodyPr/>
                    <a:lstStyle/>
                    <a:p>
                      <a:pPr algn="l" rtl="0" fontAlgn="b"/>
                      <a:r>
                        <a:rPr lang="cs-CZ" sz="1600" u="none" strike="noStrike" dirty="0">
                          <a:effectLst/>
                        </a:rPr>
                        <a:t>Počet </a:t>
                      </a:r>
                      <a:r>
                        <a:rPr lang="cs-CZ" sz="1600" u="none" strike="noStrike" dirty="0" smtClean="0">
                          <a:effectLst/>
                        </a:rPr>
                        <a:t>hodnotitelů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70" marR="4070" marT="4070" marB="0" anchor="b"/>
                </a:tc>
                <a:tc rowSpan="2">
                  <a:txBody>
                    <a:bodyPr/>
                    <a:lstStyle/>
                    <a:p>
                      <a:pPr algn="l" rtl="0" fontAlgn="b"/>
                      <a:r>
                        <a:rPr lang="cs-CZ" sz="1600" u="none" strike="noStrike" dirty="0">
                          <a:effectLst/>
                        </a:rPr>
                        <a:t>Průměrné </a:t>
                      </a:r>
                      <a:r>
                        <a:rPr lang="cs-CZ" sz="1600" u="none" strike="noStrike" dirty="0" smtClean="0">
                          <a:effectLst/>
                        </a:rPr>
                        <a:t>hodnocení</a:t>
                      </a:r>
                      <a:endParaRPr lang="cs-CZ" sz="16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70" marR="4070" marT="4070" marB="0" anchor="b"/>
                </a:tc>
                <a:tc gridSpan="3">
                  <a:txBody>
                    <a:bodyPr/>
                    <a:lstStyle/>
                    <a:p>
                      <a:pPr algn="l" rtl="0" fontAlgn="b"/>
                      <a:r>
                        <a:rPr lang="cs-CZ" sz="1600" u="none" strike="noStrike" dirty="0">
                          <a:effectLst/>
                        </a:rPr>
                        <a:t>Připomínky k </a:t>
                      </a:r>
                      <a:r>
                        <a:rPr lang="cs-CZ" sz="1600" u="none" strike="noStrike" dirty="0" smtClean="0">
                          <a:effectLst/>
                        </a:rPr>
                        <a:t>výuce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70" marR="4070" marT="4070" marB="0" anchor="b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cs-CZ" sz="1600" u="none" strike="noStrike" dirty="0">
                          <a:effectLst/>
                        </a:rPr>
                        <a:t>Ostatní </a:t>
                      </a:r>
                      <a:r>
                        <a:rPr lang="cs-CZ" sz="1600" u="none" strike="noStrike" dirty="0" smtClean="0">
                          <a:effectLst/>
                        </a:rPr>
                        <a:t>připomínky</a:t>
                      </a:r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70" marR="4070" marT="4070" marB="0" anchor="b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7534239"/>
                  </a:ext>
                </a:extLst>
              </a:tr>
              <a:tr h="50787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400" u="none" strike="noStrike" dirty="0">
                          <a:effectLst/>
                        </a:rPr>
                        <a:t>anonymní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70" marR="4070" marT="407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400" u="none" strike="noStrike" dirty="0">
                          <a:effectLst/>
                        </a:rPr>
                        <a:t>podepsané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70" marR="4070" marT="407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400" u="none" strike="noStrike" dirty="0">
                          <a:effectLst/>
                        </a:rPr>
                        <a:t>průměr na studenta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70" marR="4070" marT="407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400" u="none" strike="noStrike" dirty="0">
                          <a:effectLst/>
                        </a:rPr>
                        <a:t>k semestru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70" marR="4070" marT="407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400" u="none" strike="noStrike" dirty="0">
                          <a:effectLst/>
                        </a:rPr>
                        <a:t>technické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70" marR="4070" marT="4070" marB="0" anchor="b"/>
                </a:tc>
                <a:extLst>
                  <a:ext uri="{0D108BD9-81ED-4DB2-BD59-A6C34878D82A}">
                    <a16:rowId xmlns:a16="http://schemas.microsoft.com/office/drawing/2014/main" val="137611042"/>
                  </a:ext>
                </a:extLst>
              </a:tr>
              <a:tr h="316439"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600" u="none" strike="noStrike">
                          <a:effectLst/>
                        </a:rPr>
                        <a:t>FAI</a:t>
                      </a:r>
                      <a:endParaRPr lang="cs-CZ" sz="16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70" marR="4070" marT="407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910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1192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60281753"/>
                  </a:ext>
                </a:extLst>
              </a:tr>
              <a:tr h="316439"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600" u="none" strike="noStrike" dirty="0">
                          <a:effectLst/>
                        </a:rPr>
                        <a:t>FAME</a:t>
                      </a:r>
                      <a:endParaRPr lang="cs-CZ" sz="16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70" marR="4070" marT="407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399006457"/>
                  </a:ext>
                </a:extLst>
              </a:tr>
              <a:tr h="316439"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600" u="none" strike="noStrike">
                          <a:effectLst/>
                        </a:rPr>
                        <a:t>FHS</a:t>
                      </a:r>
                      <a:endParaRPr lang="cs-CZ" sz="16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70" marR="4070" marT="407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635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1133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918274926"/>
                  </a:ext>
                </a:extLst>
              </a:tr>
              <a:tr h="316439"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600" u="none" strike="noStrike">
                          <a:effectLst/>
                        </a:rPr>
                        <a:t>FLKŘ</a:t>
                      </a:r>
                      <a:endParaRPr lang="cs-CZ" sz="16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70" marR="4070" marT="407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3,9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473763979"/>
                  </a:ext>
                </a:extLst>
              </a:tr>
              <a:tr h="316439"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600" u="none" strike="noStrike">
                          <a:effectLst/>
                        </a:rPr>
                        <a:t>FMK</a:t>
                      </a:r>
                      <a:endParaRPr lang="cs-CZ" sz="16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70" marR="4070" marT="407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1368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91673255"/>
                  </a:ext>
                </a:extLst>
              </a:tr>
              <a:tr h="316439"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600" u="none" strike="noStrike">
                          <a:effectLst/>
                        </a:rPr>
                        <a:t>FT</a:t>
                      </a:r>
                      <a:endParaRPr lang="cs-CZ" sz="16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70" marR="4070" marT="407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64315482"/>
                  </a:ext>
                </a:extLst>
              </a:tr>
              <a:tr h="316439"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600" b="1" u="none" strike="noStrike" dirty="0">
                          <a:effectLst/>
                        </a:rPr>
                        <a:t>UTB</a:t>
                      </a:r>
                      <a:endParaRPr lang="cs-CZ" sz="16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70" marR="4070" marT="40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3267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5071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279023201"/>
                  </a:ext>
                </a:extLst>
              </a:tr>
            </a:tbl>
          </a:graphicData>
        </a:graphic>
      </p:graphicFrame>
      <p:sp>
        <p:nvSpPr>
          <p:cNvPr id="2" name="TextovéPole 1"/>
          <p:cNvSpPr txBox="1"/>
          <p:nvPr/>
        </p:nvSpPr>
        <p:spPr>
          <a:xfrm>
            <a:off x="7836120" y="5102454"/>
            <a:ext cx="19631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smtClean="0"/>
              <a:t>*uveden počet stran textu</a:t>
            </a:r>
            <a:endParaRPr lang="cs-CZ" sz="1200" dirty="0"/>
          </a:p>
        </p:txBody>
      </p:sp>
      <p:sp>
        <p:nvSpPr>
          <p:cNvPr id="4" name="TextovéPole 3"/>
          <p:cNvSpPr txBox="1"/>
          <p:nvPr/>
        </p:nvSpPr>
        <p:spPr>
          <a:xfrm>
            <a:off x="566640" y="5024589"/>
            <a:ext cx="65580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 smtClean="0"/>
              <a:t>Údaje převzaty ze </a:t>
            </a:r>
            <a:r>
              <a:rPr lang="cs-CZ" sz="1600" dirty="0" err="1" smtClean="0"/>
              <a:t>Stagu</a:t>
            </a:r>
            <a:r>
              <a:rPr lang="cs-CZ" sz="1600" dirty="0" smtClean="0"/>
              <a:t>. Tabulka uvádí souhrny za 3 vlny sběru dat.</a:t>
            </a:r>
            <a:endParaRPr lang="cs-CZ" sz="1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CustomShape 1"/>
          <p:cNvSpPr/>
          <p:nvPr/>
        </p:nvSpPr>
        <p:spPr>
          <a:xfrm>
            <a:off x="566640" y="218460"/>
            <a:ext cx="9070920" cy="20005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r>
              <a:rPr lang="cs-CZ" sz="1300" spc="-1" dirty="0">
                <a:solidFill>
                  <a:srgbClr val="EA7500"/>
                </a:solidFill>
                <a:latin typeface="Source Sans Pro"/>
              </a:rPr>
              <a:t>Hodnocení kvality výuky Z</a:t>
            </a:r>
            <a:r>
              <a:rPr lang="cs-CZ" sz="1300" spc="-1" dirty="0" smtClean="0">
                <a:solidFill>
                  <a:srgbClr val="EA7500"/>
                </a:solidFill>
                <a:latin typeface="Source Sans Pro"/>
              </a:rPr>
              <a:t>S 2025/26  </a:t>
            </a:r>
            <a:endParaRPr lang="cs-CZ" sz="1300" spc="-1" dirty="0">
              <a:latin typeface="Source Sans Pro"/>
            </a:endParaRPr>
          </a:p>
        </p:txBody>
      </p:sp>
      <p:sp>
        <p:nvSpPr>
          <p:cNvPr id="165" name="CustomShape 2"/>
          <p:cNvSpPr/>
          <p:nvPr/>
        </p:nvSpPr>
        <p:spPr>
          <a:xfrm>
            <a:off x="566640" y="504000"/>
            <a:ext cx="9070920" cy="110799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cs-CZ" sz="3600" b="1" spc="-1" dirty="0">
                <a:solidFill>
                  <a:srgbClr val="EA7500"/>
                </a:solidFill>
                <a:latin typeface="Source Sans Pro"/>
                <a:ea typeface="DejaVu Sans"/>
              </a:rPr>
              <a:t>3</a:t>
            </a:r>
            <a:r>
              <a:rPr lang="cs-CZ" sz="3600" b="1" strike="noStrike" spc="-1" dirty="0" smtClean="0">
                <a:solidFill>
                  <a:srgbClr val="EA7500"/>
                </a:solidFill>
                <a:latin typeface="Source Sans Pro"/>
                <a:ea typeface="DejaVu Sans"/>
              </a:rPr>
              <a:t> </a:t>
            </a:r>
            <a:r>
              <a:rPr lang="cs-CZ" sz="3600" b="1" spc="-1" dirty="0">
                <a:solidFill>
                  <a:srgbClr val="EA7500"/>
                </a:solidFill>
                <a:latin typeface="Source Sans Pro"/>
                <a:ea typeface="DejaVu Sans"/>
              </a:rPr>
              <a:t>)</a:t>
            </a:r>
            <a:r>
              <a:rPr lang="cs-CZ" sz="3600" b="1" spc="-1" dirty="0" smtClean="0">
                <a:solidFill>
                  <a:srgbClr val="EA7500"/>
                </a:solidFill>
                <a:latin typeface="Source Sans Pro"/>
                <a:ea typeface="DejaVu Sans"/>
              </a:rPr>
              <a:t> </a:t>
            </a:r>
            <a:r>
              <a:rPr lang="cs-CZ" sz="3600" b="1" spc="-1" dirty="0" smtClean="0">
                <a:solidFill>
                  <a:srgbClr val="EA7500"/>
                </a:solidFill>
                <a:latin typeface="Source Sans Pro"/>
                <a:ea typeface="DejaVu Sans"/>
              </a:rPr>
              <a:t>Přehled celkových výsledků</a:t>
            </a:r>
            <a:r>
              <a:rPr lang="cs-CZ" sz="3600" b="1" spc="-1" dirty="0" smtClean="0">
                <a:solidFill>
                  <a:srgbClr val="EA7500"/>
                </a:solidFill>
                <a:latin typeface="Source Sans Pro"/>
              </a:rPr>
              <a:t> </a:t>
            </a:r>
            <a:r>
              <a:rPr lang="cs-CZ" sz="3600" b="1" spc="-1" dirty="0">
                <a:solidFill>
                  <a:srgbClr val="EA7500"/>
                </a:solidFill>
                <a:latin typeface="Source Sans Pro"/>
              </a:rPr>
              <a:t>pro Bc, Mgr a </a:t>
            </a:r>
            <a:r>
              <a:rPr lang="cs-CZ" sz="3600" b="1" spc="-1" dirty="0" err="1">
                <a:solidFill>
                  <a:srgbClr val="EA7500"/>
                </a:solidFill>
                <a:latin typeface="Source Sans Pro"/>
              </a:rPr>
              <a:t>N</a:t>
            </a:r>
            <a:r>
              <a:rPr lang="cs-CZ" sz="3600" b="1" spc="-1" dirty="0" err="1" smtClean="0">
                <a:solidFill>
                  <a:srgbClr val="EA7500"/>
                </a:solidFill>
                <a:latin typeface="Source Sans Pro"/>
              </a:rPr>
              <a:t>Mgr</a:t>
            </a:r>
            <a:r>
              <a:rPr lang="cs-CZ" sz="3600" b="1" spc="-1" dirty="0" smtClean="0">
                <a:solidFill>
                  <a:srgbClr val="EA7500"/>
                </a:solidFill>
                <a:latin typeface="Source Sans Pro"/>
              </a:rPr>
              <a:t> </a:t>
            </a:r>
            <a:r>
              <a:rPr lang="cs-CZ" sz="3600" b="1" spc="-1" dirty="0">
                <a:solidFill>
                  <a:srgbClr val="EA7500"/>
                </a:solidFill>
                <a:latin typeface="Source Sans Pro"/>
              </a:rPr>
              <a:t>studium </a:t>
            </a:r>
            <a:r>
              <a:rPr lang="cs-CZ" sz="3600" b="1" spc="-1" dirty="0" smtClean="0">
                <a:solidFill>
                  <a:srgbClr val="EA7500"/>
                </a:solidFill>
                <a:latin typeface="Source Sans Pro"/>
                <a:ea typeface="DejaVu Sans"/>
              </a:rPr>
              <a:t>(B)</a:t>
            </a:r>
            <a:endParaRPr lang="cs-CZ" sz="3600" b="0" strike="noStrike" spc="-1" dirty="0">
              <a:latin typeface="Arial"/>
            </a:endParaRPr>
          </a:p>
        </p:txBody>
      </p:sp>
      <p:graphicFrame>
        <p:nvGraphicFramePr>
          <p:cNvPr id="2" name="Tabul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5640830"/>
              </p:ext>
            </p:extLst>
          </p:nvPr>
        </p:nvGraphicFramePr>
        <p:xfrm>
          <a:off x="566640" y="1611996"/>
          <a:ext cx="9070920" cy="3811493"/>
        </p:xfrm>
        <a:graphic>
          <a:graphicData uri="http://schemas.openxmlformats.org/drawingml/2006/table">
            <a:tbl>
              <a:tblPr firstCol="1" bandRow="1">
                <a:tableStyleId>{93296810-A885-4BE3-A3E7-6D5BEEA58F35}</a:tableStyleId>
              </a:tblPr>
              <a:tblGrid>
                <a:gridCol w="1814184">
                  <a:extLst>
                    <a:ext uri="{9D8B030D-6E8A-4147-A177-3AD203B41FA5}">
                      <a16:colId xmlns:a16="http://schemas.microsoft.com/office/drawing/2014/main" val="2967775911"/>
                    </a:ext>
                  </a:extLst>
                </a:gridCol>
                <a:gridCol w="1814184">
                  <a:extLst>
                    <a:ext uri="{9D8B030D-6E8A-4147-A177-3AD203B41FA5}">
                      <a16:colId xmlns:a16="http://schemas.microsoft.com/office/drawing/2014/main" val="719691822"/>
                    </a:ext>
                  </a:extLst>
                </a:gridCol>
                <a:gridCol w="1814184">
                  <a:extLst>
                    <a:ext uri="{9D8B030D-6E8A-4147-A177-3AD203B41FA5}">
                      <a16:colId xmlns:a16="http://schemas.microsoft.com/office/drawing/2014/main" val="299556747"/>
                    </a:ext>
                  </a:extLst>
                </a:gridCol>
                <a:gridCol w="1814184">
                  <a:extLst>
                    <a:ext uri="{9D8B030D-6E8A-4147-A177-3AD203B41FA5}">
                      <a16:colId xmlns:a16="http://schemas.microsoft.com/office/drawing/2014/main" val="3993634135"/>
                    </a:ext>
                  </a:extLst>
                </a:gridCol>
                <a:gridCol w="1814184">
                  <a:extLst>
                    <a:ext uri="{9D8B030D-6E8A-4147-A177-3AD203B41FA5}">
                      <a16:colId xmlns:a16="http://schemas.microsoft.com/office/drawing/2014/main" val="940963988"/>
                    </a:ext>
                  </a:extLst>
                </a:gridCol>
              </a:tblGrid>
              <a:tr h="323593">
                <a:tc rowSpan="2">
                  <a:txBody>
                    <a:bodyPr/>
                    <a:lstStyle/>
                    <a:p>
                      <a:pPr algn="l" rtl="0" fontAlgn="b"/>
                      <a:r>
                        <a:rPr lang="cs-CZ" sz="1800" u="none" strike="noStrike" dirty="0">
                          <a:effectLst/>
                        </a:rPr>
                        <a:t>Fakulta</a:t>
                      </a:r>
                      <a:endParaRPr lang="cs-CZ" sz="18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191" marR="3191" marT="3191" marB="0" anchor="b"/>
                </a:tc>
                <a:tc gridSpan="4">
                  <a:txBody>
                    <a:bodyPr/>
                    <a:lstStyle/>
                    <a:p>
                      <a:pPr algn="ctr" rtl="0" fontAlgn="b"/>
                      <a:r>
                        <a:rPr lang="cs-CZ" sz="1800" b="1" u="none" strike="noStrike" dirty="0" smtClean="0">
                          <a:effectLst/>
                        </a:rPr>
                        <a:t>Otázky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191" marR="3191" marT="3191" marB="0" anchor="b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566610"/>
                  </a:ext>
                </a:extLst>
              </a:tr>
              <a:tr h="1117168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Jak hodnotíte cvičení?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Jak hodnotíte přednášky?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Jak hodnotíte semináře?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Jak hodnotíte vlastní úroveň osvojených znalostí a dovedností v daném předmětu?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534100159"/>
                  </a:ext>
                </a:extLst>
              </a:tr>
              <a:tr h="323593">
                <a:tc>
                  <a:txBody>
                    <a:bodyPr/>
                    <a:lstStyle/>
                    <a:p>
                      <a:pPr algn="l" rtl="0" fontAlgn="t"/>
                      <a:r>
                        <a:rPr lang="cs-CZ" sz="1800" u="none" strike="noStrike" dirty="0">
                          <a:effectLst/>
                        </a:rPr>
                        <a:t>FAI</a:t>
                      </a:r>
                      <a:endParaRPr lang="cs-CZ" sz="18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191" marR="3191" marT="319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4,3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4,0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3673330409"/>
                  </a:ext>
                </a:extLst>
              </a:tr>
              <a:tr h="304110">
                <a:tc>
                  <a:txBody>
                    <a:bodyPr/>
                    <a:lstStyle/>
                    <a:p>
                      <a:pPr algn="l" rtl="0" fontAlgn="t"/>
                      <a:r>
                        <a:rPr lang="cs-CZ" sz="1800" u="none" strike="noStrike" dirty="0">
                          <a:effectLst/>
                        </a:rPr>
                        <a:t>FAME</a:t>
                      </a:r>
                      <a:endParaRPr lang="cs-CZ" sz="18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191" marR="3191" marT="319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4,3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4,0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3031743364"/>
                  </a:ext>
                </a:extLst>
              </a:tr>
              <a:tr h="323593">
                <a:tc>
                  <a:txBody>
                    <a:bodyPr/>
                    <a:lstStyle/>
                    <a:p>
                      <a:pPr algn="l" rtl="0" fontAlgn="t"/>
                      <a:r>
                        <a:rPr lang="cs-CZ" sz="1800" u="none" strike="noStrike" dirty="0">
                          <a:effectLst/>
                        </a:rPr>
                        <a:t>FHS</a:t>
                      </a:r>
                      <a:endParaRPr lang="cs-CZ" sz="18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191" marR="3191" marT="319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4,4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4,0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1278826460"/>
                  </a:ext>
                </a:extLst>
              </a:tr>
              <a:tr h="315889">
                <a:tc>
                  <a:txBody>
                    <a:bodyPr/>
                    <a:lstStyle/>
                    <a:p>
                      <a:pPr algn="l" rtl="0" fontAlgn="t"/>
                      <a:r>
                        <a:rPr lang="cs-CZ" sz="1800" u="none" strike="noStrike">
                          <a:effectLst/>
                        </a:rPr>
                        <a:t>FLKŘ</a:t>
                      </a:r>
                      <a:endParaRPr lang="cs-CZ" sz="18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191" marR="3191" marT="319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3,8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3,9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3,7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138119195"/>
                  </a:ext>
                </a:extLst>
              </a:tr>
              <a:tr h="346709">
                <a:tc>
                  <a:txBody>
                    <a:bodyPr/>
                    <a:lstStyle/>
                    <a:p>
                      <a:pPr algn="l" rtl="0" fontAlgn="t"/>
                      <a:r>
                        <a:rPr lang="cs-CZ" sz="1800" u="none" strike="noStrike">
                          <a:effectLst/>
                        </a:rPr>
                        <a:t>FMK</a:t>
                      </a:r>
                      <a:endParaRPr lang="cs-CZ" sz="18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191" marR="3191" marT="319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3,9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1218312004"/>
                  </a:ext>
                </a:extLst>
              </a:tr>
              <a:tr h="323593">
                <a:tc>
                  <a:txBody>
                    <a:bodyPr/>
                    <a:lstStyle/>
                    <a:p>
                      <a:pPr algn="l" rtl="0" fontAlgn="t"/>
                      <a:r>
                        <a:rPr lang="cs-CZ" sz="1800" u="none" strike="noStrike">
                          <a:effectLst/>
                        </a:rPr>
                        <a:t>FT</a:t>
                      </a:r>
                      <a:endParaRPr lang="cs-CZ" sz="18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191" marR="3191" marT="319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4,4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4,3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4,3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4289356446"/>
                  </a:ext>
                </a:extLst>
              </a:tr>
              <a:tr h="323593">
                <a:tc>
                  <a:txBody>
                    <a:bodyPr/>
                    <a:lstStyle/>
                    <a:p>
                      <a:pPr algn="l" rtl="0" fontAlgn="t"/>
                      <a:r>
                        <a:rPr lang="cs-CZ" sz="1800" b="1" u="none" strike="noStrike" dirty="0">
                          <a:effectLst/>
                        </a:rPr>
                        <a:t>UTB</a:t>
                      </a:r>
                      <a:endParaRPr lang="cs-CZ" sz="18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191" marR="3191" marT="319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4,3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4,0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41750983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6188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CustomShape 1"/>
          <p:cNvSpPr/>
          <p:nvPr/>
        </p:nvSpPr>
        <p:spPr>
          <a:xfrm>
            <a:off x="566640" y="226080"/>
            <a:ext cx="9070920" cy="20005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r>
              <a:rPr lang="cs-CZ" sz="1300" spc="-1" dirty="0">
                <a:solidFill>
                  <a:srgbClr val="EA7500"/>
                </a:solidFill>
                <a:latin typeface="Source Sans Pro"/>
              </a:rPr>
              <a:t>Hodnocení kvality výuky Z</a:t>
            </a:r>
            <a:r>
              <a:rPr lang="cs-CZ" sz="1300" spc="-1" dirty="0" smtClean="0">
                <a:solidFill>
                  <a:srgbClr val="EA7500"/>
                </a:solidFill>
                <a:latin typeface="Source Sans Pro"/>
              </a:rPr>
              <a:t>S 2025/26</a:t>
            </a:r>
            <a:endParaRPr lang="cs-CZ" sz="1300" spc="-1" dirty="0">
              <a:latin typeface="Source Sans Pro"/>
            </a:endParaRPr>
          </a:p>
        </p:txBody>
      </p:sp>
      <p:sp>
        <p:nvSpPr>
          <p:cNvPr id="165" name="CustomShape 2"/>
          <p:cNvSpPr/>
          <p:nvPr/>
        </p:nvSpPr>
        <p:spPr>
          <a:xfrm>
            <a:off x="566640" y="504000"/>
            <a:ext cx="9070920" cy="166199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r>
              <a:rPr lang="cs-CZ" sz="3600" b="1" spc="-1" dirty="0">
                <a:solidFill>
                  <a:srgbClr val="EA7500"/>
                </a:solidFill>
                <a:latin typeface="Source Sans Pro"/>
              </a:rPr>
              <a:t>3 </a:t>
            </a:r>
            <a:r>
              <a:rPr lang="cs-CZ" sz="3600" b="1" spc="-1" dirty="0" smtClean="0">
                <a:solidFill>
                  <a:srgbClr val="EA7500"/>
                </a:solidFill>
                <a:latin typeface="Source Sans Pro"/>
              </a:rPr>
              <a:t>) </a:t>
            </a:r>
            <a:r>
              <a:rPr lang="cs-CZ" sz="3600" b="1" spc="-1" dirty="0">
                <a:solidFill>
                  <a:srgbClr val="EA7500"/>
                </a:solidFill>
                <a:latin typeface="Source Sans Pro"/>
              </a:rPr>
              <a:t>Přehled celkových výsledků pro Bc, Mgr a </a:t>
            </a:r>
            <a:r>
              <a:rPr lang="cs-CZ" sz="3600" b="1" spc="-1" dirty="0" err="1">
                <a:solidFill>
                  <a:srgbClr val="EA7500"/>
                </a:solidFill>
                <a:latin typeface="Source Sans Pro"/>
              </a:rPr>
              <a:t>nMgr</a:t>
            </a:r>
            <a:r>
              <a:rPr lang="cs-CZ" sz="3600" b="1" spc="-1" dirty="0">
                <a:solidFill>
                  <a:srgbClr val="EA7500"/>
                </a:solidFill>
                <a:latin typeface="Source Sans Pro"/>
              </a:rPr>
              <a:t> studium </a:t>
            </a:r>
            <a:r>
              <a:rPr lang="cs-CZ" sz="3600" b="1" spc="-1" dirty="0" smtClean="0">
                <a:solidFill>
                  <a:srgbClr val="EA7500"/>
                </a:solidFill>
                <a:latin typeface="Source Sans Pro"/>
              </a:rPr>
              <a:t>(C)</a:t>
            </a:r>
            <a:endParaRPr lang="cs-CZ" sz="3600" spc="-1" dirty="0"/>
          </a:p>
          <a:p>
            <a:pPr>
              <a:lnSpc>
                <a:spcPct val="100000"/>
              </a:lnSpc>
            </a:pPr>
            <a:endParaRPr lang="cs-CZ" sz="3600" b="0" strike="noStrike" spc="-1" dirty="0">
              <a:latin typeface="Arial"/>
            </a:endParaRPr>
          </a:p>
        </p:txBody>
      </p:sp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3307689"/>
              </p:ext>
            </p:extLst>
          </p:nvPr>
        </p:nvGraphicFramePr>
        <p:xfrm>
          <a:off x="530100" y="1661159"/>
          <a:ext cx="9107460" cy="33528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ovéPole 2"/>
          <p:cNvSpPr txBox="1"/>
          <p:nvPr/>
        </p:nvSpPr>
        <p:spPr>
          <a:xfrm>
            <a:off x="253037" y="5013961"/>
            <a:ext cx="96615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 smtClean="0"/>
              <a:t>Čím vyšší známka, tím pozitivnější. Známky 0 se vyskytují pouze v 0,1 % případů (v grafu nejsou vidět). Na UTB bylo uděleno celkově 72 % pozitivních známek (4, 5) a 9 % negativních známek (0, 1, 2).</a:t>
            </a:r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1983092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CustomShape 1"/>
          <p:cNvSpPr/>
          <p:nvPr/>
        </p:nvSpPr>
        <p:spPr>
          <a:xfrm>
            <a:off x="566640" y="218460"/>
            <a:ext cx="9070920" cy="20005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r>
              <a:rPr lang="cs-CZ" sz="1300" spc="-1" dirty="0">
                <a:solidFill>
                  <a:srgbClr val="EA7500"/>
                </a:solidFill>
                <a:latin typeface="Source Sans Pro"/>
              </a:rPr>
              <a:t>Hodnocení kvality výuky Z</a:t>
            </a:r>
            <a:r>
              <a:rPr lang="cs-CZ" sz="1300" spc="-1" dirty="0" smtClean="0">
                <a:solidFill>
                  <a:srgbClr val="EA7500"/>
                </a:solidFill>
                <a:latin typeface="Source Sans Pro"/>
              </a:rPr>
              <a:t>S 2025/26 </a:t>
            </a:r>
            <a:endParaRPr lang="cs-CZ" sz="1300" spc="-1" dirty="0">
              <a:latin typeface="Source Sans Pro"/>
            </a:endParaRPr>
          </a:p>
        </p:txBody>
      </p:sp>
      <p:sp>
        <p:nvSpPr>
          <p:cNvPr id="165" name="CustomShape 2"/>
          <p:cNvSpPr/>
          <p:nvPr/>
        </p:nvSpPr>
        <p:spPr>
          <a:xfrm>
            <a:off x="566640" y="504000"/>
            <a:ext cx="9070920" cy="55399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cs-CZ" sz="3600" b="1" spc="-1" dirty="0">
                <a:solidFill>
                  <a:srgbClr val="EA7500"/>
                </a:solidFill>
                <a:latin typeface="Source Sans Pro"/>
                <a:ea typeface="DejaVu Sans"/>
              </a:rPr>
              <a:t>4</a:t>
            </a:r>
            <a:r>
              <a:rPr lang="cs-CZ" sz="3600" b="1" strike="noStrike" spc="-1" dirty="0" smtClean="0">
                <a:solidFill>
                  <a:srgbClr val="EA7500"/>
                </a:solidFill>
                <a:latin typeface="Source Sans Pro"/>
                <a:ea typeface="DejaVu Sans"/>
              </a:rPr>
              <a:t> </a:t>
            </a:r>
            <a:r>
              <a:rPr lang="cs-CZ" sz="3600" b="1" spc="-1" dirty="0">
                <a:solidFill>
                  <a:srgbClr val="EA7500"/>
                </a:solidFill>
                <a:latin typeface="Source Sans Pro"/>
                <a:ea typeface="DejaVu Sans"/>
              </a:rPr>
              <a:t>)</a:t>
            </a:r>
            <a:r>
              <a:rPr lang="cs-CZ" sz="3600" b="1" spc="-1" dirty="0" smtClean="0">
                <a:solidFill>
                  <a:srgbClr val="EA7500"/>
                </a:solidFill>
                <a:latin typeface="Source Sans Pro"/>
                <a:ea typeface="DejaVu Sans"/>
              </a:rPr>
              <a:t> </a:t>
            </a:r>
            <a:r>
              <a:rPr lang="cs-CZ" sz="3600" b="1" spc="-1" dirty="0" smtClean="0">
                <a:solidFill>
                  <a:srgbClr val="EA7500"/>
                </a:solidFill>
                <a:latin typeface="Source Sans Pro"/>
                <a:ea typeface="DejaVu Sans"/>
              </a:rPr>
              <a:t>Přehled celkových výsledků </a:t>
            </a:r>
            <a:r>
              <a:rPr lang="cs-CZ" sz="3600" b="1" spc="-1" dirty="0">
                <a:solidFill>
                  <a:srgbClr val="EA7500"/>
                </a:solidFill>
                <a:latin typeface="Source Sans Pro"/>
                <a:ea typeface="DejaVu Sans"/>
              </a:rPr>
              <a:t>v</a:t>
            </a:r>
            <a:r>
              <a:rPr lang="cs-CZ" sz="3600" b="1" spc="-1" dirty="0" smtClean="0">
                <a:solidFill>
                  <a:srgbClr val="EA7500"/>
                </a:solidFill>
                <a:latin typeface="Source Sans Pro"/>
                <a:ea typeface="DejaVu Sans"/>
              </a:rPr>
              <a:t> DSP (A)</a:t>
            </a:r>
            <a:endParaRPr lang="cs-CZ" sz="3600" b="0" strike="noStrike" spc="-1" dirty="0">
              <a:latin typeface="Arial"/>
            </a:endParaRPr>
          </a:p>
        </p:txBody>
      </p:sp>
      <p:graphicFrame>
        <p:nvGraphicFramePr>
          <p:cNvPr id="2" name="Tabul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1897588"/>
              </p:ext>
            </p:extLst>
          </p:nvPr>
        </p:nvGraphicFramePr>
        <p:xfrm>
          <a:off x="566640" y="1143482"/>
          <a:ext cx="8448348" cy="3512339"/>
        </p:xfrm>
        <a:graphic>
          <a:graphicData uri="http://schemas.openxmlformats.org/drawingml/2006/table">
            <a:tbl>
              <a:tblPr firstCol="1" bandRow="1">
                <a:tableStyleId>{93296810-A885-4BE3-A3E7-6D5BEEA58F35}</a:tableStyleId>
              </a:tblPr>
              <a:tblGrid>
                <a:gridCol w="1529390">
                  <a:extLst>
                    <a:ext uri="{9D8B030D-6E8A-4147-A177-3AD203B41FA5}">
                      <a16:colId xmlns:a16="http://schemas.microsoft.com/office/drawing/2014/main" val="722827072"/>
                    </a:ext>
                  </a:extLst>
                </a:gridCol>
                <a:gridCol w="1241530">
                  <a:extLst>
                    <a:ext uri="{9D8B030D-6E8A-4147-A177-3AD203B41FA5}">
                      <a16:colId xmlns:a16="http://schemas.microsoft.com/office/drawing/2014/main" val="1509566974"/>
                    </a:ext>
                  </a:extLst>
                </a:gridCol>
                <a:gridCol w="1592580">
                  <a:extLst>
                    <a:ext uri="{9D8B030D-6E8A-4147-A177-3AD203B41FA5}">
                      <a16:colId xmlns:a16="http://schemas.microsoft.com/office/drawing/2014/main" val="219113571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602844567"/>
                    </a:ext>
                  </a:extLst>
                </a:gridCol>
                <a:gridCol w="1120140">
                  <a:extLst>
                    <a:ext uri="{9D8B030D-6E8A-4147-A177-3AD203B41FA5}">
                      <a16:colId xmlns:a16="http://schemas.microsoft.com/office/drawing/2014/main" val="1068402655"/>
                    </a:ext>
                  </a:extLst>
                </a:gridCol>
                <a:gridCol w="1096922">
                  <a:extLst>
                    <a:ext uri="{9D8B030D-6E8A-4147-A177-3AD203B41FA5}">
                      <a16:colId xmlns:a16="http://schemas.microsoft.com/office/drawing/2014/main" val="2435335137"/>
                    </a:ext>
                  </a:extLst>
                </a:gridCol>
                <a:gridCol w="953386">
                  <a:extLst>
                    <a:ext uri="{9D8B030D-6E8A-4147-A177-3AD203B41FA5}">
                      <a16:colId xmlns:a16="http://schemas.microsoft.com/office/drawing/2014/main" val="613556223"/>
                    </a:ext>
                  </a:extLst>
                </a:gridCol>
              </a:tblGrid>
              <a:tr h="747624">
                <a:tc rowSpan="2">
                  <a:txBody>
                    <a:bodyPr/>
                    <a:lstStyle/>
                    <a:p>
                      <a:pPr algn="l" rtl="0" fontAlgn="b"/>
                      <a:r>
                        <a:rPr lang="cs-CZ" sz="1800" b="1" i="0" u="none" strike="noStrike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</a:rPr>
                        <a:t>FAKULTA</a:t>
                      </a:r>
                      <a:endParaRPr lang="cs-CZ" sz="18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80" marR="4080" marT="4080" marB="0" anchor="b"/>
                </a:tc>
                <a:tc rowSpan="2">
                  <a:txBody>
                    <a:bodyPr/>
                    <a:lstStyle/>
                    <a:p>
                      <a:pPr algn="l" rtl="0" fontAlgn="b"/>
                      <a:r>
                        <a:rPr lang="cs-CZ" sz="1600" u="none" strike="noStrike" dirty="0">
                          <a:effectLst/>
                        </a:rPr>
                        <a:t>Počet </a:t>
                      </a:r>
                      <a:r>
                        <a:rPr lang="cs-CZ" sz="1600" u="none" strike="noStrike" dirty="0" smtClean="0">
                          <a:effectLst/>
                        </a:rPr>
                        <a:t>hodnotitelů (%)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80" marR="4080" marT="4080" marB="0" anchor="b"/>
                </a:tc>
                <a:tc rowSpan="2">
                  <a:txBody>
                    <a:bodyPr/>
                    <a:lstStyle/>
                    <a:p>
                      <a:pPr algn="l" rtl="0" fontAlgn="b"/>
                      <a:r>
                        <a:rPr lang="cs-CZ" sz="1600" u="none" strike="noStrike" dirty="0">
                          <a:effectLst/>
                        </a:rPr>
                        <a:t>Průměrné hodnocení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80" marR="4080" marT="4080" marB="0" anchor="b"/>
                </a:tc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cs-CZ" sz="1600" u="none" strike="noStrike" dirty="0">
                          <a:effectLst/>
                        </a:rPr>
                        <a:t>Připomínky k </a:t>
                      </a:r>
                      <a:r>
                        <a:rPr lang="cs-CZ" sz="1600" u="none" strike="noStrike" dirty="0" smtClean="0">
                          <a:effectLst/>
                        </a:rPr>
                        <a:t>výuce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80" marR="4080" marT="4080" marB="0" anchor="b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cs-CZ" sz="1600" u="none" strike="noStrike">
                          <a:effectLst/>
                        </a:rPr>
                        <a:t>Ostatní připomínky</a:t>
                      </a:r>
                      <a:endParaRPr lang="cs-CZ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80" marR="4080" marT="4080" marB="0" anchor="b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606694"/>
                  </a:ext>
                </a:extLst>
              </a:tr>
              <a:tr h="797285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400" u="none" strike="noStrike" dirty="0">
                          <a:effectLst/>
                        </a:rPr>
                        <a:t>anonymní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400" u="none" strike="noStrike" dirty="0">
                          <a:effectLst/>
                        </a:rPr>
                        <a:t>podepsané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400" u="none" strike="noStrike" dirty="0">
                          <a:effectLst/>
                        </a:rPr>
                        <a:t>k semestru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400" u="none" strike="noStrike" dirty="0">
                          <a:effectLst/>
                        </a:rPr>
                        <a:t>technické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80" marR="4080" marT="4080" marB="0" anchor="b"/>
                </a:tc>
                <a:extLst>
                  <a:ext uri="{0D108BD9-81ED-4DB2-BD59-A6C34878D82A}">
                    <a16:rowId xmlns:a16="http://schemas.microsoft.com/office/drawing/2014/main" val="3441607748"/>
                  </a:ext>
                </a:extLst>
              </a:tr>
              <a:tr h="393486"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800" u="none" strike="noStrike">
                          <a:effectLst/>
                        </a:rPr>
                        <a:t>FAI</a:t>
                      </a:r>
                      <a:endParaRPr lang="cs-CZ" sz="18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 (33%)</a:t>
                      </a:r>
                      <a:endParaRPr lang="cs-CZ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3,4</a:t>
                      </a:r>
                      <a:endParaRPr lang="cs-CZ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lang="cs-CZ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cs-CZ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cs-CZ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cs-CZ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80" marR="4080" marT="4080" marB="0" anchor="b"/>
                </a:tc>
                <a:extLst>
                  <a:ext uri="{0D108BD9-81ED-4DB2-BD59-A6C34878D82A}">
                    <a16:rowId xmlns:a16="http://schemas.microsoft.com/office/drawing/2014/main" val="2269657731"/>
                  </a:ext>
                </a:extLst>
              </a:tr>
              <a:tr h="393486"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800" u="none" strike="noStrike">
                          <a:effectLst/>
                        </a:rPr>
                        <a:t>FAME</a:t>
                      </a:r>
                      <a:endParaRPr lang="cs-CZ" sz="18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  <a:r>
                        <a:rPr lang="cs-CZ" sz="18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(15%)</a:t>
                      </a:r>
                      <a:endParaRPr lang="cs-CZ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4,9</a:t>
                      </a:r>
                      <a:endParaRPr lang="cs-CZ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endParaRPr lang="cs-CZ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lang="cs-CZ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cs-CZ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cs-CZ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80" marR="4080" marT="4080" marB="0" anchor="b"/>
                </a:tc>
                <a:extLst>
                  <a:ext uri="{0D108BD9-81ED-4DB2-BD59-A6C34878D82A}">
                    <a16:rowId xmlns:a16="http://schemas.microsoft.com/office/drawing/2014/main" val="239456272"/>
                  </a:ext>
                </a:extLst>
              </a:tr>
              <a:tr h="393486"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800" u="none" strike="noStrike">
                          <a:effectLst/>
                        </a:rPr>
                        <a:t>FHS</a:t>
                      </a:r>
                      <a:endParaRPr lang="cs-CZ" sz="18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r>
                        <a:rPr lang="cs-CZ" sz="18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(10%)</a:t>
                      </a:r>
                      <a:endParaRPr lang="cs-CZ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5,0</a:t>
                      </a:r>
                      <a:endParaRPr lang="cs-CZ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cs-CZ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cs-CZ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cs-CZ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cs-CZ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80" marR="4080" marT="4080" marB="0" anchor="b"/>
                </a:tc>
                <a:extLst>
                  <a:ext uri="{0D108BD9-81ED-4DB2-BD59-A6C34878D82A}">
                    <a16:rowId xmlns:a16="http://schemas.microsoft.com/office/drawing/2014/main" val="2142820316"/>
                  </a:ext>
                </a:extLst>
              </a:tr>
              <a:tr h="393486"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800" u="none" strike="noStrike" dirty="0">
                          <a:effectLst/>
                        </a:rPr>
                        <a:t>FMK</a:t>
                      </a:r>
                      <a:endParaRPr lang="cs-CZ" sz="18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r>
                        <a:rPr lang="cs-CZ" sz="18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(11%)</a:t>
                      </a:r>
                      <a:endParaRPr lang="cs-CZ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3,3</a:t>
                      </a:r>
                      <a:endParaRPr lang="cs-CZ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cs-CZ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cs-CZ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cs-CZ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cs-CZ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80" marR="4080" marT="4080" marB="0" anchor="b"/>
                </a:tc>
                <a:extLst>
                  <a:ext uri="{0D108BD9-81ED-4DB2-BD59-A6C34878D82A}">
                    <a16:rowId xmlns:a16="http://schemas.microsoft.com/office/drawing/2014/main" val="3501835773"/>
                  </a:ext>
                </a:extLst>
              </a:tr>
              <a:tr h="393486">
                <a:tc>
                  <a:txBody>
                    <a:bodyPr/>
                    <a:lstStyle/>
                    <a:p>
                      <a:pPr algn="l" rtl="0" fontAlgn="b"/>
                      <a:r>
                        <a:rPr lang="cs-CZ" sz="1800" u="none" strike="noStrike" dirty="0" smtClean="0">
                          <a:effectLst/>
                        </a:rPr>
                        <a:t>FT</a:t>
                      </a:r>
                      <a:endParaRPr lang="cs-CZ" sz="18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cs-CZ" sz="18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cs-CZ" sz="18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cs-CZ" sz="18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cs-CZ" sz="18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cs-CZ" sz="18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80" marR="4080" marT="408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cs-CZ" sz="18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080" marR="4080" marT="4080" marB="0" anchor="b"/>
                </a:tc>
                <a:extLst>
                  <a:ext uri="{0D108BD9-81ED-4DB2-BD59-A6C34878D82A}">
                    <a16:rowId xmlns:a16="http://schemas.microsoft.com/office/drawing/2014/main" val="1466269059"/>
                  </a:ext>
                </a:extLst>
              </a:tr>
            </a:tbl>
          </a:graphicData>
        </a:graphic>
      </p:graphicFrame>
      <p:sp>
        <p:nvSpPr>
          <p:cNvPr id="5" name="TextovéPole 4"/>
          <p:cNvSpPr txBox="1"/>
          <p:nvPr/>
        </p:nvSpPr>
        <p:spPr>
          <a:xfrm>
            <a:off x="566640" y="4741305"/>
            <a:ext cx="34877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 smtClean="0"/>
              <a:t>Údaje převzaty ze </a:t>
            </a:r>
            <a:r>
              <a:rPr lang="cs-CZ" sz="1600" dirty="0" err="1" smtClean="0"/>
              <a:t>Stagu</a:t>
            </a:r>
            <a:r>
              <a:rPr lang="cs-CZ" sz="1600" dirty="0" smtClean="0"/>
              <a:t>.</a:t>
            </a:r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1613483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CustomShape 1"/>
          <p:cNvSpPr/>
          <p:nvPr/>
        </p:nvSpPr>
        <p:spPr>
          <a:xfrm>
            <a:off x="566640" y="218460"/>
            <a:ext cx="9070920" cy="20005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r>
              <a:rPr lang="cs-CZ" sz="1300" spc="-1" dirty="0">
                <a:solidFill>
                  <a:srgbClr val="EA7500"/>
                </a:solidFill>
                <a:latin typeface="Source Sans Pro"/>
              </a:rPr>
              <a:t>Hodnocení kvality výuky Z</a:t>
            </a:r>
            <a:r>
              <a:rPr lang="cs-CZ" sz="1300" spc="-1" dirty="0" smtClean="0">
                <a:solidFill>
                  <a:srgbClr val="EA7500"/>
                </a:solidFill>
                <a:latin typeface="Source Sans Pro"/>
              </a:rPr>
              <a:t>S 2025/26 </a:t>
            </a:r>
            <a:endParaRPr lang="cs-CZ" sz="1300" spc="-1" dirty="0">
              <a:latin typeface="Source Sans Pro"/>
            </a:endParaRPr>
          </a:p>
        </p:txBody>
      </p:sp>
      <p:sp>
        <p:nvSpPr>
          <p:cNvPr id="165" name="CustomShape 2"/>
          <p:cNvSpPr/>
          <p:nvPr/>
        </p:nvSpPr>
        <p:spPr>
          <a:xfrm>
            <a:off x="566640" y="504000"/>
            <a:ext cx="9070920" cy="55399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cs-CZ" sz="3600" b="1" spc="-1" dirty="0">
                <a:solidFill>
                  <a:srgbClr val="EA7500"/>
                </a:solidFill>
                <a:latin typeface="Source Sans Pro"/>
                <a:ea typeface="DejaVu Sans"/>
              </a:rPr>
              <a:t>4</a:t>
            </a:r>
            <a:r>
              <a:rPr lang="cs-CZ" sz="3600" b="1" strike="noStrike" spc="-1" dirty="0" smtClean="0">
                <a:solidFill>
                  <a:srgbClr val="EA7500"/>
                </a:solidFill>
                <a:latin typeface="Source Sans Pro"/>
                <a:ea typeface="DejaVu Sans"/>
              </a:rPr>
              <a:t> </a:t>
            </a:r>
            <a:r>
              <a:rPr lang="cs-CZ" sz="3600" b="1" spc="-1" dirty="0">
                <a:solidFill>
                  <a:srgbClr val="EA7500"/>
                </a:solidFill>
                <a:latin typeface="Source Sans Pro"/>
                <a:ea typeface="DejaVu Sans"/>
              </a:rPr>
              <a:t>)</a:t>
            </a:r>
            <a:r>
              <a:rPr lang="cs-CZ" sz="3600" b="1" spc="-1" dirty="0" smtClean="0">
                <a:solidFill>
                  <a:srgbClr val="EA7500"/>
                </a:solidFill>
                <a:latin typeface="Source Sans Pro"/>
                <a:ea typeface="DejaVu Sans"/>
              </a:rPr>
              <a:t> </a:t>
            </a:r>
            <a:r>
              <a:rPr lang="cs-CZ" sz="3600" b="1" spc="-1" dirty="0" smtClean="0">
                <a:solidFill>
                  <a:srgbClr val="EA7500"/>
                </a:solidFill>
                <a:latin typeface="Source Sans Pro"/>
                <a:ea typeface="DejaVu Sans"/>
              </a:rPr>
              <a:t>Přehled celkových výsledků v DSP (B)</a:t>
            </a:r>
            <a:endParaRPr lang="cs-CZ" sz="3600" b="0" strike="noStrike" spc="-1" dirty="0">
              <a:latin typeface="Arial"/>
            </a:endParaRPr>
          </a:p>
        </p:txBody>
      </p:sp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5796488"/>
              </p:ext>
            </p:extLst>
          </p:nvPr>
        </p:nvGraphicFramePr>
        <p:xfrm>
          <a:off x="566640" y="1143483"/>
          <a:ext cx="9148860" cy="3969538"/>
        </p:xfrm>
        <a:graphic>
          <a:graphicData uri="http://schemas.openxmlformats.org/drawingml/2006/table">
            <a:tbl>
              <a:tblPr firstCol="1">
                <a:tableStyleId>{93296810-A885-4BE3-A3E7-6D5BEEA58F35}</a:tableStyleId>
              </a:tblPr>
              <a:tblGrid>
                <a:gridCol w="1524810">
                  <a:extLst>
                    <a:ext uri="{9D8B030D-6E8A-4147-A177-3AD203B41FA5}">
                      <a16:colId xmlns:a16="http://schemas.microsoft.com/office/drawing/2014/main" val="2506386386"/>
                    </a:ext>
                  </a:extLst>
                </a:gridCol>
                <a:gridCol w="2053830">
                  <a:extLst>
                    <a:ext uri="{9D8B030D-6E8A-4147-A177-3AD203B41FA5}">
                      <a16:colId xmlns:a16="http://schemas.microsoft.com/office/drawing/2014/main" val="663812192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728384426"/>
                    </a:ext>
                  </a:extLst>
                </a:gridCol>
                <a:gridCol w="1950720">
                  <a:extLst>
                    <a:ext uri="{9D8B030D-6E8A-4147-A177-3AD203B41FA5}">
                      <a16:colId xmlns:a16="http://schemas.microsoft.com/office/drawing/2014/main" val="3086873515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1207210605"/>
                    </a:ext>
                  </a:extLst>
                </a:gridCol>
              </a:tblGrid>
              <a:tr h="369428">
                <a:tc rowSpan="2">
                  <a:txBody>
                    <a:bodyPr/>
                    <a:lstStyle/>
                    <a:p>
                      <a:pPr algn="l" fontAlgn="b"/>
                      <a:r>
                        <a:rPr lang="cs-CZ" sz="18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cs-CZ" sz="1800" u="none" strike="noStrike" dirty="0" smtClean="0">
                          <a:effectLst/>
                          <a:latin typeface="+mn-lt"/>
                        </a:rPr>
                        <a:t>FAKULTA</a:t>
                      </a:r>
                      <a:endParaRPr lang="cs-CZ" sz="1800" b="0" i="0" u="none" strike="noStrike" dirty="0">
                        <a:solidFill>
                          <a:srgbClr val="993300"/>
                        </a:solidFill>
                        <a:effectLst/>
                        <a:latin typeface="+mn-lt"/>
                      </a:endParaRPr>
                    </a:p>
                  </a:txBody>
                  <a:tcPr marL="5137" marR="5137" marT="5137" marB="0" anchor="b"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cs-CZ" sz="1800" b="1" u="none" strike="noStrike" dirty="0" smtClean="0">
                          <a:effectLst/>
                          <a:latin typeface="+mn-lt"/>
                        </a:rPr>
                        <a:t>Otázky</a:t>
                      </a:r>
                      <a:endParaRPr lang="cs-CZ" sz="1800" b="1" i="0" u="none" strike="noStrike" dirty="0">
                        <a:solidFill>
                          <a:srgbClr val="993300"/>
                        </a:solidFill>
                        <a:effectLst/>
                        <a:latin typeface="+mn-lt"/>
                      </a:endParaRPr>
                    </a:p>
                  </a:txBody>
                  <a:tcPr marL="5137" marR="5137" marT="5137" marB="0" anchor="b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625279"/>
                  </a:ext>
                </a:extLst>
              </a:tr>
              <a:tr h="1383542">
                <a:tc vMerge="1">
                  <a:txBody>
                    <a:bodyPr/>
                    <a:lstStyle/>
                    <a:p>
                      <a:pPr algn="l" fontAlgn="b"/>
                      <a:endParaRPr lang="cs-CZ" sz="1800" b="0" i="0" u="none" strike="noStrike" dirty="0">
                        <a:solidFill>
                          <a:srgbClr val="993300"/>
                        </a:solidFill>
                        <a:effectLst/>
                        <a:latin typeface="+mn-lt"/>
                      </a:endParaRPr>
                    </a:p>
                  </a:txBody>
                  <a:tcPr marL="5137" marR="5137" marT="51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u="none" strike="noStrike" dirty="0">
                          <a:effectLst/>
                          <a:latin typeface="+mn-lt"/>
                        </a:rPr>
                        <a:t>Doporučil/a, poskytl/a Vám vyučující vhodné studijní materiály?</a:t>
                      </a:r>
                      <a:endParaRPr lang="cs-CZ" sz="1800" b="0" i="0" u="none" strike="noStrike" dirty="0">
                        <a:solidFill>
                          <a:srgbClr val="993300"/>
                        </a:solidFill>
                        <a:effectLst/>
                        <a:latin typeface="+mn-lt"/>
                      </a:endParaRPr>
                    </a:p>
                  </a:txBody>
                  <a:tcPr marL="5137" marR="5137" marT="51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u="none" strike="noStrike">
                          <a:effectLst/>
                          <a:latin typeface="+mn-lt"/>
                        </a:rPr>
                        <a:t>Jak celkově hodnotíte vyučujícího?</a:t>
                      </a:r>
                      <a:endParaRPr lang="cs-CZ" sz="1800" b="0" i="0" u="none" strike="noStrike">
                        <a:solidFill>
                          <a:srgbClr val="993300"/>
                        </a:solidFill>
                        <a:effectLst/>
                        <a:latin typeface="+mn-lt"/>
                      </a:endParaRPr>
                    </a:p>
                  </a:txBody>
                  <a:tcPr marL="5137" marR="5137" marT="51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u="none" strike="noStrike">
                          <a:effectLst/>
                          <a:latin typeface="+mn-lt"/>
                        </a:rPr>
                        <a:t>Obohatil Vás předmět o nové znalosti, dovednosti, postoje?</a:t>
                      </a:r>
                      <a:endParaRPr lang="cs-CZ" sz="1800" b="0" i="0" u="none" strike="noStrike">
                        <a:solidFill>
                          <a:srgbClr val="993300"/>
                        </a:solidFill>
                        <a:effectLst/>
                        <a:latin typeface="+mn-lt"/>
                      </a:endParaRPr>
                    </a:p>
                  </a:txBody>
                  <a:tcPr marL="5137" marR="5137" marT="51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u="none" strike="noStrike">
                          <a:effectLst/>
                          <a:latin typeface="+mn-lt"/>
                        </a:rPr>
                        <a:t>Vyvolával/a u Vás vyučující zájem o studovanou problematiku?</a:t>
                      </a:r>
                      <a:endParaRPr lang="cs-CZ" sz="1800" b="0" i="0" u="none" strike="noStrike">
                        <a:solidFill>
                          <a:srgbClr val="993300"/>
                        </a:solidFill>
                        <a:effectLst/>
                        <a:latin typeface="+mn-lt"/>
                      </a:endParaRPr>
                    </a:p>
                  </a:txBody>
                  <a:tcPr marL="5137" marR="5137" marT="5137" marB="0" anchor="b"/>
                </a:tc>
                <a:extLst>
                  <a:ext uri="{0D108BD9-81ED-4DB2-BD59-A6C34878D82A}">
                    <a16:rowId xmlns:a16="http://schemas.microsoft.com/office/drawing/2014/main" val="3698964859"/>
                  </a:ext>
                </a:extLst>
              </a:tr>
              <a:tr h="369428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cs-CZ" sz="1800" b="1" u="none" strike="noStrike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FAI</a:t>
                      </a:r>
                      <a:endParaRPr lang="cs-CZ" sz="1800" b="1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37" marR="5137" marT="513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3,0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1631190041"/>
                  </a:ext>
                </a:extLst>
              </a:tr>
              <a:tr h="369428">
                <a:tc>
                  <a:txBody>
                    <a:bodyPr/>
                    <a:lstStyle/>
                    <a:p>
                      <a:pPr algn="l" fontAlgn="t"/>
                      <a:r>
                        <a:rPr lang="cs-CZ" sz="1800" u="none" strike="noStrike" dirty="0" smtClean="0">
                          <a:effectLst/>
                          <a:latin typeface="+mn-lt"/>
                        </a:rPr>
                        <a:t> FAME</a:t>
                      </a:r>
                      <a:endParaRPr lang="cs-CZ" sz="1800" b="0" i="0" u="none" strike="noStrike" dirty="0">
                        <a:solidFill>
                          <a:srgbClr val="993300"/>
                        </a:solidFill>
                        <a:effectLst/>
                        <a:latin typeface="+mn-lt"/>
                      </a:endParaRPr>
                    </a:p>
                  </a:txBody>
                  <a:tcPr marL="5137" marR="5137" marT="513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4,8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4,9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4,8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4,9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1067432652"/>
                  </a:ext>
                </a:extLst>
              </a:tr>
              <a:tr h="369428">
                <a:tc>
                  <a:txBody>
                    <a:bodyPr/>
                    <a:lstStyle/>
                    <a:p>
                      <a:pPr algn="l" fontAlgn="t"/>
                      <a:r>
                        <a:rPr lang="cs-CZ" sz="1800" u="none" strike="noStrike" dirty="0" smtClean="0">
                          <a:effectLst/>
                          <a:latin typeface="+mn-lt"/>
                        </a:rPr>
                        <a:t> FHS</a:t>
                      </a:r>
                      <a:endParaRPr lang="cs-CZ" sz="1800" b="0" i="0" u="none" strike="noStrike" dirty="0">
                        <a:solidFill>
                          <a:srgbClr val="993300"/>
                        </a:solidFill>
                        <a:effectLst/>
                        <a:latin typeface="+mn-lt"/>
                      </a:endParaRPr>
                    </a:p>
                  </a:txBody>
                  <a:tcPr marL="5137" marR="5137" marT="513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5,0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1602364124"/>
                  </a:ext>
                </a:extLst>
              </a:tr>
              <a:tr h="369428">
                <a:tc>
                  <a:txBody>
                    <a:bodyPr/>
                    <a:lstStyle/>
                    <a:p>
                      <a:pPr algn="l" fontAlgn="t"/>
                      <a:r>
                        <a:rPr lang="cs-CZ" sz="1800" u="none" strike="noStrike" dirty="0" smtClean="0">
                          <a:effectLst/>
                          <a:latin typeface="+mn-lt"/>
                        </a:rPr>
                        <a:t> FMK</a:t>
                      </a:r>
                      <a:endParaRPr lang="cs-CZ" sz="1800" b="0" i="0" u="none" strike="noStrike" dirty="0">
                        <a:solidFill>
                          <a:srgbClr val="993300"/>
                        </a:solidFill>
                        <a:effectLst/>
                        <a:latin typeface="+mn-lt"/>
                      </a:endParaRPr>
                    </a:p>
                  </a:txBody>
                  <a:tcPr marL="5137" marR="5137" marT="513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3,7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3,7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3,0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2652480878"/>
                  </a:ext>
                </a:extLst>
              </a:tr>
              <a:tr h="369428">
                <a:tc>
                  <a:txBody>
                    <a:bodyPr/>
                    <a:lstStyle/>
                    <a:p>
                      <a:pPr algn="l" fontAlgn="t"/>
                      <a:r>
                        <a:rPr lang="cs-CZ" sz="1800" u="none" strike="noStrike" dirty="0" smtClean="0">
                          <a:effectLst/>
                          <a:latin typeface="+mn-lt"/>
                        </a:rPr>
                        <a:t> FT</a:t>
                      </a:r>
                      <a:r>
                        <a:rPr lang="cs-CZ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cs-CZ" sz="1800" b="0" i="0" u="none" strike="noStrike" dirty="0">
                        <a:solidFill>
                          <a:srgbClr val="993300"/>
                        </a:solidFill>
                        <a:effectLst/>
                        <a:latin typeface="+mn-lt"/>
                      </a:endParaRPr>
                    </a:p>
                  </a:txBody>
                  <a:tcPr marL="5137" marR="5137" marT="513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cs-CZ" sz="18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5137" marR="5137" marT="5137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-</a:t>
                      </a:r>
                      <a:endParaRPr kumimoji="0" lang="cs-CZ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5137" marR="5137" marT="5137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-</a:t>
                      </a:r>
                      <a:endParaRPr kumimoji="0" lang="cs-CZ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5137" marR="5137" marT="5137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-</a:t>
                      </a:r>
                      <a:endParaRPr kumimoji="0" lang="cs-CZ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5137" marR="5137" marT="5137" marB="0"/>
                </a:tc>
                <a:extLst>
                  <a:ext uri="{0D108BD9-81ED-4DB2-BD59-A6C34878D82A}">
                    <a16:rowId xmlns:a16="http://schemas.microsoft.com/office/drawing/2014/main" val="3148953753"/>
                  </a:ext>
                </a:extLst>
              </a:tr>
              <a:tr h="369428">
                <a:tc>
                  <a:txBody>
                    <a:bodyPr/>
                    <a:lstStyle/>
                    <a:p>
                      <a:pPr algn="l" fontAlgn="t"/>
                      <a:r>
                        <a:rPr lang="cs-CZ" sz="1800" b="1" u="none" strike="noStrike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REK</a:t>
                      </a:r>
                      <a:r>
                        <a:rPr lang="cs-CZ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cs-CZ" sz="1800" b="1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37" marR="5137" marT="513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8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cs-CZ" sz="18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5137" marR="5137" marT="5137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-</a:t>
                      </a:r>
                      <a:endParaRPr kumimoji="0" lang="cs-CZ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5137" marR="5137" marT="5137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-</a:t>
                      </a:r>
                      <a:endParaRPr kumimoji="0" lang="cs-CZ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5137" marR="5137" marT="5137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-</a:t>
                      </a:r>
                      <a:endParaRPr kumimoji="0" lang="cs-CZ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 marL="5137" marR="5137" marT="5137" marB="0"/>
                </a:tc>
                <a:extLst>
                  <a:ext uri="{0D108BD9-81ED-4DB2-BD59-A6C34878D82A}">
                    <a16:rowId xmlns:a16="http://schemas.microsoft.com/office/drawing/2014/main" val="3030424211"/>
                  </a:ext>
                </a:extLst>
              </a:tr>
            </a:tbl>
          </a:graphicData>
        </a:graphic>
      </p:graphicFrame>
      <p:sp>
        <p:nvSpPr>
          <p:cNvPr id="2" name="TextovéPole 1"/>
          <p:cNvSpPr txBox="1"/>
          <p:nvPr/>
        </p:nvSpPr>
        <p:spPr>
          <a:xfrm>
            <a:off x="513300" y="5076587"/>
            <a:ext cx="8668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 smtClean="0">
                <a:latin typeface="Arial" panose="020B0604020202020204" pitchFamily="34" charset="0"/>
              </a:rPr>
              <a:t>* Hodnocení FT a REK se vztahuje pouze na výuku AJ zajišťovanou FHS.</a:t>
            </a:r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1285619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CustomShape 1"/>
          <p:cNvSpPr/>
          <p:nvPr/>
        </p:nvSpPr>
        <p:spPr>
          <a:xfrm>
            <a:off x="566640" y="226080"/>
            <a:ext cx="9070920" cy="20005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cs-CZ" sz="1300" spc="-1" dirty="0" smtClean="0">
                <a:solidFill>
                  <a:srgbClr val="EA7500"/>
                </a:solidFill>
                <a:latin typeface="Source Sans Pro"/>
              </a:rPr>
              <a:t>Hodnocení kvality výuky ZS 2025/26 </a:t>
            </a:r>
            <a:endParaRPr lang="cs-CZ" sz="1300" b="0" strike="noStrike" spc="-1" dirty="0">
              <a:latin typeface="Source Sans Pro"/>
            </a:endParaRPr>
          </a:p>
        </p:txBody>
      </p:sp>
      <p:sp>
        <p:nvSpPr>
          <p:cNvPr id="165" name="CustomShape 2"/>
          <p:cNvSpPr/>
          <p:nvPr/>
        </p:nvSpPr>
        <p:spPr>
          <a:xfrm>
            <a:off x="566640" y="504000"/>
            <a:ext cx="9070920" cy="55399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cs-CZ" sz="3600" b="1" spc="-1" dirty="0">
                <a:solidFill>
                  <a:srgbClr val="EA7500"/>
                </a:solidFill>
                <a:latin typeface="Source Sans Pro"/>
                <a:ea typeface="DejaVu Sans"/>
              </a:rPr>
              <a:t>5</a:t>
            </a:r>
            <a:r>
              <a:rPr lang="cs-CZ" sz="3600" b="1" strike="noStrike" spc="-1" dirty="0" smtClean="0">
                <a:solidFill>
                  <a:srgbClr val="EA7500"/>
                </a:solidFill>
                <a:latin typeface="Source Sans Pro"/>
                <a:ea typeface="DejaVu Sans"/>
              </a:rPr>
              <a:t> </a:t>
            </a:r>
            <a:r>
              <a:rPr lang="cs-CZ" sz="3600" b="1" spc="-1" dirty="0">
                <a:solidFill>
                  <a:srgbClr val="EA7500"/>
                </a:solidFill>
                <a:latin typeface="Source Sans Pro"/>
                <a:ea typeface="DejaVu Sans"/>
              </a:rPr>
              <a:t>)</a:t>
            </a:r>
            <a:r>
              <a:rPr lang="cs-CZ" sz="3600" b="1" spc="-1" dirty="0" smtClean="0">
                <a:solidFill>
                  <a:srgbClr val="EA7500"/>
                </a:solidFill>
                <a:latin typeface="Source Sans Pro"/>
                <a:ea typeface="DejaVu Sans"/>
              </a:rPr>
              <a:t> </a:t>
            </a:r>
            <a:r>
              <a:rPr lang="cs-CZ" sz="3600" b="1" spc="-1" dirty="0" smtClean="0">
                <a:solidFill>
                  <a:srgbClr val="EA7500"/>
                </a:solidFill>
                <a:latin typeface="Source Sans Pro"/>
                <a:ea typeface="DejaVu Sans"/>
              </a:rPr>
              <a:t>Vývoj účasti </a:t>
            </a:r>
            <a:r>
              <a:rPr lang="cs-CZ" sz="2400" b="1" spc="-1" dirty="0" smtClean="0">
                <a:solidFill>
                  <a:srgbClr val="EA7500"/>
                </a:solidFill>
                <a:latin typeface="Source Sans Pro"/>
                <a:ea typeface="DejaVu Sans"/>
              </a:rPr>
              <a:t>(v rámci Bc, Mgr a </a:t>
            </a:r>
            <a:r>
              <a:rPr lang="cs-CZ" sz="2400" b="1" spc="-1" dirty="0" err="1">
                <a:solidFill>
                  <a:srgbClr val="EA7500"/>
                </a:solidFill>
                <a:latin typeface="Source Sans Pro"/>
                <a:ea typeface="DejaVu Sans"/>
              </a:rPr>
              <a:t>n</a:t>
            </a:r>
            <a:r>
              <a:rPr lang="cs-CZ" sz="2400" b="1" spc="-1" dirty="0" err="1" smtClean="0">
                <a:solidFill>
                  <a:srgbClr val="EA7500"/>
                </a:solidFill>
                <a:latin typeface="Source Sans Pro"/>
                <a:ea typeface="DejaVu Sans"/>
              </a:rPr>
              <a:t>Mgr</a:t>
            </a:r>
            <a:r>
              <a:rPr lang="cs-CZ" sz="2400" b="1" spc="-1" dirty="0" smtClean="0">
                <a:solidFill>
                  <a:srgbClr val="EA7500"/>
                </a:solidFill>
                <a:latin typeface="Source Sans Pro"/>
                <a:ea typeface="DejaVu Sans"/>
              </a:rPr>
              <a:t> studia)</a:t>
            </a:r>
            <a:endParaRPr lang="cs-CZ" sz="3600" b="0" strike="noStrike" spc="-1" dirty="0">
              <a:latin typeface="Arial"/>
            </a:endParaRPr>
          </a:p>
        </p:txBody>
      </p:sp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7608621"/>
              </p:ext>
            </p:extLst>
          </p:nvPr>
        </p:nvGraphicFramePr>
        <p:xfrm>
          <a:off x="566640" y="1135863"/>
          <a:ext cx="9070920" cy="4229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33009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CustomShape 1"/>
          <p:cNvSpPr/>
          <p:nvPr/>
        </p:nvSpPr>
        <p:spPr>
          <a:xfrm>
            <a:off x="566640" y="226080"/>
            <a:ext cx="9070920" cy="20005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r>
              <a:rPr lang="cs-CZ" sz="1300" spc="-1" dirty="0">
                <a:solidFill>
                  <a:srgbClr val="EA7500"/>
                </a:solidFill>
                <a:latin typeface="Source Sans Pro"/>
              </a:rPr>
              <a:t>Hodnocení kvality výuky Z</a:t>
            </a:r>
            <a:r>
              <a:rPr lang="cs-CZ" sz="1300" spc="-1" dirty="0" smtClean="0">
                <a:solidFill>
                  <a:srgbClr val="EA7500"/>
                </a:solidFill>
                <a:latin typeface="Source Sans Pro"/>
              </a:rPr>
              <a:t>S 2025/26</a:t>
            </a:r>
            <a:endParaRPr lang="cs-CZ" sz="1300" spc="-1" dirty="0">
              <a:latin typeface="Source Sans Pro"/>
            </a:endParaRPr>
          </a:p>
        </p:txBody>
      </p:sp>
      <p:sp>
        <p:nvSpPr>
          <p:cNvPr id="165" name="CustomShape 2"/>
          <p:cNvSpPr/>
          <p:nvPr/>
        </p:nvSpPr>
        <p:spPr>
          <a:xfrm>
            <a:off x="566640" y="504000"/>
            <a:ext cx="9070920" cy="55399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cs-CZ" sz="3600" b="1" spc="-1" dirty="0">
                <a:solidFill>
                  <a:srgbClr val="EA7500"/>
                </a:solidFill>
                <a:latin typeface="Source Sans Pro"/>
                <a:ea typeface="DejaVu Sans"/>
              </a:rPr>
              <a:t>6</a:t>
            </a:r>
            <a:r>
              <a:rPr lang="cs-CZ" sz="3600" b="1" strike="noStrike" spc="-1" dirty="0" smtClean="0">
                <a:solidFill>
                  <a:srgbClr val="EA7500"/>
                </a:solidFill>
                <a:latin typeface="Source Sans Pro"/>
                <a:ea typeface="DejaVu Sans"/>
              </a:rPr>
              <a:t> </a:t>
            </a:r>
            <a:r>
              <a:rPr lang="cs-CZ" sz="3600" b="1" spc="-1" dirty="0">
                <a:solidFill>
                  <a:srgbClr val="EA7500"/>
                </a:solidFill>
                <a:latin typeface="Source Sans Pro"/>
                <a:ea typeface="DejaVu Sans"/>
              </a:rPr>
              <a:t>)</a:t>
            </a:r>
            <a:r>
              <a:rPr lang="cs-CZ" sz="3600" b="1" spc="-1" dirty="0" smtClean="0">
                <a:solidFill>
                  <a:srgbClr val="EA7500"/>
                </a:solidFill>
                <a:latin typeface="Source Sans Pro"/>
                <a:ea typeface="DejaVu Sans"/>
              </a:rPr>
              <a:t> </a:t>
            </a:r>
            <a:r>
              <a:rPr lang="cs-CZ" sz="3600" b="1" spc="-1" dirty="0" smtClean="0">
                <a:solidFill>
                  <a:srgbClr val="EA7500"/>
                </a:solidFill>
                <a:latin typeface="Source Sans Pro"/>
                <a:ea typeface="DejaVu Sans"/>
              </a:rPr>
              <a:t>Shrnutí hodnocení</a:t>
            </a:r>
            <a:endParaRPr lang="cs-CZ" sz="3600" b="0" strike="noStrike" spc="-1" dirty="0">
              <a:latin typeface="Arial"/>
            </a:endParaRPr>
          </a:p>
        </p:txBody>
      </p:sp>
      <p:sp>
        <p:nvSpPr>
          <p:cNvPr id="2" name="TextovéPole 1"/>
          <p:cNvSpPr txBox="1"/>
          <p:nvPr/>
        </p:nvSpPr>
        <p:spPr>
          <a:xfrm>
            <a:off x="566640" y="1135862"/>
            <a:ext cx="921744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 dirty="0"/>
              <a:t>Bc, Mgr. a </a:t>
            </a:r>
            <a:r>
              <a:rPr lang="cs-CZ" sz="1600" b="1" dirty="0" err="1" smtClean="0"/>
              <a:t>NMgr</a:t>
            </a:r>
            <a:r>
              <a:rPr lang="cs-CZ" sz="1600" b="1" dirty="0" smtClean="0"/>
              <a:t> </a:t>
            </a:r>
            <a:r>
              <a:rPr lang="cs-CZ" sz="1600" b="1" dirty="0" smtClean="0"/>
              <a:t>studium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b="1" dirty="0" smtClean="0"/>
              <a:t>Celková účast poklesla </a:t>
            </a:r>
            <a:r>
              <a:rPr lang="cs-CZ" sz="1600" dirty="0" smtClean="0"/>
              <a:t>v porovnání s předchozím ZS (celkem 37%, loni v ZS bylo 42%), od AR 2021/22 sledujeme celkově na UTB kontinuální mírný pokles účasti v této anketě v ZS i v LS.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b="1" dirty="0" smtClean="0"/>
              <a:t>Pozitivní výsledky napříč fakultami, průměrně 4,1</a:t>
            </a:r>
            <a:r>
              <a:rPr lang="cs-CZ" sz="16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dirty="0" smtClean="0"/>
              <a:t>Celkové výsledky jsou obdobné jako v předchozích letech</a:t>
            </a:r>
            <a:r>
              <a:rPr lang="cs-CZ" sz="1600" dirty="0"/>
              <a:t> </a:t>
            </a:r>
            <a:r>
              <a:rPr lang="cs-CZ" sz="1600" dirty="0" smtClean="0"/>
              <a:t>(pravidelně průměr kolem 4,2; loni v ZS taktéž 4,2). Slabší výsledky má FLKŘ (3,9), i v minulém AR (ZS i LS) měla nejslabší hodnocení, byť stále celkově pozitivní.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dirty="0" smtClean="0"/>
              <a:t>Mírný nárůst počtu připomínek oproti minulému ZS, aktuální průměr připomínek k výuce na studenta od 1,0 (FAME) do 2,8 (FMK), celkově 1,7; ale počty </a:t>
            </a:r>
            <a:r>
              <a:rPr lang="cs-CZ" sz="1600" dirty="0"/>
              <a:t>připomínek </a:t>
            </a:r>
            <a:r>
              <a:rPr lang="cs-CZ" sz="1600" dirty="0" smtClean="0"/>
              <a:t>jsou </a:t>
            </a:r>
            <a:r>
              <a:rPr lang="cs-CZ" sz="1600" dirty="0"/>
              <a:t>irelevantní (různá </a:t>
            </a:r>
            <a:r>
              <a:rPr lang="cs-CZ" sz="1600" dirty="0" smtClean="0"/>
              <a:t>délka </a:t>
            </a:r>
            <a:r>
              <a:rPr lang="cs-CZ" sz="1600" dirty="0"/>
              <a:t>i závažnost</a:t>
            </a:r>
            <a:r>
              <a:rPr lang="cs-CZ" sz="1600" dirty="0" smtClean="0"/>
              <a:t>), </a:t>
            </a:r>
            <a:r>
              <a:rPr lang="cs-CZ" sz="1600" b="1" dirty="0" smtClean="0"/>
              <a:t>je třeba věnovat čas jejich pročtení a reagovat na ně</a:t>
            </a:r>
            <a:r>
              <a:rPr lang="cs-CZ" sz="1600" dirty="0" smtClean="0"/>
              <a:t>.</a:t>
            </a:r>
            <a:endParaRPr lang="cs-CZ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dirty="0"/>
              <a:t>Studenti nezohledňují přednastavené tematické oblasti připomínek (k semestru, technické, </a:t>
            </a:r>
            <a:r>
              <a:rPr lang="cs-CZ" sz="1600" dirty="0" smtClean="0"/>
              <a:t>aj.), </a:t>
            </a:r>
            <a:r>
              <a:rPr lang="cs-CZ" sz="1600" dirty="0"/>
              <a:t>komentují „cokoli kdekoli</a:t>
            </a:r>
            <a:r>
              <a:rPr lang="cs-CZ" sz="1600" dirty="0" smtClean="0"/>
              <a:t>“.</a:t>
            </a:r>
            <a:endParaRPr lang="cs-CZ" sz="1600" dirty="0"/>
          </a:p>
          <a:p>
            <a:endParaRPr lang="cs-CZ" sz="1600" dirty="0">
              <a:solidFill>
                <a:srgbClr val="FF0000"/>
              </a:solidFill>
            </a:endParaRPr>
          </a:p>
          <a:p>
            <a:r>
              <a:rPr lang="cs-CZ" sz="1600" b="1" dirty="0" smtClean="0"/>
              <a:t>Doktorské studium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dirty="0" smtClean="0"/>
              <a:t>Tradičně slabá účast, tentokrát zcela bez účasti FT.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dirty="0"/>
              <a:t>C</a:t>
            </a:r>
            <a:r>
              <a:rPr lang="cs-CZ" sz="1600" dirty="0" smtClean="0"/>
              <a:t>elkové hodnocení FHS a FAME je velmi pozitivní, na FAI a FMK je dobré.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dirty="0" smtClean="0"/>
              <a:t>Celkově je téměř bez připomínek (možná obava o zachování anonymity)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dirty="0" smtClean="0"/>
              <a:t>Výsledky jsou v kontextu nízké účasti diskutabilní.</a:t>
            </a:r>
          </a:p>
        </p:txBody>
      </p:sp>
    </p:spTree>
    <p:extLst>
      <p:ext uri="{BB962C8B-B14F-4D97-AF65-F5344CB8AC3E}">
        <p14:creationId xmlns:p14="http://schemas.microsoft.com/office/powerpoint/2010/main" val="2634485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CustomShape 1"/>
          <p:cNvSpPr/>
          <p:nvPr/>
        </p:nvSpPr>
        <p:spPr>
          <a:xfrm>
            <a:off x="3528000" y="2012040"/>
            <a:ext cx="4247280" cy="487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cs-CZ" sz="3200" b="0" strike="noStrike" spc="-1">
                <a:solidFill>
                  <a:srgbClr val="EA7500"/>
                </a:solidFill>
                <a:latin typeface="Source Sans Pro"/>
                <a:ea typeface="DejaVu Sans"/>
              </a:rPr>
              <a:t>Děkuji za pozornost</a:t>
            </a:r>
            <a:endParaRPr lang="cs-CZ" sz="3200" b="0" strike="noStrike" spc="-1">
              <a:latin typeface="Arial"/>
            </a:endParaRPr>
          </a:p>
        </p:txBody>
      </p:sp>
      <p:sp>
        <p:nvSpPr>
          <p:cNvPr id="174" name="CustomShape 2"/>
          <p:cNvSpPr/>
          <p:nvPr/>
        </p:nvSpPr>
        <p:spPr>
          <a:xfrm>
            <a:off x="3528000" y="3456000"/>
            <a:ext cx="4751280" cy="55399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cs-CZ" sz="2000" b="1" spc="-1" dirty="0" smtClean="0">
                <a:solidFill>
                  <a:srgbClr val="000000"/>
                </a:solidFill>
                <a:latin typeface="Source Sans Pro"/>
                <a:ea typeface="DejaVu Sans"/>
              </a:rPr>
              <a:t>Mgr</a:t>
            </a:r>
            <a:r>
              <a:rPr lang="cs-CZ" sz="2000" b="1" strike="noStrike" spc="-1" dirty="0" smtClean="0">
                <a:solidFill>
                  <a:srgbClr val="000000"/>
                </a:solidFill>
                <a:latin typeface="Source Sans Pro"/>
                <a:ea typeface="DejaVu Sans"/>
              </a:rPr>
              <a:t>. </a:t>
            </a:r>
            <a:r>
              <a:rPr lang="cs-CZ" sz="2000" b="1" spc="-1" dirty="0" smtClean="0">
                <a:solidFill>
                  <a:srgbClr val="000000"/>
                </a:solidFill>
                <a:latin typeface="Source Sans Pro"/>
                <a:ea typeface="DejaVu Sans"/>
              </a:rPr>
              <a:t>Lenka Drábková</a:t>
            </a:r>
            <a:r>
              <a:rPr lang="cs-CZ" sz="2000" b="1" strike="noStrike" spc="-1" dirty="0" smtClean="0">
                <a:solidFill>
                  <a:srgbClr val="000000"/>
                </a:solidFill>
                <a:latin typeface="Source Sans Pro"/>
                <a:ea typeface="DejaVu Sans"/>
              </a:rPr>
              <a:t>, </a:t>
            </a:r>
            <a:r>
              <a:rPr lang="cs-CZ" sz="2000" b="1" strike="noStrike" spc="-1" dirty="0">
                <a:solidFill>
                  <a:srgbClr val="000000"/>
                </a:solidFill>
                <a:latin typeface="Source Sans Pro"/>
                <a:ea typeface="DejaVu Sans"/>
              </a:rPr>
              <a:t>Ph.D.</a:t>
            </a:r>
            <a:endParaRPr lang="cs-CZ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cs-CZ" sz="1600" spc="-1" dirty="0" smtClean="0">
                <a:solidFill>
                  <a:srgbClr val="666666"/>
                </a:solidFill>
                <a:latin typeface="Source Sans Pro"/>
              </a:rPr>
              <a:t>Prorektorka pro pedagogickou činnost</a:t>
            </a:r>
            <a:endParaRPr lang="cs-CZ" sz="1600" b="0" strike="noStrike" spc="-1" dirty="0">
              <a:latin typeface="Arial"/>
            </a:endParaRPr>
          </a:p>
        </p:txBody>
      </p:sp>
      <p:sp>
        <p:nvSpPr>
          <p:cNvPr id="175" name="Line 3"/>
          <p:cNvSpPr/>
          <p:nvPr/>
        </p:nvSpPr>
        <p:spPr>
          <a:xfrm>
            <a:off x="3528000" y="4284000"/>
            <a:ext cx="792000" cy="0"/>
          </a:xfrm>
          <a:prstGeom prst="line">
            <a:avLst/>
          </a:prstGeom>
          <a:ln w="57240">
            <a:solidFill>
              <a:srgbClr val="EA75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6" name="CustomShape 4"/>
          <p:cNvSpPr/>
          <p:nvPr/>
        </p:nvSpPr>
        <p:spPr>
          <a:xfrm>
            <a:off x="3528000" y="4462200"/>
            <a:ext cx="4751280" cy="609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cs-CZ" sz="2000" spc="-1" dirty="0">
                <a:solidFill>
                  <a:srgbClr val="000000"/>
                </a:solidFill>
                <a:latin typeface="Source Sans Pro"/>
                <a:ea typeface="SourceSansPro-Light"/>
              </a:rPr>
              <a:t>prorektor-pedagogika@utb.cz</a:t>
            </a:r>
            <a:endParaRPr lang="cs-CZ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cs-CZ" sz="2000" b="0" strike="noStrike" spc="-1" dirty="0">
                <a:solidFill>
                  <a:srgbClr val="000000"/>
                </a:solidFill>
                <a:latin typeface="Source Sans Pro"/>
                <a:ea typeface="SourceSansPro-Light"/>
              </a:rPr>
              <a:t>www.utb.cz</a:t>
            </a:r>
            <a:endParaRPr lang="cs-CZ" sz="2000" b="0" strike="noStrike" spc="-1" dirty="0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2719</TotalTime>
  <Words>1395</Words>
  <Application>Microsoft Office PowerPoint</Application>
  <PresentationFormat>Vlastní</PresentationFormat>
  <Paragraphs>422</Paragraphs>
  <Slides>14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9</vt:i4>
      </vt:variant>
      <vt:variant>
        <vt:lpstr>Motiv</vt:lpstr>
      </vt:variant>
      <vt:variant>
        <vt:i4>3</vt:i4>
      </vt:variant>
      <vt:variant>
        <vt:lpstr>Nadpisy snímků</vt:lpstr>
      </vt:variant>
      <vt:variant>
        <vt:i4>14</vt:i4>
      </vt:variant>
    </vt:vector>
  </HeadingPairs>
  <TitlesOfParts>
    <vt:vector size="26" baseType="lpstr">
      <vt:lpstr>Microsoft YaHei</vt:lpstr>
      <vt:lpstr>Arial</vt:lpstr>
      <vt:lpstr>Calibri</vt:lpstr>
      <vt:lpstr>DejaVu Sans</vt:lpstr>
      <vt:lpstr>Source Sans Pro</vt:lpstr>
      <vt:lpstr>SourceSansPro-Light</vt:lpstr>
      <vt:lpstr>Symbol</vt:lpstr>
      <vt:lpstr>Times New Roman</vt:lpstr>
      <vt:lpstr>Wingdings</vt:lpstr>
      <vt:lpstr>Office Theme</vt:lpstr>
      <vt:lpstr>Office Theme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subject/>
  <dc:creator>Uživatel</dc:creator>
  <dc:description/>
  <cp:lastModifiedBy>Lenka Drábková</cp:lastModifiedBy>
  <cp:revision>174</cp:revision>
  <dcterms:created xsi:type="dcterms:W3CDTF">2019-09-03T10:06:13Z</dcterms:created>
  <dcterms:modified xsi:type="dcterms:W3CDTF">2026-02-23T22:16:52Z</dcterms:modified>
  <dc:language>cs-CZ</dc:language>
</cp:coreProperties>
</file>