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28" r:id="rId2"/>
  </p:sldMasterIdLst>
  <p:notesMasterIdLst>
    <p:notesMasterId r:id="rId23"/>
  </p:notesMasterIdLst>
  <p:handoutMasterIdLst>
    <p:handoutMasterId r:id="rId24"/>
  </p:handoutMasterIdLst>
  <p:sldIdLst>
    <p:sldId id="332" r:id="rId3"/>
    <p:sldId id="289" r:id="rId4"/>
    <p:sldId id="361" r:id="rId5"/>
    <p:sldId id="342" r:id="rId6"/>
    <p:sldId id="345" r:id="rId7"/>
    <p:sldId id="348" r:id="rId8"/>
    <p:sldId id="349" r:id="rId9"/>
    <p:sldId id="353" r:id="rId10"/>
    <p:sldId id="366" r:id="rId11"/>
    <p:sldId id="354" r:id="rId12"/>
    <p:sldId id="355" r:id="rId13"/>
    <p:sldId id="356" r:id="rId14"/>
    <p:sldId id="358" r:id="rId15"/>
    <p:sldId id="370" r:id="rId16"/>
    <p:sldId id="359" r:id="rId17"/>
    <p:sldId id="362" r:id="rId18"/>
    <p:sldId id="365" r:id="rId19"/>
    <p:sldId id="363" r:id="rId20"/>
    <p:sldId id="369" r:id="rId21"/>
    <p:sldId id="286" r:id="rId22"/>
  </p:sldIdLst>
  <p:sldSz cx="9144000" cy="6858000" type="screen4x3"/>
  <p:notesSz cx="6808788" cy="99409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ng. Hana Večeřová" initials="IHV" lastIdx="12" clrIdx="0"/>
  <p:cmAuthor id="1" name="RNDr. Alexander Černý" initials="RAČ" lastIdx="21" clrIdx="1"/>
  <p:cmAuthor id="2" name="lmacikova" initials="l" lastIdx="7" clrIdx="2"/>
  <p:cmAuthor id="3" name="Lenka" initials="L" lastIdx="1" clrIdx="3">
    <p:extLst>
      <p:ext uri="{19B8F6BF-5375-455C-9EA6-DF929625EA0E}">
        <p15:presenceInfo xmlns:p15="http://schemas.microsoft.com/office/powerpoint/2012/main" userId="Lenka" providerId="None"/>
      </p:ext>
    </p:extLst>
  </p:cmAuthor>
  <p:cmAuthor id="4" name="Macíková Lenka" initials="ML" lastIdx="2" clrIdx="4">
    <p:extLst>
      <p:ext uri="{19B8F6BF-5375-455C-9EA6-DF929625EA0E}">
        <p15:presenceInfo xmlns:p15="http://schemas.microsoft.com/office/powerpoint/2012/main" userId="S-1-5-21-770070720-3945125243-2690725130-188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9933"/>
    <a:srgbClr val="FF8001"/>
    <a:srgbClr val="FF6600"/>
    <a:srgbClr val="D0D0CE"/>
    <a:srgbClr val="BFFFDD"/>
    <a:srgbClr val="800000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79" autoAdjust="0"/>
    <p:restoredTop sz="93682" autoAdjust="0"/>
  </p:normalViewPr>
  <p:slideViewPr>
    <p:cSldViewPr snapToGrid="0">
      <p:cViewPr varScale="1">
        <p:scale>
          <a:sx n="67" d="100"/>
          <a:sy n="67" d="100"/>
        </p:scale>
        <p:origin x="8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2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699"/>
    </p:cViewPr>
  </p:sorterViewPr>
  <p:notesViewPr>
    <p:cSldViewPr snapToGrid="0">
      <p:cViewPr varScale="1">
        <p:scale>
          <a:sx n="60" d="100"/>
          <a:sy n="60" d="100"/>
        </p:scale>
        <p:origin x="3197" y="3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589" y="3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41335"/>
            <a:ext cx="2950678" cy="49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589" y="9441335"/>
            <a:ext cx="2950678" cy="49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fld id="{E5A2ED6A-B33C-45B9-A690-725FD4B9D9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853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89" y="3"/>
            <a:ext cx="2950678" cy="498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099" y="4721439"/>
            <a:ext cx="5444594" cy="4473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1335"/>
            <a:ext cx="2950678" cy="49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defTabSz="908255">
              <a:defRPr sz="11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89" y="9441335"/>
            <a:ext cx="2950678" cy="49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820" tIns="45409" rIns="90820" bIns="45409" numCol="1" anchor="b" anchorCtr="0" compatLnSpc="1">
            <a:prstTxWarp prst="textNoShape">
              <a:avLst/>
            </a:prstTxWarp>
          </a:bodyPr>
          <a:lstStyle>
            <a:lvl1pPr algn="r" defTabSz="908255">
              <a:defRPr sz="1100"/>
            </a:lvl1pPr>
          </a:lstStyle>
          <a:p>
            <a:pPr>
              <a:defRPr/>
            </a:pPr>
            <a:fld id="{1C06010A-B06B-4DAB-9AA5-076519213F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10486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37890" indent="-283804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35214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89300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43386" indent="-227042" defTabSz="91605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97472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51557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05643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59729" indent="-227042" defTabSz="91605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6F65575-6B2D-46A0-8DF6-AF7F84C4B58B}" type="slidenum">
              <a:rPr lang="cs-CZ" altLang="cs-CZ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cs-CZ" altLang="cs-CZ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70463" cy="37274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96214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905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2826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7898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2086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268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53440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06010A-B06B-4DAB-9AA5-076519213FE0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364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9"/>
          <p:cNvSpPr>
            <a:spLocks noChangeArrowheads="1"/>
          </p:cNvSpPr>
          <p:nvPr userDrawn="1"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5" name="Rectangle 50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6" name="Rectangle 51"/>
          <p:cNvSpPr>
            <a:spLocks noChangeArrowheads="1"/>
          </p:cNvSpPr>
          <p:nvPr userDrawn="1"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7" name="Rectangle 52"/>
          <p:cNvSpPr>
            <a:spLocks noChangeArrowheads="1"/>
          </p:cNvSpPr>
          <p:nvPr userDrawn="1"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8" name="Picture 53" descr="utb_logo_cz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26" name="Rectangle 54"/>
          <p:cNvSpPr>
            <a:spLocks noGrp="1" noChangeArrowheads="1"/>
          </p:cNvSpPr>
          <p:nvPr>
            <p:ph type="ctrTitle"/>
          </p:nvPr>
        </p:nvSpPr>
        <p:spPr bwMode="auto">
          <a:xfrm>
            <a:off x="611188" y="54927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127" name="Rectangle 55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31913" y="3573463"/>
            <a:ext cx="6400800" cy="20875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Wingdings" pitchFamily="2" charset="2"/>
              <a:buNone/>
              <a:defRPr b="1">
                <a:latin typeface="Berlin CE" pitchFamily="2" charset="0"/>
              </a:defRPr>
            </a:lvl1pPr>
          </a:lstStyle>
          <a:p>
            <a:r>
              <a:rPr lang="cs-CZ"/>
              <a:t>Klepnutím lze upravit styl předlohy podnadpisů.</a:t>
            </a:r>
          </a:p>
        </p:txBody>
      </p:sp>
    </p:spTree>
    <p:extLst>
      <p:ext uri="{BB962C8B-B14F-4D97-AF65-F5344CB8AC3E}">
        <p14:creationId xmlns:p14="http://schemas.microsoft.com/office/powerpoint/2010/main" val="415749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7024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4472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449924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4057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212215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1010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608954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095952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88535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60120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cs-CZ" altLang="cs-CZ" sz="1800" b="1" dirty="0">
                <a:solidFill>
                  <a:srgbClr val="000000"/>
                </a:solidFill>
              </a:rPr>
              <a:t>AS UTB, 3. března 2020, Zlín</a:t>
            </a:r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/>
              <a:t>Klepnutím lze upravit styl předlohy podnadpisů.</a:t>
            </a:r>
          </a:p>
        </p:txBody>
      </p:sp>
    </p:spTree>
    <p:extLst>
      <p:ext uri="{BB962C8B-B14F-4D97-AF65-F5344CB8AC3E}">
        <p14:creationId xmlns:p14="http://schemas.microsoft.com/office/powerpoint/2010/main" val="108018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0"/>
          </p:nvPr>
        </p:nvSpPr>
        <p:spPr>
          <a:xfrm>
            <a:off x="1259632" y="6597352"/>
            <a:ext cx="914400" cy="914400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110558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65480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574076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523699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</p:spTree>
    <p:extLst>
      <p:ext uri="{BB962C8B-B14F-4D97-AF65-F5344CB8AC3E}">
        <p14:creationId xmlns:p14="http://schemas.microsoft.com/office/powerpoint/2010/main" val="789648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608566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99870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580748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0213871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654789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836613"/>
            <a:ext cx="8713787" cy="5545137"/>
          </a:xfrm>
        </p:spPr>
        <p:txBody>
          <a:bodyPr/>
          <a:lstStyle/>
          <a:p>
            <a:pPr lvl="0"/>
            <a:endParaRPr lang="cs-CZ" noProof="0"/>
          </a:p>
        </p:txBody>
      </p:sp>
    </p:spTree>
    <p:extLst>
      <p:ext uri="{BB962C8B-B14F-4D97-AF65-F5344CB8AC3E}">
        <p14:creationId xmlns:p14="http://schemas.microsoft.com/office/powerpoint/2010/main" val="948554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Rectangle 42"/>
          <p:cNvSpPr>
            <a:spLocks noChangeArrowheads="1"/>
          </p:cNvSpPr>
          <p:nvPr userDrawn="1"/>
        </p:nvSpPr>
        <p:spPr bwMode="auto">
          <a:xfrm>
            <a:off x="0" y="0"/>
            <a:ext cx="6588125" cy="911225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sp>
        <p:nvSpPr>
          <p:cNvPr id="1067" name="Rectangle 43"/>
          <p:cNvSpPr>
            <a:spLocks noChangeArrowheads="1"/>
          </p:cNvSpPr>
          <p:nvPr userDrawn="1"/>
        </p:nvSpPr>
        <p:spPr bwMode="auto">
          <a:xfrm>
            <a:off x="0" y="6781800"/>
            <a:ext cx="9144000" cy="76200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068" name="Rectangle 44"/>
          <p:cNvSpPr>
            <a:spLocks noChangeArrowheads="1"/>
          </p:cNvSpPr>
          <p:nvPr userDrawn="1"/>
        </p:nvSpPr>
        <p:spPr bwMode="auto">
          <a:xfrm>
            <a:off x="0" y="911225"/>
            <a:ext cx="9144000" cy="71438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cs-CZ"/>
          </a:p>
        </p:txBody>
      </p:sp>
      <p:pic>
        <p:nvPicPr>
          <p:cNvPr id="1029" name="Picture 45" descr="utb_logo_cz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61925"/>
            <a:ext cx="255587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Berlin CE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v"/>
        <a:defRPr sz="16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1027" name="Rectangle 9"/>
          <p:cNvSpPr>
            <a:spLocks noChangeArrowheads="1"/>
          </p:cNvSpPr>
          <p:nvPr userDrawn="1"/>
        </p:nvSpPr>
        <p:spPr bwMode="auto">
          <a:xfrm>
            <a:off x="36513" y="6524625"/>
            <a:ext cx="9144000" cy="333375"/>
          </a:xfrm>
          <a:prstGeom prst="rect">
            <a:avLst/>
          </a:prstGeom>
          <a:solidFill>
            <a:srgbClr val="D0D0CE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1800">
                <a:solidFill>
                  <a:srgbClr val="000000"/>
                </a:solidFill>
              </a:rPr>
              <a:t>     </a:t>
            </a:r>
            <a:r>
              <a:rPr lang="cs-CZ" altLang="cs-CZ" sz="1400" b="1">
                <a:solidFill>
                  <a:srgbClr val="000000"/>
                </a:solidFill>
              </a:rPr>
              <a:t> Akademický senát dne 6. května 2014</a:t>
            </a:r>
          </a:p>
        </p:txBody>
      </p:sp>
      <p:sp>
        <p:nvSpPr>
          <p:cNvPr id="1028" name="Rectangle 10"/>
          <p:cNvSpPr>
            <a:spLocks noChangeArrowheads="1"/>
          </p:cNvSpPr>
          <p:nvPr userDrawn="1"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>
            <a:noFill/>
          </a:ln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>
              <a:solidFill>
                <a:srgbClr val="000000"/>
              </a:solidFill>
              <a:latin typeface="Arial Narrow" pitchFamily="34" charset="0"/>
            </a:endParaRPr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36613"/>
            <a:ext cx="8713788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5575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</p:sldLayoutIdLst>
  <p:hf sldNum="0" hdr="0" dt="0"/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573463"/>
            <a:ext cx="8496300" cy="2087562"/>
          </a:xfrm>
        </p:spPr>
        <p:txBody>
          <a:bodyPr/>
          <a:lstStyle/>
          <a:p>
            <a:pPr eaLnBrk="1" hangingPunct="1"/>
            <a:endParaRPr lang="cs-CZ" altLang="cs-CZ" sz="1000" dirty="0">
              <a:latin typeface="Arial" charset="0"/>
            </a:endParaRPr>
          </a:p>
          <a:p>
            <a:pPr eaLnBrk="1" hangingPunct="1"/>
            <a:r>
              <a:rPr lang="cs-CZ" altLang="cs-CZ" sz="3200" dirty="0">
                <a:latin typeface="Arial" charset="0"/>
              </a:rPr>
              <a:t>Plán rozpočtu UTB 2020 </a:t>
            </a:r>
          </a:p>
          <a:p>
            <a:pPr eaLnBrk="1" hangingPunct="1"/>
            <a:r>
              <a:rPr lang="cs-CZ" altLang="cs-CZ" sz="3200" dirty="0">
                <a:latin typeface="Arial" charset="0"/>
              </a:rPr>
              <a:t>Střednědobý výhled rozpočtu UTB </a:t>
            </a:r>
          </a:p>
          <a:p>
            <a:pPr eaLnBrk="1" hangingPunct="1"/>
            <a:r>
              <a:rPr lang="cs-CZ" altLang="cs-CZ" sz="3200" dirty="0">
                <a:latin typeface="Arial" charset="0"/>
              </a:rPr>
              <a:t>2021 - 2022</a:t>
            </a:r>
          </a:p>
          <a:p>
            <a:pPr eaLnBrk="1" hangingPunct="1"/>
            <a:endParaRPr lang="cs-CZ" altLang="cs-CZ" sz="1600" dirty="0">
              <a:latin typeface="Arial" charset="0"/>
            </a:endParaRPr>
          </a:p>
          <a:p>
            <a:pPr eaLnBrk="1" hangingPunct="1"/>
            <a:r>
              <a:rPr lang="cs-CZ" altLang="cs-CZ" sz="1600" dirty="0">
                <a:latin typeface="Arial" charset="0"/>
              </a:rPr>
              <a:t>RNDr. Alexander Černý</a:t>
            </a:r>
          </a:p>
        </p:txBody>
      </p:sp>
    </p:spTree>
    <p:extLst>
      <p:ext uri="{BB962C8B-B14F-4D97-AF65-F5344CB8AC3E}">
        <p14:creationId xmlns:p14="http://schemas.microsoft.com/office/powerpoint/2010/main" val="381732441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5"/>
            <a:ext cx="6588125" cy="4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Struktura rozpočtu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246888" y="1154110"/>
            <a:ext cx="8650224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Financování dle ukazatelů MŠMT </a:t>
            </a:r>
            <a:br>
              <a:rPr lang="cs-CZ" altLang="cs-CZ" b="1" dirty="0">
                <a:solidFill>
                  <a:srgbClr val="000000"/>
                </a:solidFill>
                <a:cs typeface="Arial" charset="0"/>
              </a:rPr>
            </a:b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a účelová podpora dle rozpočtu MŠMT</a:t>
            </a: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Projektové financování</a:t>
            </a: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Programové financování</a:t>
            </a: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Prostředky od ÚSC, právnických osob a nadací</a:t>
            </a: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Prostředky ze zahraničí</a:t>
            </a: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marL="514350" indent="-514350" eaLnBrk="1" hangingPunct="1">
              <a:spcBef>
                <a:spcPct val="0"/>
              </a:spcBef>
              <a:buAutoNum type="alphaUcPeriod"/>
            </a:pPr>
            <a:r>
              <a:rPr lang="cs-CZ" altLang="cs-CZ" b="1" dirty="0">
                <a:solidFill>
                  <a:srgbClr val="000000"/>
                </a:solidFill>
                <a:cs typeface="Arial" charset="0"/>
              </a:rPr>
              <a:t>Vlastní prostředky UTB</a:t>
            </a:r>
          </a:p>
          <a:p>
            <a:pPr marL="514350" indent="-514350" algn="ctr" eaLnBrk="1" hangingPunct="1">
              <a:spcBef>
                <a:spcPct val="0"/>
              </a:spcBef>
              <a:buAutoNum type="alphaUcPeriod"/>
            </a:pPr>
            <a:endParaRPr lang="cs-CZ" altLang="cs-CZ" b="1" dirty="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356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6"/>
            <a:ext cx="6588125" cy="41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Rozpočet a střednědobý výhled rozpočtu VVŠ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369010" y="1203192"/>
            <a:ext cx="8639033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Zákon č. 23/2017 Sb. o pravidlech rozpočtové odpovědnosti zařazuje veřejné vysoké školy (VVŠ) mezi veřejné instituce. Povinnosti definované tímto zákonem pro veřejné vysoké školy: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§ 4 odst. (1): </a:t>
            </a: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,,Rozpočtem veřejné instituce je plán, jímž se řídí financování činnosti veřejné instituce. Rozpočet obsahuje plán příjmů a výdajů, nebo plán výnosů a nákladů.”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 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§ 4 odst. (3): </a:t>
            </a: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,,Střednědobým výhledem rozpočtu veřejné instituce je plán příjmů a výdajů, nebo plán výnosů a nákladů, na každý z rozpočtových roků, na který je střednědobý výhled rozpočtu sestavován.”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§ 5 odst. (1): </a:t>
            </a: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,,Veřejná instituce sestavuje návrh rozpočtu na rozpočtový rok a střednědobý výhled rozpočtu na nejméně 2 další následující rozpočtové roky, při tom zohledňuje veškeré hospodářské skutečnosti, včetně své ekonomické a finanční situace.”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70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84310626"/>
              </p:ext>
            </p:extLst>
          </p:nvPr>
        </p:nvGraphicFramePr>
        <p:xfrm>
          <a:off x="256169" y="1214650"/>
          <a:ext cx="8600448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01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1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0374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37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Institucionální</a:t>
                      </a:r>
                      <a:r>
                        <a:rPr lang="cs-CZ" sz="18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financování</a:t>
                      </a:r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629 772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640 000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650 000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Rozpočtový okruh 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Sociální záležitosti studentů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latin typeface="Arial Narrow" panose="020B0606020202030204" pitchFamily="34" charset="0"/>
                        </a:rPr>
                        <a:t>    41 739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latin typeface="Arial Narrow" panose="020B0606020202030204" pitchFamily="34" charset="0"/>
                        </a:rPr>
                        <a:t>    42 050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42 050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601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Stipendia pro studenty doktorských studijních programů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93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Dotace na ubytování a stravování studentů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Sociální stipendia studentům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Příspěvek na ubytovací stipendia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Rozvoj vysokých škol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35 812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Institucionální (rozvojový) plán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Centralizované rozvojové projekty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Mezinárodní spolupráce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7 656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7 950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7 950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Podpora mezinárodní spolupráce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Vládní stipendisté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CEEPUS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48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A.	Financování dle ukazatelů a účelová podpora dle rozpočtu</a:t>
            </a:r>
            <a:br>
              <a:rPr lang="cs-CZ" altLang="cs-CZ" sz="2000" kern="0" dirty="0">
                <a:latin typeface="Arial Narrow" panose="020B0606020202030204" pitchFamily="34" charset="0"/>
              </a:rPr>
            </a:br>
            <a:r>
              <a:rPr lang="cs-CZ" altLang="cs-CZ" sz="2000" kern="0" dirty="0">
                <a:latin typeface="Arial Narrow" panose="020B0606020202030204" pitchFamily="34" charset="0"/>
              </a:rPr>
              <a:t>	MŠMT  - plán</a:t>
            </a:r>
          </a:p>
        </p:txBody>
      </p:sp>
    </p:spTree>
    <p:extLst>
      <p:ext uri="{BB962C8B-B14F-4D97-AF65-F5344CB8AC3E}">
        <p14:creationId xmlns:p14="http://schemas.microsoft.com/office/powerpoint/2010/main" val="76716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03453333"/>
              </p:ext>
            </p:extLst>
          </p:nvPr>
        </p:nvGraphicFramePr>
        <p:xfrm>
          <a:off x="200298" y="1226818"/>
          <a:ext cx="8717279" cy="4813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9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119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19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Fond vzdělávací politiky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3 488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3 500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3 500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1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Univerzita třetího věku (U3V)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99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Podpora financování zvýšených nákladů souvisejících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se studiem studentů se specifickými potřebami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119">
                <a:tc>
                  <a:txBody>
                    <a:bodyPr/>
                    <a:lstStyle/>
                    <a:p>
                      <a:r>
                        <a:rPr lang="cs-CZ" sz="1800" b="1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VaV</a:t>
                      </a:r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prostředky MŠMT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176 723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162 100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172 100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958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Institucionální podpora na dlouhodobý koncepční rozvoj výzkumné organizace (DKRVO)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84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Účelová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podpora na specifický vysokoškolský výzkum (SVV)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Národní program udržitelnosti (NPU)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prostředky VaV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94245"/>
            <a:ext cx="6588125" cy="472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A.	Financování dle ukazatelů a účelová podpora dle rozpočtu</a:t>
            </a:r>
            <a:br>
              <a:rPr lang="cs-CZ" altLang="cs-CZ" sz="2000" kern="0" dirty="0">
                <a:latin typeface="Arial Narrow" panose="020B0606020202030204" pitchFamily="34" charset="0"/>
              </a:rPr>
            </a:br>
            <a:r>
              <a:rPr lang="cs-CZ" altLang="cs-CZ" sz="2000" kern="0" dirty="0">
                <a:latin typeface="Arial Narrow" panose="020B0606020202030204" pitchFamily="34" charset="0"/>
              </a:rPr>
              <a:t>	MŠMT – plán</a:t>
            </a:r>
            <a:endParaRPr lang="cs-CZ" altLang="cs-CZ" sz="2000" kern="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97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35597306"/>
              </p:ext>
            </p:extLst>
          </p:nvPr>
        </p:nvGraphicFramePr>
        <p:xfrm>
          <a:off x="330390" y="1222330"/>
          <a:ext cx="8570794" cy="321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3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7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1585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Strukturální fondy 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78 982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56 607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30 599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Operační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program Výzkum, vývoj a vzdělávání (OP VVV)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projekty MŠMT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673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390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Mobility, ostatní projekty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Grantové agentury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13 877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8 058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Technologická agentura ČR (TAČR)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58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Grantová agentura ČR (GAČR)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2"/>
            <a:ext cx="6588125" cy="3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B.	Projektové financování – plán</a:t>
            </a:r>
          </a:p>
        </p:txBody>
      </p:sp>
    </p:spTree>
    <p:extLst>
      <p:ext uri="{BB962C8B-B14F-4D97-AF65-F5344CB8AC3E}">
        <p14:creationId xmlns:p14="http://schemas.microsoft.com/office/powerpoint/2010/main" val="3104938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42321695"/>
              </p:ext>
            </p:extLst>
          </p:nvPr>
        </p:nvGraphicFramePr>
        <p:xfrm>
          <a:off x="259307" y="1150960"/>
          <a:ext cx="8484099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70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1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3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2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8787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Ministerstva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5 648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8 602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3 709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65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zemědělství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vnitra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kultury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průmyslu a obchodu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Spoluřešitelské projekty</a:t>
                      </a:r>
                      <a:r>
                        <a:rPr lang="cs-CZ" sz="1800" b="1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(UTB partner)</a:t>
                      </a:r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22 608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7 841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4 545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Grantová agentura (GAČR)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Technologická agentura (TAČR)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průmyslu a obchodu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OP PIK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Ministerstvo zemědělství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78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ministerstva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2"/>
            <a:ext cx="6588125" cy="33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B.	Projektové financování – plán</a:t>
            </a:r>
          </a:p>
        </p:txBody>
      </p:sp>
    </p:spTree>
    <p:extLst>
      <p:ext uri="{BB962C8B-B14F-4D97-AF65-F5344CB8AC3E}">
        <p14:creationId xmlns:p14="http://schemas.microsoft.com/office/powerpoint/2010/main" val="246957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16442960"/>
              </p:ext>
            </p:extLst>
          </p:nvPr>
        </p:nvGraphicFramePr>
        <p:xfrm>
          <a:off x="152836" y="1209947"/>
          <a:ext cx="868636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054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Program MŠMT „Rozvoj a obnova ubytovacích a stravovacích kapacit VVŠ“ -   Rekonstrukce a modernizace objektu U7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z toho INV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59 730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z toho NINV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6 300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2"/>
            <a:ext cx="6588125" cy="48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C.	Programové financování – plán</a:t>
            </a:r>
          </a:p>
        </p:txBody>
      </p:sp>
      <p:graphicFrame>
        <p:nvGraphicFramePr>
          <p:cNvPr id="4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198133"/>
              </p:ext>
            </p:extLst>
          </p:nvPr>
        </p:nvGraphicFramePr>
        <p:xfrm>
          <a:off x="152836" y="3673652"/>
          <a:ext cx="868636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39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0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054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Program MŠMT „Rozvoj a obnova materiálně technické základny VVŠ“ -  U1 – generální rekonstrukce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z toho INV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5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z toho NINV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latin typeface="Arial Narrow" panose="020B0606020202030204" pitchFamily="34" charset="0"/>
                        </a:rPr>
                        <a:t>            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060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6"/>
            <a:ext cx="6588125" cy="41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Rozpočet a střednědobý výhled rozpočtu VVŠ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369010" y="1203192"/>
            <a:ext cx="8639033" cy="581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Údaje uvedené pro plán rozpočtu na rok 2020 vycházejí z ministerstvem vydaných rozhodnutí o poskytnutí příspěvku či dotace na uvedený titul.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00"/>
                </a:solidFill>
                <a:cs typeface="Arial" charset="0"/>
              </a:rPr>
              <a:t>Prostředky uvedené ve střednědobém výhledu představují příspěvky či dotace, které UTB předpokládá, že obdrží v jednotlivých letech na základě dosavadního vývoje v minulosti obdržených prostředků.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 případě OP VVV a projektů </a:t>
            </a:r>
            <a:r>
              <a:rPr lang="cs-CZ" sz="2000" b="1" dirty="0" err="1"/>
              <a:t>VaV</a:t>
            </a:r>
            <a:r>
              <a:rPr lang="cs-CZ" sz="2000" b="1" dirty="0"/>
              <a:t> se jedná o dotace, které má UTB plánovány v rámci již vydaných rozhodnutí o poskytnutí dotace nebo na základě sjednaných smluv o poskytnutí účelové dotace.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Objemy vlastních prostředků UTB byly kvalifikovaně odhadnuty na základě vývoje v minulých letech.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00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40365210"/>
              </p:ext>
            </p:extLst>
          </p:nvPr>
        </p:nvGraphicFramePr>
        <p:xfrm>
          <a:off x="150124" y="1193467"/>
          <a:ext cx="8680367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4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24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4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328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328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Dotace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328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Města, obce, kraje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2825">
                <a:tc>
                  <a:txBody>
                    <a:bodyPr/>
                    <a:lstStyle/>
                    <a:p>
                      <a:pPr defTabSz="447675"/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       největším poskytovatelem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je město Uherské Hradiště</a:t>
                      </a:r>
                      <a:b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</a:b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	 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328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Dary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 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328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Od fyzických a právnických osob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38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D.	Prostředky od ÚSC, právnických a fyzických osob - plán</a:t>
            </a:r>
          </a:p>
        </p:txBody>
      </p:sp>
    </p:spTree>
    <p:extLst>
      <p:ext uri="{BB962C8B-B14F-4D97-AF65-F5344CB8AC3E}">
        <p14:creationId xmlns:p14="http://schemas.microsoft.com/office/powerpoint/2010/main" val="1371348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5898858"/>
              </p:ext>
            </p:extLst>
          </p:nvPr>
        </p:nvGraphicFramePr>
        <p:xfrm>
          <a:off x="245660" y="1200007"/>
          <a:ext cx="807973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1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3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75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2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2317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Kč.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31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ERASMUS, ostatní dotace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16 400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2"/>
            <a:ext cx="6588125" cy="45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E.	Prostředky ze zahraničí – plán  </a:t>
            </a:r>
          </a:p>
        </p:txBody>
      </p:sp>
    </p:spTree>
    <p:extLst>
      <p:ext uri="{BB962C8B-B14F-4D97-AF65-F5344CB8AC3E}">
        <p14:creationId xmlns:p14="http://schemas.microsoft.com/office/powerpoint/2010/main" val="1685576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51270155"/>
              </p:ext>
            </p:extLst>
          </p:nvPr>
        </p:nvGraphicFramePr>
        <p:xfrm>
          <a:off x="235131" y="1129392"/>
          <a:ext cx="8665029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1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924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Poplatky studentů (včetně poplatků stipendijního fondu)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21 000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23 000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23 000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Smluvní výzkum, spolupráce ve </a:t>
                      </a:r>
                      <a:r>
                        <a:rPr lang="cs-CZ" sz="18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VaV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22 000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22 000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22 000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Stravování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a ubytování (KMZ)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41 500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Nájemné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17 500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Hospodářské smlouvy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3 600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3 600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Konference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1 600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Kurzy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924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Vydavatelská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a nakladatelská činnost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836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výnosy (úroky, administrativní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úkony, </a:t>
                      </a:r>
                      <a:r>
                        <a:rPr lang="cs-CZ" sz="1800" baseline="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reproslužby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</a:t>
                      </a:r>
                    </a:p>
                    <a:p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služby)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12 700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12 800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12 850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48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F.	Vlastní prostředky UTB – plán  </a:t>
            </a:r>
          </a:p>
        </p:txBody>
      </p:sp>
    </p:spTree>
    <p:extLst>
      <p:ext uri="{BB962C8B-B14F-4D97-AF65-F5344CB8AC3E}">
        <p14:creationId xmlns:p14="http://schemas.microsoft.com/office/powerpoint/2010/main" val="565821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6"/>
            <a:ext cx="6588125" cy="367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Rozpočet – celkové očekávané prostředky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281722" y="1271567"/>
            <a:ext cx="8650224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cs-CZ" altLang="cs-CZ" sz="2800" b="1" dirty="0">
                <a:solidFill>
                  <a:srgbClr val="000000"/>
                </a:solidFill>
                <a:cs typeface="Arial" charset="0"/>
              </a:rPr>
              <a:t>Celkem očekávané prostředky UTB ve Zlíně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cs-CZ" altLang="cs-CZ" sz="2800" b="1" dirty="0">
              <a:solidFill>
                <a:srgbClr val="FF8001"/>
              </a:solidFill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cs-CZ" altLang="cs-CZ" sz="2800" b="1" dirty="0">
                <a:solidFill>
                  <a:srgbClr val="FF8001"/>
                </a:solidFill>
                <a:cs typeface="Arial" charset="0"/>
              </a:rPr>
              <a:t>Rok 2020:         1 173 178   tis. Kč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cs-CZ" altLang="cs-CZ" sz="2800" b="1" dirty="0">
              <a:solidFill>
                <a:srgbClr val="FF8001"/>
              </a:solidFill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cs-CZ" altLang="cs-CZ" sz="2800" b="1" dirty="0">
                <a:solidFill>
                  <a:srgbClr val="FF8001"/>
                </a:solidFill>
                <a:cs typeface="Arial" charset="0"/>
              </a:rPr>
              <a:t>Rok 2021:         1 147 628  tis. Kč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cs-CZ" altLang="cs-CZ" sz="2800" b="1" dirty="0">
              <a:solidFill>
                <a:srgbClr val="FF8001"/>
              </a:solidFill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cs-CZ" altLang="cs-CZ" sz="2800" b="1" dirty="0">
                <a:solidFill>
                  <a:srgbClr val="FF8001"/>
                </a:solidFill>
                <a:cs typeface="Arial" charset="0"/>
              </a:rPr>
              <a:t>Rok 2022:         1 062 003  tis. Kč 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cs-CZ" altLang="cs-CZ" sz="2800" b="1" dirty="0">
              <a:solidFill>
                <a:srgbClr val="000000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90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6"/>
            <a:ext cx="6588125" cy="41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Stanovení provozních nákladů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369010" y="1203192"/>
            <a:ext cx="8639033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Dále uvedené nákladové položky jsou plánovány na základě vývoje v minulých letech se zohledněním případného cenového vývoje. 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cs-CZ" sz="2000" b="1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Osobní náklady zahrnují i plánované zvýšení mzdových tarifů zaměstnanců s předpokladem navýšení od 1. </a:t>
            </a:r>
            <a:r>
              <a:rPr lang="cs-CZ" sz="2000" b="1"/>
              <a:t>9. </a:t>
            </a:r>
            <a:r>
              <a:rPr lang="cs-CZ" sz="2000" b="1" dirty="0"/>
              <a:t>2020. 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cs-CZ" sz="2000" b="1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 položce cestovné jsou zahrnuty výdaje na cestovné zaměstnanců a studentů včetně souvisejících nákladů.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Položka „vyplacená stipendia“ představuje výši plánovaných prostředků vyplacených zejména ze zdrojů příspěvku a dotace MŠMT.  </a:t>
            </a:r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29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99484183"/>
              </p:ext>
            </p:extLst>
          </p:nvPr>
        </p:nvGraphicFramePr>
        <p:xfrm>
          <a:off x="372019" y="1150620"/>
          <a:ext cx="8177349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6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5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4575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Osobní náklady (mzdy, zákonné sociální pojištění,</a:t>
                      </a:r>
                    </a:p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sociální náklady)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682 800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703 200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703 300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Spotřeba materiálu, energie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Prodané zboží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Opravy a udržování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22 000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23 000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Náklady na cestovné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31 000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31 000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Náklady na reprezentaci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Ostatní služby (ostraha, úklid, stočné, odvoz odpadu,</a:t>
                      </a:r>
                    </a:p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nájemné, náklady na zajištění akcí)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99 000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99 500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99 500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Změna stavu zásob a </a:t>
                      </a:r>
                      <a:r>
                        <a:rPr lang="cs-CZ" sz="1800" dirty="0" err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vl.činnosti</a:t>
                      </a: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, aktivace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- 700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Daně a poplatky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1 500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4575">
                <a:tc>
                  <a:txBody>
                    <a:bodyPr/>
                    <a:lstStyle/>
                    <a:p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2"/>
            <a:ext cx="6588125" cy="40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Předpokládaný objem provozních nákladů </a:t>
            </a:r>
          </a:p>
        </p:txBody>
      </p:sp>
    </p:spTree>
    <p:extLst>
      <p:ext uri="{BB962C8B-B14F-4D97-AF65-F5344CB8AC3E}">
        <p14:creationId xmlns:p14="http://schemas.microsoft.com/office/powerpoint/2010/main" val="2876432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02435887"/>
              </p:ext>
            </p:extLst>
          </p:nvPr>
        </p:nvGraphicFramePr>
        <p:xfrm>
          <a:off x="245364" y="1169671"/>
          <a:ext cx="8686364" cy="4894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9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3860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Smluvní pokuty, úroky z prodlení, ostatní pokuty a penále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Odpis nedobytné pohledávky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Kurzové ztráty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Dary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Manka a škody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755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Jiné ostatní náklady (zejména převody do fondů,</a:t>
                      </a:r>
                    </a:p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výplata stipendií, převody partnerům projektů a jiné)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140 260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Odpisy dlouhodobého majetku (nepořízeného z dotace)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8 000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8 000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7 000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Poskytnuté členské příspěvky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1 600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1 600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1 700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Daň z příjmu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3 700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3 800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cs-CZ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3860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CELKEM NÁKLADY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1 111 860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1 099 600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1 100 000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4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Předpokládaný objem provozních nákladů </a:t>
            </a:r>
          </a:p>
        </p:txBody>
      </p:sp>
    </p:spTree>
    <p:extLst>
      <p:ext uri="{BB962C8B-B14F-4D97-AF65-F5344CB8AC3E}">
        <p14:creationId xmlns:p14="http://schemas.microsoft.com/office/powerpoint/2010/main" val="1093538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4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Plán čerpání fondů </a:t>
            </a:r>
          </a:p>
        </p:txBody>
      </p:sp>
      <p:graphicFrame>
        <p:nvGraphicFramePr>
          <p:cNvPr id="9" name="Tabulk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378731"/>
              </p:ext>
            </p:extLst>
          </p:nvPr>
        </p:nvGraphicFramePr>
        <p:xfrm>
          <a:off x="236951" y="1195146"/>
          <a:ext cx="8608618" cy="1608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6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74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75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7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3117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1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Fond provozních prostředků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60 000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9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Stipendijní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fond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Fond účelově určených prostředků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4 000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Obdélník 1"/>
          <p:cNvSpPr/>
          <p:nvPr/>
        </p:nvSpPr>
        <p:spPr>
          <a:xfrm>
            <a:off x="342899" y="3076574"/>
            <a:ext cx="850266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>
                <a:latin typeface="Arial Narrow" panose="020B0606020202030204" pitchFamily="34" charset="0"/>
              </a:rPr>
              <a:t>Položka fond provozních prostředků zahrnuje prostředky převedeného příspěvku na vzdělávací a vědeckou, výzkumnou, vývojovou a inovační, uměleckou nebo další tvůrčí činnost, dále pak prostředky fondů ze zisku. </a:t>
            </a:r>
          </a:p>
          <a:p>
            <a:pPr algn="just"/>
            <a:endParaRPr lang="cs-CZ" sz="2000" b="1" dirty="0">
              <a:latin typeface="Arial Narrow" panose="020B0606020202030204" pitchFamily="34" charset="0"/>
            </a:endParaRPr>
          </a:p>
          <a:p>
            <a:pPr algn="just"/>
            <a:r>
              <a:rPr lang="cs-CZ" sz="2000" b="1" dirty="0">
                <a:latin typeface="Arial Narrow" panose="020B0606020202030204" pitchFamily="34" charset="0"/>
              </a:rPr>
              <a:t>U fondu účelově určených prostředků se předpokládá zejména čerpání prostředků institucionální dotace na dlouhodobý koncepční rozvoj výzkumné organizace převedených do fondů v minulých letech.  </a:t>
            </a:r>
          </a:p>
        </p:txBody>
      </p:sp>
    </p:spTree>
    <p:extLst>
      <p:ext uri="{BB962C8B-B14F-4D97-AF65-F5344CB8AC3E}">
        <p14:creationId xmlns:p14="http://schemas.microsoft.com/office/powerpoint/2010/main" val="1152620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45396665"/>
              </p:ext>
            </p:extLst>
          </p:nvPr>
        </p:nvGraphicFramePr>
        <p:xfrm>
          <a:off x="249282" y="1147627"/>
          <a:ext cx="8501568" cy="43828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6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3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877">
                <a:tc>
                  <a:txBody>
                    <a:bodyPr/>
                    <a:lstStyle/>
                    <a:p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v tis. Kč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2020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2021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2022</a:t>
                      </a:r>
                    </a:p>
                  </a:txBody>
                  <a:tcPr>
                    <a:solidFill>
                      <a:srgbClr val="FF800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Operační</a:t>
                      </a: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 program Výzkum, vývoj a vzdělávání (OP VVV)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3 117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76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Institucionální podpora na dlouhodobý koncepční rozvoj výzkumné organizace (DKRVO)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15 000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3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aseline="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Kapitálový příspěvek MŠMT</a:t>
                      </a:r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10 000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Specifický vysokoškolský výzkum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8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Rozvojové projekty, institucionální plán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8 801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877">
                <a:tc>
                  <a:txBody>
                    <a:bodyPr/>
                    <a:lstStyle/>
                    <a:p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Programové financování MŠMT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12 000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59 730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rgbClr val="FF99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87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Fond reprodukce investičního majetku</a:t>
                      </a:r>
                    </a:p>
                    <a:p>
                      <a:endParaRPr lang="cs-CZ" sz="18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92 385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58 759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114 235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877">
                <a:tc>
                  <a:txBody>
                    <a:bodyPr/>
                    <a:lstStyle/>
                    <a:p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CELKEM ČERPÁNÍ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131 703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143 665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800" b="1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139 411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285101"/>
            <a:ext cx="6588125" cy="411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>
              <a:tabLst>
                <a:tab pos="539750" algn="l"/>
              </a:tabLst>
            </a:pPr>
            <a:r>
              <a:rPr lang="cs-CZ" altLang="cs-CZ" sz="2000" kern="0" dirty="0">
                <a:latin typeface="Arial Narrow" panose="020B0606020202030204" pitchFamily="34" charset="0"/>
              </a:rPr>
              <a:t>Plán čerpání investic </a:t>
            </a:r>
          </a:p>
        </p:txBody>
      </p:sp>
    </p:spTree>
    <p:extLst>
      <p:ext uri="{BB962C8B-B14F-4D97-AF65-F5344CB8AC3E}">
        <p14:creationId xmlns:p14="http://schemas.microsoft.com/office/powerpoint/2010/main" val="1153453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4246"/>
            <a:ext cx="6588125" cy="41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 algn="just" eaLnBrk="1" hangingPunct="1"/>
            <a:r>
              <a:rPr lang="cs-CZ" altLang="cs-CZ" sz="2000" kern="0" dirty="0">
                <a:latin typeface="Arial Narrow" panose="020B0606020202030204" pitchFamily="34" charset="0"/>
              </a:rPr>
              <a:t>Plán čerpání investic </a:t>
            </a:r>
          </a:p>
        </p:txBody>
      </p:sp>
      <p:sp>
        <p:nvSpPr>
          <p:cNvPr id="8" name="Rectangle 143"/>
          <p:cNvSpPr>
            <a:spLocks noChangeArrowheads="1"/>
          </p:cNvSpPr>
          <p:nvPr/>
        </p:nvSpPr>
        <p:spPr bwMode="auto">
          <a:xfrm>
            <a:off x="369010" y="1203192"/>
            <a:ext cx="8639033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 položce čerpání FRIM jsou zahrnuty akce Stavební komise UTB, včetně investičních akcí plánovaných a hrazených součástmi. 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cs-CZ" sz="2000" b="1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Významná část prostředků bude čerpána na finanční spoluúčast akce „UTB – Rekonstrukce a modernizace objektu U7“ v rámci programového financování MŠMT. 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cs-CZ" sz="2000" b="1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 roce 2020 až 2021 předpokládá UTB financování z vlastních prostředků akce „Rekonstrukce a modernizace auly U2“. </a:t>
            </a:r>
          </a:p>
          <a:p>
            <a:pPr algn="just" eaLnBrk="1" hangingPunct="1">
              <a:spcBef>
                <a:spcPct val="0"/>
              </a:spcBef>
              <a:buNone/>
            </a:pPr>
            <a:endParaRPr lang="cs-CZ" sz="2000" b="1" dirty="0"/>
          </a:p>
          <a:p>
            <a:pPr algn="just" eaLnBrk="1" hangingPunct="1">
              <a:spcBef>
                <a:spcPct val="0"/>
              </a:spcBef>
              <a:buNone/>
            </a:pPr>
            <a:r>
              <a:rPr lang="cs-CZ" sz="2000" b="1" dirty="0"/>
              <a:t>V roce 2022 se předpokládá zahájení realizace stavební akce „Novostavba objektu U1“ jako nové řešení akce zařazené v programovém financování (do roku 2027) „Rekonstrukce a modernizace objektu U1“.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000000"/>
              </a:solidFill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20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cs-CZ" altLang="cs-CZ" sz="1800" b="1" i="1" dirty="0">
                <a:solidFill>
                  <a:srgbClr val="000000"/>
                </a:solidFill>
                <a:cs typeface="Arial" charset="0"/>
              </a:rPr>
              <a:t>   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87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388" y="836613"/>
            <a:ext cx="8713787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  <a:defRPr/>
            </a:pPr>
            <a:endParaRPr lang="cs-CZ" sz="3600" kern="0" dirty="0">
              <a:latin typeface="Arial" pitchFamily="34" charset="0"/>
            </a:endParaRPr>
          </a:p>
          <a:p>
            <a:pPr algn="ctr">
              <a:buFontTx/>
              <a:buNone/>
              <a:defRPr/>
            </a:pPr>
            <a:endParaRPr lang="cs-CZ" sz="3600" kern="0" dirty="0">
              <a:latin typeface="Arial" pitchFamily="34" charset="0"/>
            </a:endParaRPr>
          </a:p>
          <a:p>
            <a:pPr algn="ctr">
              <a:buFontTx/>
              <a:buNone/>
              <a:defRPr/>
            </a:pPr>
            <a:r>
              <a:rPr lang="cs-CZ" sz="3600" kern="0" dirty="0">
                <a:latin typeface="Arial Narrow" panose="020B0606020202030204" pitchFamily="34" charset="0"/>
              </a:rPr>
              <a:t>Děkuji za pozornost</a:t>
            </a:r>
          </a:p>
          <a:p>
            <a:pPr algn="ctr">
              <a:buFontTx/>
              <a:buNone/>
              <a:defRPr/>
            </a:pPr>
            <a:endParaRPr lang="cs-CZ" b="1" kern="0" dirty="0">
              <a:latin typeface="Arial" pitchFamily="34" charset="0"/>
            </a:endParaRPr>
          </a:p>
          <a:p>
            <a:pPr>
              <a:buFontTx/>
              <a:buNone/>
              <a:defRPr/>
            </a:pPr>
            <a:endParaRPr lang="cs-CZ" b="1" kern="0" dirty="0">
              <a:latin typeface="Arial" pitchFamily="34" charset="0"/>
            </a:endParaRPr>
          </a:p>
          <a:p>
            <a:pPr marL="0" indent="0">
              <a:buFontTx/>
              <a:buNone/>
              <a:defRPr/>
            </a:pPr>
            <a:endParaRPr lang="cs-CZ" kern="0" dirty="0">
              <a:latin typeface="Arial" pitchFamily="34" charset="0"/>
            </a:endParaRPr>
          </a:p>
        </p:txBody>
      </p:sp>
      <p:sp>
        <p:nvSpPr>
          <p:cNvPr id="5" name="Nadpis 6"/>
          <p:cNvSpPr txBox="1">
            <a:spLocks/>
          </p:cNvSpPr>
          <p:nvPr/>
        </p:nvSpPr>
        <p:spPr bwMode="auto">
          <a:xfrm>
            <a:off x="-1" y="119021"/>
            <a:ext cx="65881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2pPr>
            <a:lvl3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3pPr>
            <a:lvl4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4pPr>
            <a:lvl5pPr marL="180975" indent="-180975" algn="l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5pPr>
            <a:lvl6pPr marL="6381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6pPr>
            <a:lvl7pPr marL="10953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7pPr>
            <a:lvl8pPr marL="15525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8pPr>
            <a:lvl9pPr marL="2009775" algn="l" rtl="0" fontAlgn="base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 Narrow" pitchFamily="34" charset="0"/>
              </a:defRPr>
            </a:lvl9pPr>
          </a:lstStyle>
          <a:p>
            <a:pPr indent="1588"/>
            <a:endParaRPr lang="cs-CZ" altLang="cs-CZ" kern="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199013"/>
      </p:ext>
    </p:extLst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Berlin CE"/>
        <a:ea typeface=""/>
        <a:cs typeface=""/>
      </a:majorFont>
      <a:minorFont>
        <a:latin typeface="J Baskerville TxN CE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13909</TotalTime>
  <Words>1235</Words>
  <Application>Microsoft Office PowerPoint</Application>
  <PresentationFormat>Předvádění na obrazovce (4:3)</PresentationFormat>
  <Paragraphs>420</Paragraphs>
  <Slides>20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20</vt:i4>
      </vt:variant>
    </vt:vector>
  </HeadingPairs>
  <TitlesOfParts>
    <vt:vector size="27" baseType="lpstr">
      <vt:lpstr>Arial</vt:lpstr>
      <vt:lpstr>Arial Narrow</vt:lpstr>
      <vt:lpstr>Berlin CE</vt:lpstr>
      <vt:lpstr>J Baskerville TxN CE</vt:lpstr>
      <vt:lpstr>Wingdings</vt:lpstr>
      <vt:lpstr>Výchozí návrh</vt:lpstr>
      <vt:lpstr>1_Výchozí návrh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UTB ve Zlíně, rektorát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prez_plán_rozpočtu_2020_2022</dc:title>
  <dc:creator>Večeřová;Černý</dc:creator>
  <cp:lastModifiedBy>Martin Sysel</cp:lastModifiedBy>
  <cp:revision>1281</cp:revision>
  <cp:lastPrinted>2019-02-20T10:57:54Z</cp:lastPrinted>
  <dcterms:created xsi:type="dcterms:W3CDTF">2006-02-27T10:09:50Z</dcterms:created>
  <dcterms:modified xsi:type="dcterms:W3CDTF">2020-03-03T16:20:38Z</dcterms:modified>
</cp:coreProperties>
</file>