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1"/>
  </p:notesMasterIdLst>
  <p:handoutMasterIdLst>
    <p:handoutMasterId r:id="rId92"/>
  </p:handoutMasterIdLst>
  <p:sldIdLst>
    <p:sldId id="294" r:id="rId2"/>
    <p:sldId id="728" r:id="rId3"/>
    <p:sldId id="725" r:id="rId4"/>
    <p:sldId id="726" r:id="rId5"/>
    <p:sldId id="727" r:id="rId6"/>
    <p:sldId id="662" r:id="rId7"/>
    <p:sldId id="605" r:id="rId8"/>
    <p:sldId id="606" r:id="rId9"/>
    <p:sldId id="601" r:id="rId10"/>
    <p:sldId id="604" r:id="rId11"/>
    <p:sldId id="607" r:id="rId12"/>
    <p:sldId id="696" r:id="rId13"/>
    <p:sldId id="697" r:id="rId14"/>
    <p:sldId id="437" r:id="rId15"/>
    <p:sldId id="756" r:id="rId16"/>
    <p:sldId id="488" r:id="rId17"/>
    <p:sldId id="715" r:id="rId18"/>
    <p:sldId id="716" r:id="rId19"/>
    <p:sldId id="681" r:id="rId20"/>
    <p:sldId id="571" r:id="rId21"/>
    <p:sldId id="686" r:id="rId22"/>
    <p:sldId id="573" r:id="rId23"/>
    <p:sldId id="719" r:id="rId24"/>
    <p:sldId id="720" r:id="rId25"/>
    <p:sldId id="721" r:id="rId26"/>
    <p:sldId id="722" r:id="rId27"/>
    <p:sldId id="704" r:id="rId28"/>
    <p:sldId id="473" r:id="rId29"/>
    <p:sldId id="475" r:id="rId30"/>
    <p:sldId id="445" r:id="rId31"/>
    <p:sldId id="729" r:id="rId32"/>
    <p:sldId id="730" r:id="rId33"/>
    <p:sldId id="731" r:id="rId34"/>
    <p:sldId id="732" r:id="rId35"/>
    <p:sldId id="751" r:id="rId36"/>
    <p:sldId id="734" r:id="rId37"/>
    <p:sldId id="735" r:id="rId38"/>
    <p:sldId id="752" r:id="rId39"/>
    <p:sldId id="737" r:id="rId40"/>
    <p:sldId id="656" r:id="rId41"/>
    <p:sldId id="741" r:id="rId42"/>
    <p:sldId id="742" r:id="rId43"/>
    <p:sldId id="744" r:id="rId44"/>
    <p:sldId id="745" r:id="rId45"/>
    <p:sldId id="746" r:id="rId46"/>
    <p:sldId id="754" r:id="rId47"/>
    <p:sldId id="755" r:id="rId48"/>
    <p:sldId id="392" r:id="rId49"/>
    <p:sldId id="383" r:id="rId50"/>
    <p:sldId id="459" r:id="rId51"/>
    <p:sldId id="385" r:id="rId52"/>
    <p:sldId id="666" r:id="rId53"/>
    <p:sldId id="667" r:id="rId54"/>
    <p:sldId id="702" r:id="rId55"/>
    <p:sldId id="630" r:id="rId56"/>
    <p:sldId id="370" r:id="rId57"/>
    <p:sldId id="676" r:id="rId58"/>
    <p:sldId id="373" r:id="rId59"/>
    <p:sldId id="591" r:id="rId60"/>
    <p:sldId id="668" r:id="rId61"/>
    <p:sldId id="669" r:id="rId62"/>
    <p:sldId id="673" r:id="rId63"/>
    <p:sldId id="670" r:id="rId64"/>
    <p:sldId id="698" r:id="rId65"/>
    <p:sldId id="701" r:id="rId66"/>
    <p:sldId id="699" r:id="rId67"/>
    <p:sldId id="374" r:id="rId68"/>
    <p:sldId id="375" r:id="rId69"/>
    <p:sldId id="714" r:id="rId70"/>
    <p:sldId id="499" r:id="rId71"/>
    <p:sldId id="500" r:id="rId72"/>
    <p:sldId id="501" r:id="rId73"/>
    <p:sldId id="507" r:id="rId74"/>
    <p:sldId id="512" r:id="rId75"/>
    <p:sldId id="513" r:id="rId76"/>
    <p:sldId id="428" r:id="rId77"/>
    <p:sldId id="469" r:id="rId78"/>
    <p:sldId id="581" r:id="rId79"/>
    <p:sldId id="713" r:id="rId80"/>
    <p:sldId id="712" r:id="rId81"/>
    <p:sldId id="642" r:id="rId82"/>
    <p:sldId id="638" r:id="rId83"/>
    <p:sldId id="634" r:id="rId84"/>
    <p:sldId id="631" r:id="rId85"/>
    <p:sldId id="632" r:id="rId86"/>
    <p:sldId id="663" r:id="rId87"/>
    <p:sldId id="565" r:id="rId88"/>
    <p:sldId id="564" r:id="rId89"/>
    <p:sldId id="435" r:id="rId90"/>
  </p:sldIdLst>
  <p:sldSz cx="9144000" cy="6858000" type="screen4x3"/>
  <p:notesSz cx="6808788" cy="9940925"/>
  <p:defaultTextStyle>
    <a:defPPr>
      <a:defRPr lang="cs-CZ"/>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A0A"/>
    <a:srgbClr val="FF6600"/>
    <a:srgbClr val="C63429"/>
    <a:srgbClr val="F3F9FA"/>
    <a:srgbClr val="0000FF"/>
    <a:srgbClr val="E7F3F4"/>
    <a:srgbClr val="FF8001"/>
    <a:srgbClr val="D0D0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16" autoAdjust="0"/>
    <p:restoredTop sz="95332" autoAdjust="0"/>
  </p:normalViewPr>
  <p:slideViewPr>
    <p:cSldViewPr>
      <p:cViewPr varScale="1">
        <p:scale>
          <a:sx n="96" d="100"/>
          <a:sy n="96" d="100"/>
        </p:scale>
        <p:origin x="1320" y="62"/>
      </p:cViewPr>
      <p:guideLst>
        <p:guide orient="horz" pos="2160"/>
        <p:guide pos="2880"/>
      </p:guideLst>
    </p:cSldViewPr>
  </p:slideViewPr>
  <p:outlineViewPr>
    <p:cViewPr>
      <p:scale>
        <a:sx n="33" d="100"/>
        <a:sy n="33" d="100"/>
      </p:scale>
      <p:origin x="0" y="-336"/>
    </p:cViewPr>
  </p:outlineViewPr>
  <p:notesTextViewPr>
    <p:cViewPr>
      <p:scale>
        <a:sx n="3" d="2"/>
        <a:sy n="3" d="2"/>
      </p:scale>
      <p:origin x="0" y="0"/>
    </p:cViewPr>
  </p:notesTextViewPr>
  <p:sorterViewPr>
    <p:cViewPr varScale="1">
      <p:scale>
        <a:sx n="1" d="1"/>
        <a:sy n="1" d="1"/>
      </p:scale>
      <p:origin x="0" y="-2674"/>
    </p:cViewPr>
  </p:sorterViewPr>
  <p:notesViewPr>
    <p:cSldViewPr>
      <p:cViewPr varScale="1">
        <p:scale>
          <a:sx n="73" d="100"/>
          <a:sy n="73" d="100"/>
        </p:scale>
        <p:origin x="2148" y="5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51163" cy="496888"/>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lvl1pPr defTabSz="923722" eaLnBrk="1" hangingPunct="1">
              <a:buFontTx/>
              <a:buNone/>
              <a:defRPr sz="1200">
                <a:latin typeface="Arial" charset="0"/>
                <a:cs typeface="Arial" charset="0"/>
              </a:defRPr>
            </a:lvl1pPr>
          </a:lstStyle>
          <a:p>
            <a:pPr>
              <a:defRPr/>
            </a:pPr>
            <a:endParaRPr lang="cs-CZ"/>
          </a:p>
        </p:txBody>
      </p:sp>
      <p:sp>
        <p:nvSpPr>
          <p:cNvPr id="8195" name="Rectangle 3"/>
          <p:cNvSpPr>
            <a:spLocks noGrp="1" noChangeArrowheads="1"/>
          </p:cNvSpPr>
          <p:nvPr>
            <p:ph type="dt" sz="quarter" idx="1"/>
          </p:nvPr>
        </p:nvSpPr>
        <p:spPr bwMode="auto">
          <a:xfrm>
            <a:off x="3856038" y="0"/>
            <a:ext cx="2951162" cy="496888"/>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lvl1pPr algn="r" defTabSz="923722" eaLnBrk="1" hangingPunct="1">
              <a:buFontTx/>
              <a:buNone/>
              <a:defRPr sz="1200">
                <a:latin typeface="Arial" charset="0"/>
                <a:cs typeface="Arial" charset="0"/>
              </a:defRPr>
            </a:lvl1pPr>
          </a:lstStyle>
          <a:p>
            <a:pPr>
              <a:defRPr/>
            </a:pPr>
            <a:endParaRPr lang="cs-CZ"/>
          </a:p>
        </p:txBody>
      </p:sp>
      <p:sp>
        <p:nvSpPr>
          <p:cNvPr id="8196" name="Rectangle 4"/>
          <p:cNvSpPr>
            <a:spLocks noGrp="1" noChangeArrowheads="1"/>
          </p:cNvSpPr>
          <p:nvPr>
            <p:ph type="ftr" sz="quarter" idx="2"/>
          </p:nvPr>
        </p:nvSpPr>
        <p:spPr bwMode="auto">
          <a:xfrm>
            <a:off x="0" y="9442450"/>
            <a:ext cx="2951163" cy="496888"/>
          </a:xfrm>
          <a:prstGeom prst="rect">
            <a:avLst/>
          </a:prstGeom>
          <a:noFill/>
          <a:ln w="9525">
            <a:noFill/>
            <a:miter lim="800000"/>
            <a:headEnd/>
            <a:tailEnd/>
          </a:ln>
        </p:spPr>
        <p:txBody>
          <a:bodyPr vert="horz" wrap="square" lIns="92328" tIns="46164" rIns="92328" bIns="46164" numCol="1" anchor="b" anchorCtr="0" compatLnSpc="1">
            <a:prstTxWarp prst="textNoShape">
              <a:avLst/>
            </a:prstTxWarp>
          </a:bodyPr>
          <a:lstStyle>
            <a:lvl1pPr defTabSz="923722" eaLnBrk="1" hangingPunct="1">
              <a:buFontTx/>
              <a:buNone/>
              <a:defRPr sz="1200">
                <a:latin typeface="Arial" charset="0"/>
                <a:cs typeface="Arial" charset="0"/>
              </a:defRPr>
            </a:lvl1pPr>
          </a:lstStyle>
          <a:p>
            <a:pPr>
              <a:defRPr/>
            </a:pPr>
            <a:endParaRPr lang="cs-CZ"/>
          </a:p>
        </p:txBody>
      </p:sp>
      <p:sp>
        <p:nvSpPr>
          <p:cNvPr id="8197" name="Rectangle 5"/>
          <p:cNvSpPr>
            <a:spLocks noGrp="1" noChangeArrowheads="1"/>
          </p:cNvSpPr>
          <p:nvPr>
            <p:ph type="sldNum" sz="quarter" idx="3"/>
          </p:nvPr>
        </p:nvSpPr>
        <p:spPr bwMode="auto">
          <a:xfrm>
            <a:off x="3856038" y="9442450"/>
            <a:ext cx="2951162" cy="496888"/>
          </a:xfrm>
          <a:prstGeom prst="rect">
            <a:avLst/>
          </a:prstGeom>
          <a:noFill/>
          <a:ln w="9525">
            <a:noFill/>
            <a:miter lim="800000"/>
            <a:headEnd/>
            <a:tailEnd/>
          </a:ln>
        </p:spPr>
        <p:txBody>
          <a:bodyPr vert="horz" wrap="square" lIns="92328" tIns="46164" rIns="92328" bIns="46164" numCol="1" anchor="b" anchorCtr="0" compatLnSpc="1">
            <a:prstTxWarp prst="textNoShape">
              <a:avLst/>
            </a:prstTxWarp>
          </a:bodyPr>
          <a:lstStyle>
            <a:lvl1pPr algn="r" defTabSz="923722" eaLnBrk="1" hangingPunct="1">
              <a:buFontTx/>
              <a:buNone/>
              <a:defRPr sz="1200"/>
            </a:lvl1pPr>
          </a:lstStyle>
          <a:p>
            <a:pPr>
              <a:defRPr/>
            </a:pPr>
            <a:fld id="{1AFA145C-A900-4F13-9BF0-5DAF2749B13A}" type="slidenum">
              <a:rPr lang="cs-CZ" altLang="cs-CZ"/>
              <a:pPr>
                <a:defRPr/>
              </a:pPr>
              <a:t>‹#›</a:t>
            </a:fld>
            <a:endParaRPr lang="cs-CZ" altLang="cs-CZ"/>
          </a:p>
        </p:txBody>
      </p:sp>
    </p:spTree>
    <p:extLst>
      <p:ext uri="{BB962C8B-B14F-4D97-AF65-F5344CB8AC3E}">
        <p14:creationId xmlns:p14="http://schemas.microsoft.com/office/powerpoint/2010/main" val="999250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51163" cy="496888"/>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lvl1pPr defTabSz="923722" eaLnBrk="1" hangingPunct="1">
              <a:buFontTx/>
              <a:buNone/>
              <a:defRPr sz="1200">
                <a:latin typeface="Arial" charset="0"/>
                <a:cs typeface="Arial" charset="0"/>
              </a:defRPr>
            </a:lvl1pPr>
          </a:lstStyle>
          <a:p>
            <a:pPr>
              <a:defRPr/>
            </a:pPr>
            <a:endParaRPr lang="cs-CZ"/>
          </a:p>
        </p:txBody>
      </p:sp>
      <p:sp>
        <p:nvSpPr>
          <p:cNvPr id="4099" name="Rectangle 3"/>
          <p:cNvSpPr>
            <a:spLocks noGrp="1" noChangeArrowheads="1"/>
          </p:cNvSpPr>
          <p:nvPr>
            <p:ph type="dt" idx="1"/>
          </p:nvPr>
        </p:nvSpPr>
        <p:spPr bwMode="auto">
          <a:xfrm>
            <a:off x="3856038" y="0"/>
            <a:ext cx="2951162" cy="496888"/>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lvl1pPr algn="r" defTabSz="923722" eaLnBrk="1" hangingPunct="1">
              <a:buFontTx/>
              <a:buNone/>
              <a:defRPr sz="1200">
                <a:latin typeface="Arial" charset="0"/>
                <a:cs typeface="Arial" charset="0"/>
              </a:defRPr>
            </a:lvl1pPr>
          </a:lstStyle>
          <a:p>
            <a:pPr>
              <a:defRPr/>
            </a:pPr>
            <a:endParaRPr lang="cs-CZ"/>
          </a:p>
        </p:txBody>
      </p:sp>
      <p:sp>
        <p:nvSpPr>
          <p:cNvPr id="3076" name="Rectangle 4"/>
          <p:cNvSpPr>
            <a:spLocks noGrp="1" noRot="1" noChangeAspect="1" noChangeArrowheads="1" noTextEdit="1"/>
          </p:cNvSpPr>
          <p:nvPr>
            <p:ph type="sldImg" idx="2"/>
          </p:nvPr>
        </p:nvSpPr>
        <p:spPr bwMode="auto">
          <a:xfrm>
            <a:off x="920750" y="746125"/>
            <a:ext cx="4970463"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2625" y="4721225"/>
            <a:ext cx="5443538" cy="4473575"/>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p>
        </p:txBody>
      </p:sp>
      <p:sp>
        <p:nvSpPr>
          <p:cNvPr id="4102" name="Rectangle 6"/>
          <p:cNvSpPr>
            <a:spLocks noGrp="1" noChangeArrowheads="1"/>
          </p:cNvSpPr>
          <p:nvPr>
            <p:ph type="ftr" sz="quarter" idx="4"/>
          </p:nvPr>
        </p:nvSpPr>
        <p:spPr bwMode="auto">
          <a:xfrm>
            <a:off x="0" y="9442450"/>
            <a:ext cx="2951163" cy="496888"/>
          </a:xfrm>
          <a:prstGeom prst="rect">
            <a:avLst/>
          </a:prstGeom>
          <a:noFill/>
          <a:ln w="9525">
            <a:noFill/>
            <a:miter lim="800000"/>
            <a:headEnd/>
            <a:tailEnd/>
          </a:ln>
        </p:spPr>
        <p:txBody>
          <a:bodyPr vert="horz" wrap="square" lIns="92328" tIns="46164" rIns="92328" bIns="46164" numCol="1" anchor="b" anchorCtr="0" compatLnSpc="1">
            <a:prstTxWarp prst="textNoShape">
              <a:avLst/>
            </a:prstTxWarp>
          </a:bodyPr>
          <a:lstStyle>
            <a:lvl1pPr defTabSz="923722" eaLnBrk="1" hangingPunct="1">
              <a:buFontTx/>
              <a:buNone/>
              <a:defRPr sz="1200">
                <a:latin typeface="Arial" charset="0"/>
                <a:cs typeface="Arial" charset="0"/>
              </a:defRPr>
            </a:lvl1pPr>
          </a:lstStyle>
          <a:p>
            <a:pPr>
              <a:defRPr/>
            </a:pPr>
            <a:endParaRPr lang="cs-CZ"/>
          </a:p>
        </p:txBody>
      </p:sp>
      <p:sp>
        <p:nvSpPr>
          <p:cNvPr id="4103" name="Rectangle 7"/>
          <p:cNvSpPr>
            <a:spLocks noGrp="1" noChangeArrowheads="1"/>
          </p:cNvSpPr>
          <p:nvPr>
            <p:ph type="sldNum" sz="quarter" idx="5"/>
          </p:nvPr>
        </p:nvSpPr>
        <p:spPr bwMode="auto">
          <a:xfrm>
            <a:off x="3856038" y="9442450"/>
            <a:ext cx="2951162" cy="496888"/>
          </a:xfrm>
          <a:prstGeom prst="rect">
            <a:avLst/>
          </a:prstGeom>
          <a:noFill/>
          <a:ln w="9525">
            <a:noFill/>
            <a:miter lim="800000"/>
            <a:headEnd/>
            <a:tailEnd/>
          </a:ln>
        </p:spPr>
        <p:txBody>
          <a:bodyPr vert="horz" wrap="square" lIns="92328" tIns="46164" rIns="92328" bIns="46164" numCol="1" anchor="b" anchorCtr="0" compatLnSpc="1">
            <a:prstTxWarp prst="textNoShape">
              <a:avLst/>
            </a:prstTxWarp>
          </a:bodyPr>
          <a:lstStyle>
            <a:lvl1pPr algn="r" defTabSz="923722" eaLnBrk="1" hangingPunct="1">
              <a:buFontTx/>
              <a:buNone/>
              <a:defRPr sz="1200"/>
            </a:lvl1pPr>
          </a:lstStyle>
          <a:p>
            <a:pPr>
              <a:defRPr/>
            </a:pPr>
            <a:fld id="{7B86BC19-6B07-4284-B0F4-1E6B94F3A58F}" type="slidenum">
              <a:rPr lang="cs-CZ" altLang="cs-CZ"/>
              <a:pPr>
                <a:defRPr/>
              </a:pPr>
              <a:t>‹#›</a:t>
            </a:fld>
            <a:endParaRPr lang="cs-CZ" altLang="cs-CZ"/>
          </a:p>
        </p:txBody>
      </p:sp>
    </p:spTree>
    <p:extLst>
      <p:ext uri="{BB962C8B-B14F-4D97-AF65-F5344CB8AC3E}">
        <p14:creationId xmlns:p14="http://schemas.microsoft.com/office/powerpoint/2010/main" val="11074176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4588" indent="-228600" defTabSz="922338">
              <a:spcBef>
                <a:spcPct val="30000"/>
              </a:spcBef>
              <a:defRPr sz="1200">
                <a:solidFill>
                  <a:schemeClr val="tx1"/>
                </a:solidFill>
                <a:latin typeface="Arial" panose="020B0604020202020204" pitchFamily="34" charset="0"/>
              </a:defRPr>
            </a:lvl3pPr>
            <a:lvl4pPr marL="1601788" indent="-228600" defTabSz="922338">
              <a:spcBef>
                <a:spcPct val="30000"/>
              </a:spcBef>
              <a:defRPr sz="1200">
                <a:solidFill>
                  <a:schemeClr val="tx1"/>
                </a:solidFill>
                <a:latin typeface="Arial" panose="020B0604020202020204" pitchFamily="34" charset="0"/>
              </a:defRPr>
            </a:lvl4pPr>
            <a:lvl5pPr marL="2058988" indent="-228600" defTabSz="922338">
              <a:spcBef>
                <a:spcPct val="30000"/>
              </a:spcBef>
              <a:defRPr sz="1200">
                <a:solidFill>
                  <a:schemeClr val="tx1"/>
                </a:solidFill>
                <a:latin typeface="Arial" panose="020B0604020202020204" pitchFamily="34" charset="0"/>
              </a:defRPr>
            </a:lvl5pPr>
            <a:lvl6pPr marL="2516188"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3388"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30588"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7788"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9B9EB2-011D-49E1-8787-91DE58408E4B}" type="slidenum">
              <a:rPr lang="cs-CZ" altLang="cs-CZ" smtClean="0"/>
              <a:pPr>
                <a:spcBef>
                  <a:spcPct val="0"/>
                </a:spcBef>
              </a:pPr>
              <a:t>1</a:t>
            </a:fld>
            <a:endParaRPr lang="cs-CZ" altLang="cs-CZ"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latin typeface="Arial" panose="020B0604020202020204" pitchFamily="34" charset="0"/>
            </a:endParaRPr>
          </a:p>
        </p:txBody>
      </p:sp>
    </p:spTree>
    <p:extLst>
      <p:ext uri="{BB962C8B-B14F-4D97-AF65-F5344CB8AC3E}">
        <p14:creationId xmlns:p14="http://schemas.microsoft.com/office/powerpoint/2010/main" val="1332058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Zástupný symbol pro obrázek snímku 1"/>
          <p:cNvSpPr>
            <a:spLocks noGrp="1" noRot="1" noChangeAspect="1" noTextEdit="1"/>
          </p:cNvSpPr>
          <p:nvPr>
            <p:ph type="sldImg"/>
          </p:nvPr>
        </p:nvSpPr>
        <p:spPr>
          <a:ln/>
        </p:spPr>
      </p:sp>
      <p:sp>
        <p:nvSpPr>
          <p:cNvPr id="8195"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8196"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4588" indent="-228600" defTabSz="922338">
              <a:spcBef>
                <a:spcPct val="30000"/>
              </a:spcBef>
              <a:defRPr sz="1200">
                <a:solidFill>
                  <a:schemeClr val="tx1"/>
                </a:solidFill>
                <a:latin typeface="Arial" panose="020B0604020202020204" pitchFamily="34" charset="0"/>
              </a:defRPr>
            </a:lvl3pPr>
            <a:lvl4pPr marL="1601788" indent="-228600" defTabSz="922338">
              <a:spcBef>
                <a:spcPct val="30000"/>
              </a:spcBef>
              <a:defRPr sz="1200">
                <a:solidFill>
                  <a:schemeClr val="tx1"/>
                </a:solidFill>
                <a:latin typeface="Arial" panose="020B0604020202020204" pitchFamily="34" charset="0"/>
              </a:defRPr>
            </a:lvl4pPr>
            <a:lvl5pPr marL="2058988" indent="-228600" defTabSz="922338">
              <a:spcBef>
                <a:spcPct val="30000"/>
              </a:spcBef>
              <a:defRPr sz="1200">
                <a:solidFill>
                  <a:schemeClr val="tx1"/>
                </a:solidFill>
                <a:latin typeface="Arial" panose="020B0604020202020204" pitchFamily="34" charset="0"/>
              </a:defRPr>
            </a:lvl5pPr>
            <a:lvl6pPr marL="2516188"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3388"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30588"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7788"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12A45E-8395-48B6-BCC8-E742CD842172}" type="slidenum">
              <a:rPr lang="cs-CZ" altLang="cs-CZ" smtClean="0"/>
              <a:pPr>
                <a:spcBef>
                  <a:spcPct val="0"/>
                </a:spcBef>
              </a:pPr>
              <a:t>2</a:t>
            </a:fld>
            <a:endParaRPr lang="cs-CZ" altLang="cs-CZ" smtClean="0"/>
          </a:p>
        </p:txBody>
      </p:sp>
    </p:spTree>
    <p:extLst>
      <p:ext uri="{BB962C8B-B14F-4D97-AF65-F5344CB8AC3E}">
        <p14:creationId xmlns:p14="http://schemas.microsoft.com/office/powerpoint/2010/main" val="1993045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Zástupný symbol pro obrázek snímku 1"/>
          <p:cNvSpPr>
            <a:spLocks noGrp="1" noRot="1" noChangeAspect="1" noTextEdit="1"/>
          </p:cNvSpPr>
          <p:nvPr>
            <p:ph type="sldImg"/>
          </p:nvPr>
        </p:nvSpPr>
        <p:spPr>
          <a:ln/>
        </p:spPr>
      </p:sp>
      <p:sp>
        <p:nvSpPr>
          <p:cNvPr id="1536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dirty="0" smtClean="0">
              <a:latin typeface="Arial" panose="020B0604020202020204" pitchFamily="34" charset="0"/>
            </a:endParaRPr>
          </a:p>
        </p:txBody>
      </p:sp>
      <p:sp>
        <p:nvSpPr>
          <p:cNvPr id="15364"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4588" indent="-228600" defTabSz="922338">
              <a:spcBef>
                <a:spcPct val="30000"/>
              </a:spcBef>
              <a:defRPr sz="1200">
                <a:solidFill>
                  <a:schemeClr val="tx1"/>
                </a:solidFill>
                <a:latin typeface="Arial" panose="020B0604020202020204" pitchFamily="34" charset="0"/>
              </a:defRPr>
            </a:lvl3pPr>
            <a:lvl4pPr marL="1601788" indent="-228600" defTabSz="922338">
              <a:spcBef>
                <a:spcPct val="30000"/>
              </a:spcBef>
              <a:defRPr sz="1200">
                <a:solidFill>
                  <a:schemeClr val="tx1"/>
                </a:solidFill>
                <a:latin typeface="Arial" panose="020B0604020202020204" pitchFamily="34" charset="0"/>
              </a:defRPr>
            </a:lvl4pPr>
            <a:lvl5pPr marL="2058988" indent="-228600" defTabSz="922338">
              <a:spcBef>
                <a:spcPct val="30000"/>
              </a:spcBef>
              <a:defRPr sz="1200">
                <a:solidFill>
                  <a:schemeClr val="tx1"/>
                </a:solidFill>
                <a:latin typeface="Arial" panose="020B0604020202020204" pitchFamily="34" charset="0"/>
              </a:defRPr>
            </a:lvl5pPr>
            <a:lvl6pPr marL="2516188"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3388"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30588"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7788"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ECA1AD-9C60-4CDE-B634-C5773697C1C0}" type="slidenum">
              <a:rPr lang="cs-CZ" altLang="cs-CZ" smtClean="0"/>
              <a:pPr>
                <a:spcBef>
                  <a:spcPct val="0"/>
                </a:spcBef>
              </a:pPr>
              <a:t>9</a:t>
            </a:fld>
            <a:endParaRPr lang="cs-CZ" altLang="cs-CZ" smtClean="0"/>
          </a:p>
        </p:txBody>
      </p:sp>
    </p:spTree>
    <p:extLst>
      <p:ext uri="{BB962C8B-B14F-4D97-AF65-F5344CB8AC3E}">
        <p14:creationId xmlns:p14="http://schemas.microsoft.com/office/powerpoint/2010/main" val="3864565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Zástupný symbol pro obrázek snímku 1"/>
          <p:cNvSpPr>
            <a:spLocks noGrp="1" noRot="1" noChangeAspect="1" noTextEdit="1"/>
          </p:cNvSpPr>
          <p:nvPr>
            <p:ph type="sldImg"/>
          </p:nvPr>
        </p:nvSpPr>
        <p:spPr>
          <a:ln/>
        </p:spPr>
      </p:sp>
      <p:sp>
        <p:nvSpPr>
          <p:cNvPr id="18435"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18436"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4588" indent="-228600" defTabSz="922338">
              <a:spcBef>
                <a:spcPct val="30000"/>
              </a:spcBef>
              <a:defRPr sz="1200">
                <a:solidFill>
                  <a:schemeClr val="tx1"/>
                </a:solidFill>
                <a:latin typeface="Arial" panose="020B0604020202020204" pitchFamily="34" charset="0"/>
              </a:defRPr>
            </a:lvl3pPr>
            <a:lvl4pPr marL="1601788" indent="-228600" defTabSz="922338">
              <a:spcBef>
                <a:spcPct val="30000"/>
              </a:spcBef>
              <a:defRPr sz="1200">
                <a:solidFill>
                  <a:schemeClr val="tx1"/>
                </a:solidFill>
                <a:latin typeface="Arial" panose="020B0604020202020204" pitchFamily="34" charset="0"/>
              </a:defRPr>
            </a:lvl4pPr>
            <a:lvl5pPr marL="2058988" indent="-228600" defTabSz="922338">
              <a:spcBef>
                <a:spcPct val="30000"/>
              </a:spcBef>
              <a:defRPr sz="1200">
                <a:solidFill>
                  <a:schemeClr val="tx1"/>
                </a:solidFill>
                <a:latin typeface="Arial" panose="020B0604020202020204" pitchFamily="34" charset="0"/>
              </a:defRPr>
            </a:lvl5pPr>
            <a:lvl6pPr marL="2516188"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3388"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30588"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7788"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32BD56-B0F8-4B43-AEBC-9B08B55F24DF}" type="slidenum">
              <a:rPr lang="cs-CZ" altLang="cs-CZ" smtClean="0"/>
              <a:pPr>
                <a:spcBef>
                  <a:spcPct val="0"/>
                </a:spcBef>
              </a:pPr>
              <a:t>11</a:t>
            </a:fld>
            <a:endParaRPr lang="cs-CZ" altLang="cs-CZ" smtClean="0"/>
          </a:p>
        </p:txBody>
      </p:sp>
    </p:spTree>
    <p:extLst>
      <p:ext uri="{BB962C8B-B14F-4D97-AF65-F5344CB8AC3E}">
        <p14:creationId xmlns:p14="http://schemas.microsoft.com/office/powerpoint/2010/main" val="1314102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pro obrázek snímku 1"/>
          <p:cNvSpPr>
            <a:spLocks noGrp="1" noRot="1" noChangeAspect="1" noTextEdit="1"/>
          </p:cNvSpPr>
          <p:nvPr>
            <p:ph type="sldImg"/>
          </p:nvPr>
        </p:nvSpPr>
        <p:spPr>
          <a:ln/>
        </p:spPr>
      </p:sp>
      <p:sp>
        <p:nvSpPr>
          <p:cNvPr id="2048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20484" name="Zástupný symbol pro číslo snímku 3"/>
          <p:cNvSpPr txBox="1">
            <a:spLocks noGrp="1"/>
          </p:cNvSpPr>
          <p:nvPr/>
        </p:nvSpPr>
        <p:spPr bwMode="auto">
          <a:xfrm>
            <a:off x="3856038" y="9442450"/>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28" tIns="46164" rIns="92328" bIns="46164" anchor="b"/>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3000" indent="-228600" defTabSz="922338">
              <a:spcBef>
                <a:spcPct val="30000"/>
              </a:spcBef>
              <a:defRPr sz="1200">
                <a:solidFill>
                  <a:schemeClr val="tx1"/>
                </a:solidFill>
                <a:latin typeface="Arial" panose="020B0604020202020204" pitchFamily="34" charset="0"/>
              </a:defRPr>
            </a:lvl3pPr>
            <a:lvl4pPr marL="1600200" indent="-228600" defTabSz="922338">
              <a:spcBef>
                <a:spcPct val="30000"/>
              </a:spcBef>
              <a:defRPr sz="1200">
                <a:solidFill>
                  <a:schemeClr val="tx1"/>
                </a:solidFill>
                <a:latin typeface="Arial" panose="020B0604020202020204" pitchFamily="34" charset="0"/>
              </a:defRPr>
            </a:lvl4pPr>
            <a:lvl5pPr marL="2057400" indent="-228600" defTabSz="922338">
              <a:spcBef>
                <a:spcPct val="30000"/>
              </a:spcBef>
              <a:defRPr sz="1200">
                <a:solidFill>
                  <a:schemeClr val="tx1"/>
                </a:solidFill>
                <a:latin typeface="Arial" panose="020B0604020202020204" pitchFamily="34" charset="0"/>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B9E4422-9B4D-4718-8A00-4C5D8D55C160}" type="slidenum">
              <a:rPr lang="cs-CZ" altLang="cs-CZ"/>
              <a:pPr algn="r" eaLnBrk="1" hangingPunct="1">
                <a:spcBef>
                  <a:spcPct val="0"/>
                </a:spcBef>
              </a:pPr>
              <a:t>14</a:t>
            </a:fld>
            <a:endParaRPr lang="cs-CZ" altLang="cs-CZ"/>
          </a:p>
        </p:txBody>
      </p:sp>
    </p:spTree>
    <p:extLst>
      <p:ext uri="{BB962C8B-B14F-4D97-AF65-F5344CB8AC3E}">
        <p14:creationId xmlns:p14="http://schemas.microsoft.com/office/powerpoint/2010/main" val="20589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pro obrázek snímku 1"/>
          <p:cNvSpPr>
            <a:spLocks noGrp="1" noRot="1" noChangeAspect="1" noTextEdit="1"/>
          </p:cNvSpPr>
          <p:nvPr>
            <p:ph type="sldImg"/>
          </p:nvPr>
        </p:nvSpPr>
        <p:spPr>
          <a:ln/>
        </p:spPr>
      </p:sp>
      <p:sp>
        <p:nvSpPr>
          <p:cNvPr id="2048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20484" name="Zástupný symbol pro číslo snímku 3"/>
          <p:cNvSpPr txBox="1">
            <a:spLocks noGrp="1"/>
          </p:cNvSpPr>
          <p:nvPr/>
        </p:nvSpPr>
        <p:spPr bwMode="auto">
          <a:xfrm>
            <a:off x="3856038" y="9442450"/>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28" tIns="46164" rIns="92328" bIns="46164" anchor="b"/>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3000" indent="-228600" defTabSz="922338">
              <a:spcBef>
                <a:spcPct val="30000"/>
              </a:spcBef>
              <a:defRPr sz="1200">
                <a:solidFill>
                  <a:schemeClr val="tx1"/>
                </a:solidFill>
                <a:latin typeface="Arial" panose="020B0604020202020204" pitchFamily="34" charset="0"/>
              </a:defRPr>
            </a:lvl3pPr>
            <a:lvl4pPr marL="1600200" indent="-228600" defTabSz="922338">
              <a:spcBef>
                <a:spcPct val="30000"/>
              </a:spcBef>
              <a:defRPr sz="1200">
                <a:solidFill>
                  <a:schemeClr val="tx1"/>
                </a:solidFill>
                <a:latin typeface="Arial" panose="020B0604020202020204" pitchFamily="34" charset="0"/>
              </a:defRPr>
            </a:lvl4pPr>
            <a:lvl5pPr marL="2057400" indent="-228600" defTabSz="922338">
              <a:spcBef>
                <a:spcPct val="30000"/>
              </a:spcBef>
              <a:defRPr sz="1200">
                <a:solidFill>
                  <a:schemeClr val="tx1"/>
                </a:solidFill>
                <a:latin typeface="Arial" panose="020B0604020202020204" pitchFamily="34" charset="0"/>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B9E4422-9B4D-4718-8A00-4C5D8D55C160}" type="slidenum">
              <a:rPr lang="cs-CZ" altLang="cs-CZ"/>
              <a:pPr algn="r" eaLnBrk="1" hangingPunct="1">
                <a:spcBef>
                  <a:spcPct val="0"/>
                </a:spcBef>
              </a:pPr>
              <a:t>15</a:t>
            </a:fld>
            <a:endParaRPr lang="cs-CZ" altLang="cs-CZ"/>
          </a:p>
        </p:txBody>
      </p:sp>
    </p:spTree>
    <p:extLst>
      <p:ext uri="{BB962C8B-B14F-4D97-AF65-F5344CB8AC3E}">
        <p14:creationId xmlns:p14="http://schemas.microsoft.com/office/powerpoint/2010/main" val="1501802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pPr>
              <a:defRPr/>
            </a:pPr>
            <a:fld id="{16A7121E-81CD-4D65-99F4-D3AE72DDDB46}" type="slidenum">
              <a:rPr lang="cs-CZ" altLang="cs-CZ" smtClean="0"/>
              <a:pPr>
                <a:defRPr/>
              </a:pPr>
              <a:t>33</a:t>
            </a:fld>
            <a:endParaRPr lang="cs-CZ" altLang="cs-CZ"/>
          </a:p>
        </p:txBody>
      </p:sp>
    </p:spTree>
    <p:extLst>
      <p:ext uri="{BB962C8B-B14F-4D97-AF65-F5344CB8AC3E}">
        <p14:creationId xmlns:p14="http://schemas.microsoft.com/office/powerpoint/2010/main" val="3738230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pPr>
              <a:defRPr/>
            </a:pPr>
            <a:fld id="{16A7121E-81CD-4D65-99F4-D3AE72DDDB46}" type="slidenum">
              <a:rPr lang="cs-CZ" altLang="cs-CZ" smtClean="0"/>
              <a:pPr>
                <a:defRPr/>
              </a:pPr>
              <a:t>34</a:t>
            </a:fld>
            <a:endParaRPr lang="cs-CZ" altLang="cs-CZ"/>
          </a:p>
        </p:txBody>
      </p:sp>
    </p:spTree>
    <p:extLst>
      <p:ext uri="{BB962C8B-B14F-4D97-AF65-F5344CB8AC3E}">
        <p14:creationId xmlns:p14="http://schemas.microsoft.com/office/powerpoint/2010/main" val="2386843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pPr>
              <a:defRPr/>
            </a:pPr>
            <a:fld id="{16A7121E-81CD-4D65-99F4-D3AE72DDDB46}" type="slidenum">
              <a:rPr lang="cs-CZ" altLang="cs-CZ" smtClean="0"/>
              <a:pPr>
                <a:defRPr/>
              </a:pPr>
              <a:t>36</a:t>
            </a:fld>
            <a:endParaRPr lang="cs-CZ" altLang="cs-CZ"/>
          </a:p>
        </p:txBody>
      </p:sp>
    </p:spTree>
    <p:extLst>
      <p:ext uri="{BB962C8B-B14F-4D97-AF65-F5344CB8AC3E}">
        <p14:creationId xmlns:p14="http://schemas.microsoft.com/office/powerpoint/2010/main" val="879527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Zástupný symbol pro obrázek snímku 1"/>
          <p:cNvSpPr>
            <a:spLocks noGrp="1" noRot="1" noChangeAspect="1" noTextEdit="1"/>
          </p:cNvSpPr>
          <p:nvPr>
            <p:ph type="sldImg"/>
          </p:nvPr>
        </p:nvSpPr>
        <p:spPr>
          <a:ln/>
        </p:spPr>
      </p:sp>
      <p:sp>
        <p:nvSpPr>
          <p:cNvPr id="41987"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41988"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5603" indent="-282922">
              <a:spcBef>
                <a:spcPct val="30000"/>
              </a:spcBef>
              <a:defRPr sz="1200">
                <a:solidFill>
                  <a:schemeClr val="tx1"/>
                </a:solidFill>
                <a:latin typeface="Arial" panose="020B0604020202020204" pitchFamily="34" charset="0"/>
              </a:defRPr>
            </a:lvl2pPr>
            <a:lvl3pPr marL="1133267" indent="-226340">
              <a:spcBef>
                <a:spcPct val="30000"/>
              </a:spcBef>
              <a:defRPr sz="1200">
                <a:solidFill>
                  <a:schemeClr val="tx1"/>
                </a:solidFill>
                <a:latin typeface="Arial" panose="020B0604020202020204" pitchFamily="34" charset="0"/>
              </a:defRPr>
            </a:lvl3pPr>
            <a:lvl4pPr marL="1585947" indent="-226340">
              <a:spcBef>
                <a:spcPct val="30000"/>
              </a:spcBef>
              <a:defRPr sz="1200">
                <a:solidFill>
                  <a:schemeClr val="tx1"/>
                </a:solidFill>
                <a:latin typeface="Arial" panose="020B0604020202020204" pitchFamily="34" charset="0"/>
              </a:defRPr>
            </a:lvl4pPr>
            <a:lvl5pPr marL="2038625" indent="-226340">
              <a:spcBef>
                <a:spcPct val="30000"/>
              </a:spcBef>
              <a:defRPr sz="1200">
                <a:solidFill>
                  <a:schemeClr val="tx1"/>
                </a:solidFill>
                <a:latin typeface="Arial" panose="020B0604020202020204" pitchFamily="34" charset="0"/>
              </a:defRPr>
            </a:lvl5pPr>
            <a:lvl6pPr marL="2491302" indent="-226340" eaLnBrk="0" fontAlgn="base" hangingPunct="0">
              <a:spcBef>
                <a:spcPct val="30000"/>
              </a:spcBef>
              <a:spcAft>
                <a:spcPct val="0"/>
              </a:spcAft>
              <a:defRPr sz="1200">
                <a:solidFill>
                  <a:schemeClr val="tx1"/>
                </a:solidFill>
                <a:latin typeface="Arial" panose="020B0604020202020204" pitchFamily="34" charset="0"/>
              </a:defRPr>
            </a:lvl6pPr>
            <a:lvl7pPr marL="2943981" indent="-226340" eaLnBrk="0" fontAlgn="base" hangingPunct="0">
              <a:spcBef>
                <a:spcPct val="30000"/>
              </a:spcBef>
              <a:spcAft>
                <a:spcPct val="0"/>
              </a:spcAft>
              <a:defRPr sz="1200">
                <a:solidFill>
                  <a:schemeClr val="tx1"/>
                </a:solidFill>
                <a:latin typeface="Arial" panose="020B0604020202020204" pitchFamily="34" charset="0"/>
              </a:defRPr>
            </a:lvl7pPr>
            <a:lvl8pPr marL="3396660" indent="-226340" eaLnBrk="0" fontAlgn="base" hangingPunct="0">
              <a:spcBef>
                <a:spcPct val="30000"/>
              </a:spcBef>
              <a:spcAft>
                <a:spcPct val="0"/>
              </a:spcAft>
              <a:defRPr sz="1200">
                <a:solidFill>
                  <a:schemeClr val="tx1"/>
                </a:solidFill>
                <a:latin typeface="Arial" panose="020B0604020202020204" pitchFamily="34" charset="0"/>
              </a:defRPr>
            </a:lvl8pPr>
            <a:lvl9pPr marL="3849338" indent="-22634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B34688-E7AD-49EB-9322-D9AF2C515A1C}" type="slidenum">
              <a:rPr lang="cs-CZ" altLang="cs-CZ" smtClean="0"/>
              <a:pPr>
                <a:spcBef>
                  <a:spcPct val="0"/>
                </a:spcBef>
              </a:pPr>
              <a:t>43</a:t>
            </a:fld>
            <a:endParaRPr lang="cs-CZ" altLang="cs-CZ" smtClean="0"/>
          </a:p>
        </p:txBody>
      </p:sp>
    </p:spTree>
    <p:extLst>
      <p:ext uri="{BB962C8B-B14F-4D97-AF65-F5344CB8AC3E}">
        <p14:creationId xmlns:p14="http://schemas.microsoft.com/office/powerpoint/2010/main" val="1846226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pPr>
              <a:defRPr/>
            </a:pPr>
            <a:fld id="{16A7121E-81CD-4D65-99F4-D3AE72DDDB46}" type="slidenum">
              <a:rPr lang="cs-CZ" altLang="cs-CZ" smtClean="0"/>
              <a:pPr>
                <a:defRPr/>
              </a:pPr>
              <a:t>46</a:t>
            </a:fld>
            <a:endParaRPr lang="cs-CZ" altLang="cs-CZ"/>
          </a:p>
        </p:txBody>
      </p:sp>
    </p:spTree>
    <p:extLst>
      <p:ext uri="{BB962C8B-B14F-4D97-AF65-F5344CB8AC3E}">
        <p14:creationId xmlns:p14="http://schemas.microsoft.com/office/powerpoint/2010/main" val="2244733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Zástupný symbol pro obrázek snímku 1"/>
          <p:cNvSpPr>
            <a:spLocks noGrp="1" noRot="1" noChangeAspect="1" noTextEdit="1"/>
          </p:cNvSpPr>
          <p:nvPr>
            <p:ph type="sldImg"/>
          </p:nvPr>
        </p:nvSpPr>
        <p:spPr>
          <a:ln/>
        </p:spPr>
      </p:sp>
      <p:sp>
        <p:nvSpPr>
          <p:cNvPr id="52227"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52228" name="Zástupný symbol pro číslo snímku 3"/>
          <p:cNvSpPr txBox="1">
            <a:spLocks noGrp="1"/>
          </p:cNvSpPr>
          <p:nvPr/>
        </p:nvSpPr>
        <p:spPr bwMode="auto">
          <a:xfrm>
            <a:off x="3856038" y="9442450"/>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28" tIns="46164" rIns="92328" bIns="46164" anchor="b"/>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3000" indent="-228600" defTabSz="922338">
              <a:spcBef>
                <a:spcPct val="30000"/>
              </a:spcBef>
              <a:defRPr sz="1200">
                <a:solidFill>
                  <a:schemeClr val="tx1"/>
                </a:solidFill>
                <a:latin typeface="Arial" panose="020B0604020202020204" pitchFamily="34" charset="0"/>
              </a:defRPr>
            </a:lvl3pPr>
            <a:lvl4pPr marL="1600200" indent="-228600" defTabSz="922338">
              <a:spcBef>
                <a:spcPct val="30000"/>
              </a:spcBef>
              <a:defRPr sz="1200">
                <a:solidFill>
                  <a:schemeClr val="tx1"/>
                </a:solidFill>
                <a:latin typeface="Arial" panose="020B0604020202020204" pitchFamily="34" charset="0"/>
              </a:defRPr>
            </a:lvl4pPr>
            <a:lvl5pPr marL="2057400" indent="-228600" defTabSz="922338">
              <a:spcBef>
                <a:spcPct val="30000"/>
              </a:spcBef>
              <a:defRPr sz="1200">
                <a:solidFill>
                  <a:schemeClr val="tx1"/>
                </a:solidFill>
                <a:latin typeface="Arial" panose="020B0604020202020204" pitchFamily="34" charset="0"/>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DE97AB5-E505-45C6-AE99-F312CBFDB440}" type="slidenum">
              <a:rPr lang="cs-CZ" altLang="cs-CZ"/>
              <a:pPr algn="r" eaLnBrk="1" hangingPunct="1">
                <a:spcBef>
                  <a:spcPct val="0"/>
                </a:spcBef>
              </a:pPr>
              <a:t>48</a:t>
            </a:fld>
            <a:endParaRPr lang="cs-CZ" altLang="cs-CZ"/>
          </a:p>
        </p:txBody>
      </p:sp>
    </p:spTree>
    <p:extLst>
      <p:ext uri="{BB962C8B-B14F-4D97-AF65-F5344CB8AC3E}">
        <p14:creationId xmlns:p14="http://schemas.microsoft.com/office/powerpoint/2010/main" val="1982925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a:defRPr/>
            </a:pPr>
            <a:fld id="{7B86BC19-6B07-4284-B0F4-1E6B94F3A58F}" type="slidenum">
              <a:rPr lang="cs-CZ" altLang="cs-CZ" smtClean="0"/>
              <a:pPr>
                <a:defRPr/>
              </a:pPr>
              <a:t>49</a:t>
            </a:fld>
            <a:endParaRPr lang="cs-CZ" altLang="cs-CZ"/>
          </a:p>
        </p:txBody>
      </p:sp>
    </p:spTree>
    <p:extLst>
      <p:ext uri="{BB962C8B-B14F-4D97-AF65-F5344CB8AC3E}">
        <p14:creationId xmlns:p14="http://schemas.microsoft.com/office/powerpoint/2010/main" val="1634344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Zástupný symbol pro obrázek snímku 1"/>
          <p:cNvSpPr>
            <a:spLocks noGrp="1" noRot="1" noChangeAspect="1" noTextEdit="1"/>
          </p:cNvSpPr>
          <p:nvPr>
            <p:ph type="sldImg"/>
          </p:nvPr>
        </p:nvSpPr>
        <p:spPr>
          <a:ln/>
        </p:spPr>
      </p:sp>
      <p:sp>
        <p:nvSpPr>
          <p:cNvPr id="59395"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dirty="0" smtClean="0">
                <a:latin typeface="Arial" panose="020B0604020202020204" pitchFamily="34" charset="0"/>
              </a:rPr>
              <a:t>	</a:t>
            </a:r>
          </a:p>
        </p:txBody>
      </p:sp>
      <p:sp>
        <p:nvSpPr>
          <p:cNvPr id="59396"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769A454A-BD37-4B01-A5FC-2D8AF77576E5}" type="slidenum">
              <a:rPr lang="cs-CZ" altLang="cs-CZ" sz="1200" smtClean="0"/>
              <a:pPr/>
              <a:t>58</a:t>
            </a:fld>
            <a:endParaRPr lang="cs-CZ" altLang="cs-CZ" sz="1200" smtClean="0"/>
          </a:p>
        </p:txBody>
      </p:sp>
    </p:spTree>
    <p:extLst>
      <p:ext uri="{BB962C8B-B14F-4D97-AF65-F5344CB8AC3E}">
        <p14:creationId xmlns:p14="http://schemas.microsoft.com/office/powerpoint/2010/main" val="2695088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Zástupný symbol pro obrázek snímku 1"/>
          <p:cNvSpPr>
            <a:spLocks noGrp="1" noRot="1" noChangeAspect="1" noTextEdit="1"/>
          </p:cNvSpPr>
          <p:nvPr>
            <p:ph type="sldImg"/>
          </p:nvPr>
        </p:nvSpPr>
        <p:spPr>
          <a:ln/>
        </p:spPr>
      </p:sp>
      <p:sp>
        <p:nvSpPr>
          <p:cNvPr id="6144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smtClean="0">
                <a:latin typeface="Arial" panose="020B0604020202020204" pitchFamily="34" charset="0"/>
              </a:rPr>
              <a:t>	</a:t>
            </a:r>
          </a:p>
        </p:txBody>
      </p:sp>
      <p:sp>
        <p:nvSpPr>
          <p:cNvPr id="61444"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73D76A78-36DD-4955-8C57-8564BAA98CA9}" type="slidenum">
              <a:rPr lang="cs-CZ" altLang="cs-CZ" sz="1200" smtClean="0"/>
              <a:pPr/>
              <a:t>59</a:t>
            </a:fld>
            <a:endParaRPr lang="cs-CZ" altLang="cs-CZ" sz="1200" smtClean="0"/>
          </a:p>
        </p:txBody>
      </p:sp>
    </p:spTree>
    <p:extLst>
      <p:ext uri="{BB962C8B-B14F-4D97-AF65-F5344CB8AC3E}">
        <p14:creationId xmlns:p14="http://schemas.microsoft.com/office/powerpoint/2010/main" val="1200118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Zástupný symbol pro obrázek snímku 1"/>
          <p:cNvSpPr>
            <a:spLocks noGrp="1" noRot="1" noChangeAspect="1" noTextEdit="1"/>
          </p:cNvSpPr>
          <p:nvPr>
            <p:ph type="sldImg"/>
          </p:nvPr>
        </p:nvSpPr>
        <p:spPr>
          <a:ln/>
        </p:spPr>
      </p:sp>
      <p:sp>
        <p:nvSpPr>
          <p:cNvPr id="63491"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63492"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8382F4F6-7AC5-4791-A7D4-B5A4F43A6796}" type="slidenum">
              <a:rPr lang="cs-CZ" altLang="cs-CZ" sz="1200" smtClean="0"/>
              <a:pPr/>
              <a:t>67</a:t>
            </a:fld>
            <a:endParaRPr lang="cs-CZ" altLang="cs-CZ" sz="1200" smtClean="0"/>
          </a:p>
        </p:txBody>
      </p:sp>
    </p:spTree>
    <p:extLst>
      <p:ext uri="{BB962C8B-B14F-4D97-AF65-F5344CB8AC3E}">
        <p14:creationId xmlns:p14="http://schemas.microsoft.com/office/powerpoint/2010/main" val="3493125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a:defRPr/>
            </a:pPr>
            <a:fld id="{7B86BC19-6B07-4284-B0F4-1E6B94F3A58F}" type="slidenum">
              <a:rPr lang="cs-CZ" altLang="cs-CZ" smtClean="0"/>
              <a:pPr>
                <a:defRPr/>
              </a:pPr>
              <a:t>77</a:t>
            </a:fld>
            <a:endParaRPr lang="cs-CZ" altLang="cs-CZ"/>
          </a:p>
        </p:txBody>
      </p:sp>
    </p:spTree>
    <p:extLst>
      <p:ext uri="{BB962C8B-B14F-4D97-AF65-F5344CB8AC3E}">
        <p14:creationId xmlns:p14="http://schemas.microsoft.com/office/powerpoint/2010/main" val="3177838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a:defRPr/>
            </a:pPr>
            <a:fld id="{7B86BC19-6B07-4284-B0F4-1E6B94F3A58F}" type="slidenum">
              <a:rPr lang="cs-CZ" altLang="cs-CZ" smtClean="0"/>
              <a:pPr>
                <a:defRPr/>
              </a:pPr>
              <a:t>78</a:t>
            </a:fld>
            <a:endParaRPr lang="cs-CZ" altLang="cs-CZ"/>
          </a:p>
        </p:txBody>
      </p:sp>
    </p:spTree>
    <p:extLst>
      <p:ext uri="{BB962C8B-B14F-4D97-AF65-F5344CB8AC3E}">
        <p14:creationId xmlns:p14="http://schemas.microsoft.com/office/powerpoint/2010/main" val="1097102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Zástupný symbol pro obrázek snímku 1"/>
          <p:cNvSpPr>
            <a:spLocks noGrp="1" noRot="1" noChangeAspect="1" noTextEdit="1"/>
          </p:cNvSpPr>
          <p:nvPr>
            <p:ph type="sldImg"/>
          </p:nvPr>
        </p:nvSpPr>
        <p:spPr>
          <a:ln/>
        </p:spPr>
      </p:sp>
      <p:sp>
        <p:nvSpPr>
          <p:cNvPr id="77827"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77828"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5F93D77F-44E5-4C1B-90C7-650BB1B0F5AF}" type="slidenum">
              <a:rPr lang="cs-CZ" altLang="cs-CZ" sz="1200" smtClean="0"/>
              <a:pPr/>
              <a:t>82</a:t>
            </a:fld>
            <a:endParaRPr lang="cs-CZ" altLang="cs-CZ" sz="1200" smtClean="0"/>
          </a:p>
        </p:txBody>
      </p:sp>
    </p:spTree>
    <p:extLst>
      <p:ext uri="{BB962C8B-B14F-4D97-AF65-F5344CB8AC3E}">
        <p14:creationId xmlns:p14="http://schemas.microsoft.com/office/powerpoint/2010/main" val="2230603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Zástupný symbol pro obrázek snímku 1"/>
          <p:cNvSpPr>
            <a:spLocks noGrp="1" noRot="1" noChangeAspect="1" noTextEdit="1"/>
          </p:cNvSpPr>
          <p:nvPr>
            <p:ph type="sldImg"/>
          </p:nvPr>
        </p:nvSpPr>
        <p:spPr>
          <a:ln/>
        </p:spPr>
      </p:sp>
      <p:sp>
        <p:nvSpPr>
          <p:cNvPr id="86019"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86020"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497BB1A9-26A3-4D79-98EA-D22B2EE89046}" type="slidenum">
              <a:rPr lang="cs-CZ" altLang="cs-CZ" sz="1200" smtClean="0"/>
              <a:pPr/>
              <a:t>87</a:t>
            </a:fld>
            <a:endParaRPr lang="cs-CZ" altLang="cs-CZ" sz="1200" smtClean="0"/>
          </a:p>
        </p:txBody>
      </p:sp>
    </p:spTree>
    <p:extLst>
      <p:ext uri="{BB962C8B-B14F-4D97-AF65-F5344CB8AC3E}">
        <p14:creationId xmlns:p14="http://schemas.microsoft.com/office/powerpoint/2010/main" val="2107616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Zástupný symbol pro obrázek snímku 1"/>
          <p:cNvSpPr>
            <a:spLocks noGrp="1" noRot="1" noChangeAspect="1" noTextEdit="1"/>
          </p:cNvSpPr>
          <p:nvPr>
            <p:ph type="sldImg"/>
          </p:nvPr>
        </p:nvSpPr>
        <p:spPr>
          <a:ln/>
        </p:spPr>
      </p:sp>
      <p:sp>
        <p:nvSpPr>
          <p:cNvPr id="9216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92164" name="Zástupný symbol pro číslo snímku 3"/>
          <p:cNvSpPr txBox="1">
            <a:spLocks noGrp="1"/>
          </p:cNvSpPr>
          <p:nvPr/>
        </p:nvSpPr>
        <p:spPr bwMode="auto">
          <a:xfrm>
            <a:off x="3856038" y="9442450"/>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28" tIns="46164" rIns="92328" bIns="46164" anchor="b"/>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3000" indent="-228600" defTabSz="922338">
              <a:spcBef>
                <a:spcPct val="30000"/>
              </a:spcBef>
              <a:defRPr sz="1200">
                <a:solidFill>
                  <a:schemeClr val="tx1"/>
                </a:solidFill>
                <a:latin typeface="Arial" panose="020B0604020202020204" pitchFamily="34" charset="0"/>
              </a:defRPr>
            </a:lvl3pPr>
            <a:lvl4pPr marL="1600200" indent="-228600" defTabSz="922338">
              <a:spcBef>
                <a:spcPct val="30000"/>
              </a:spcBef>
              <a:defRPr sz="1200">
                <a:solidFill>
                  <a:schemeClr val="tx1"/>
                </a:solidFill>
                <a:latin typeface="Arial" panose="020B0604020202020204" pitchFamily="34" charset="0"/>
              </a:defRPr>
            </a:lvl4pPr>
            <a:lvl5pPr marL="2057400" indent="-228600" defTabSz="922338">
              <a:spcBef>
                <a:spcPct val="30000"/>
              </a:spcBef>
              <a:defRPr sz="1200">
                <a:solidFill>
                  <a:schemeClr val="tx1"/>
                </a:solidFill>
                <a:latin typeface="Arial" panose="020B0604020202020204" pitchFamily="34" charset="0"/>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A7D475A-4AC8-4FFC-BC1D-AD05566AE180}" type="slidenum">
              <a:rPr lang="cs-CZ" altLang="cs-CZ"/>
              <a:pPr algn="r" eaLnBrk="1" hangingPunct="1">
                <a:spcBef>
                  <a:spcPct val="0"/>
                </a:spcBef>
              </a:pPr>
              <a:t>89</a:t>
            </a:fld>
            <a:endParaRPr lang="cs-CZ" altLang="cs-CZ"/>
          </a:p>
        </p:txBody>
      </p:sp>
    </p:spTree>
    <p:extLst>
      <p:ext uri="{BB962C8B-B14F-4D97-AF65-F5344CB8AC3E}">
        <p14:creationId xmlns:p14="http://schemas.microsoft.com/office/powerpoint/2010/main" val="1887781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Úvodní snímek">
    <p:bg>
      <p:bgPr>
        <a:solidFill>
          <a:srgbClr val="FF6600"/>
        </a:solidFill>
        <a:effectLst/>
      </p:bgPr>
    </p:bg>
    <p:spTree>
      <p:nvGrpSpPr>
        <p:cNvPr id="1" name=""/>
        <p:cNvGrpSpPr/>
        <p:nvPr/>
      </p:nvGrpSpPr>
      <p:grpSpPr>
        <a:xfrm>
          <a:off x="0" y="0"/>
          <a:ext cx="0" cy="0"/>
          <a:chOff x="0" y="0"/>
          <a:chExt cx="0" cy="0"/>
        </a:xfrm>
      </p:grpSpPr>
      <p:sp>
        <p:nvSpPr>
          <p:cNvPr id="9" name="Rectangle 6"/>
          <p:cNvSpPr>
            <a:spLocks noGrp="1" noChangeArrowheads="1"/>
          </p:cNvSpPr>
          <p:nvPr>
            <p:ph type="ctrTitle" hasCustomPrompt="1"/>
          </p:nvPr>
        </p:nvSpPr>
        <p:spPr>
          <a:xfrm>
            <a:off x="611188" y="836712"/>
            <a:ext cx="7772400" cy="1470025"/>
          </a:xfrm>
        </p:spPr>
        <p:txBody>
          <a:bodyPr/>
          <a:lstStyle>
            <a:lvl1pPr marL="0" indent="0" algn="ctr">
              <a:defRPr sz="4000">
                <a:solidFill>
                  <a:schemeClr val="bg1"/>
                </a:solidFill>
              </a:defRPr>
            </a:lvl1pPr>
          </a:lstStyle>
          <a:p>
            <a:r>
              <a:rPr lang="cs-CZ" dirty="0" smtClean="0"/>
              <a:t>KLEPNUTÍM LZE UPRAVIT STYL PŘEDLOHY NADPISŮ.</a:t>
            </a:r>
            <a:endParaRPr lang="cs-CZ" dirty="0"/>
          </a:p>
        </p:txBody>
      </p:sp>
      <p:sp>
        <p:nvSpPr>
          <p:cNvPr id="10" name="Rectangle 7"/>
          <p:cNvSpPr>
            <a:spLocks noGrp="1" noChangeArrowheads="1"/>
          </p:cNvSpPr>
          <p:nvPr>
            <p:ph type="subTitle" idx="1"/>
          </p:nvPr>
        </p:nvSpPr>
        <p:spPr>
          <a:xfrm>
            <a:off x="1331913" y="3573463"/>
            <a:ext cx="6400800" cy="2087562"/>
          </a:xfrm>
        </p:spPr>
        <p:txBody>
          <a:bodyPr anchor="ctr"/>
          <a:lstStyle>
            <a:lvl1pPr marL="0" indent="0" algn="ctr">
              <a:buFontTx/>
              <a:buNone/>
              <a:defRPr sz="3200" b="1">
                <a:solidFill>
                  <a:schemeClr val="bg1"/>
                </a:solidFill>
              </a:defRPr>
            </a:lvl1pPr>
          </a:lstStyle>
          <a:p>
            <a:r>
              <a:rPr lang="cs-CZ" dirty="0"/>
              <a:t>Klepnutím lze upravit styl předlohy podnadpisů.</a:t>
            </a:r>
          </a:p>
        </p:txBody>
      </p:sp>
      <p:pic>
        <p:nvPicPr>
          <p:cNvPr id="11" name="Obrázek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057388" y="5949280"/>
            <a:ext cx="2880000" cy="681839"/>
          </a:xfrm>
          <a:prstGeom prst="rect">
            <a:avLst/>
          </a:prstGeom>
        </p:spPr>
      </p:pic>
    </p:spTree>
    <p:extLst>
      <p:ext uri="{BB962C8B-B14F-4D97-AF65-F5344CB8AC3E}">
        <p14:creationId xmlns:p14="http://schemas.microsoft.com/office/powerpoint/2010/main" val="2995524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adpis a obsah">
    <p:spTree>
      <p:nvGrpSpPr>
        <p:cNvPr id="1" name=""/>
        <p:cNvGrpSpPr/>
        <p:nvPr/>
      </p:nvGrpSpPr>
      <p:grpSpPr>
        <a:xfrm>
          <a:off x="0" y="0"/>
          <a:ext cx="0" cy="0"/>
          <a:chOff x="0" y="0"/>
          <a:chExt cx="0" cy="0"/>
        </a:xfrm>
      </p:grpSpPr>
      <p:sp>
        <p:nvSpPr>
          <p:cNvPr id="4" name="Nadpis 1"/>
          <p:cNvSpPr>
            <a:spLocks noGrp="1"/>
          </p:cNvSpPr>
          <p:nvPr>
            <p:ph type="title"/>
          </p:nvPr>
        </p:nvSpPr>
        <p:spPr>
          <a:xfrm>
            <a:off x="1043608" y="332656"/>
            <a:ext cx="7416824" cy="736857"/>
          </a:xfrm>
        </p:spPr>
        <p:txBody>
          <a:bodyPr/>
          <a:lstStyle>
            <a:lvl1pPr marL="0" indent="0">
              <a:defRPr/>
            </a:lvl1pPr>
          </a:lstStyle>
          <a:p>
            <a:r>
              <a:rPr lang="cs-CZ" dirty="0" smtClean="0"/>
              <a:t>Klepnutím lze upravit styl předlohy nadpisů.</a:t>
            </a:r>
            <a:endParaRPr lang="cs-CZ" dirty="0"/>
          </a:p>
        </p:txBody>
      </p:sp>
      <p:sp>
        <p:nvSpPr>
          <p:cNvPr id="5" name="Zástupný symbol pro obsah 2"/>
          <p:cNvSpPr>
            <a:spLocks noGrp="1"/>
          </p:cNvSpPr>
          <p:nvPr>
            <p:ph idx="1"/>
          </p:nvPr>
        </p:nvSpPr>
        <p:spPr>
          <a:xfrm>
            <a:off x="1043607" y="1124744"/>
            <a:ext cx="7416825" cy="5544616"/>
          </a:xfrm>
        </p:spPr>
        <p:txBody>
          <a:bodyPr/>
          <a:lstStyle>
            <a:lvl1pPr>
              <a:defRPr sz="2000"/>
            </a:lvl1pPr>
            <a:lvl2pPr>
              <a:defRPr sz="1800"/>
            </a:lvl2pPr>
            <a:lvl3pPr>
              <a:defRPr sz="1600"/>
            </a:lvl3pPr>
            <a:lvl4pPr>
              <a:defRPr sz="1400"/>
            </a:lvl4pPr>
            <a:lvl5pPr>
              <a:defRPr sz="1200"/>
            </a:lvl5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889615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lastní rozložení">
    <p:spTree>
      <p:nvGrpSpPr>
        <p:cNvPr id="1" name=""/>
        <p:cNvGrpSpPr/>
        <p:nvPr/>
      </p:nvGrpSpPr>
      <p:grpSpPr>
        <a:xfrm>
          <a:off x="0" y="0"/>
          <a:ext cx="0" cy="0"/>
          <a:chOff x="0" y="0"/>
          <a:chExt cx="0" cy="0"/>
        </a:xfrm>
      </p:grpSpPr>
      <p:sp>
        <p:nvSpPr>
          <p:cNvPr id="3" name="Nadpis 1"/>
          <p:cNvSpPr>
            <a:spLocks noGrp="1"/>
          </p:cNvSpPr>
          <p:nvPr>
            <p:ph type="title"/>
          </p:nvPr>
        </p:nvSpPr>
        <p:spPr>
          <a:xfrm>
            <a:off x="1043608" y="332656"/>
            <a:ext cx="7416824" cy="736857"/>
          </a:xfrm>
        </p:spPr>
        <p:txBody>
          <a:bodyPr/>
          <a:lstStyle>
            <a:lvl1pPr marL="0" indent="0">
              <a:defRPr/>
            </a:lvl1pPr>
          </a:lstStyle>
          <a:p>
            <a:r>
              <a:rPr lang="cs-CZ" dirty="0" smtClean="0"/>
              <a:t>Klepnutím lze upravit styl předlohy nadpisů.</a:t>
            </a:r>
            <a:endParaRPr lang="cs-CZ" dirty="0"/>
          </a:p>
        </p:txBody>
      </p:sp>
    </p:spTree>
    <p:extLst>
      <p:ext uri="{BB962C8B-B14F-4D97-AF65-F5344CB8AC3E}">
        <p14:creationId xmlns:p14="http://schemas.microsoft.com/office/powerpoint/2010/main" val="151529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Tree>
    <p:extLst>
      <p:ext uri="{BB962C8B-B14F-4D97-AF65-F5344CB8AC3E}">
        <p14:creationId xmlns:p14="http://schemas.microsoft.com/office/powerpoint/2010/main" val="2930527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5" name="Nadpis 1"/>
          <p:cNvSpPr>
            <a:spLocks noGrp="1"/>
          </p:cNvSpPr>
          <p:nvPr>
            <p:ph type="title"/>
          </p:nvPr>
        </p:nvSpPr>
        <p:spPr>
          <a:xfrm>
            <a:off x="1043608" y="332656"/>
            <a:ext cx="7416824" cy="736857"/>
          </a:xfrm>
        </p:spPr>
        <p:txBody>
          <a:bodyPr/>
          <a:lstStyle/>
          <a:p>
            <a:r>
              <a:rPr lang="cs-CZ" smtClean="0"/>
              <a:t>Klepnutím lze upravit styl předlohy nadpisů.</a:t>
            </a:r>
            <a:endParaRPr lang="cs-CZ"/>
          </a:p>
        </p:txBody>
      </p:sp>
      <p:sp>
        <p:nvSpPr>
          <p:cNvPr id="6" name="Zástupný symbol pro obsah 2"/>
          <p:cNvSpPr>
            <a:spLocks noGrp="1"/>
          </p:cNvSpPr>
          <p:nvPr>
            <p:ph sz="half" idx="1"/>
          </p:nvPr>
        </p:nvSpPr>
        <p:spPr>
          <a:xfrm>
            <a:off x="179388" y="1196752"/>
            <a:ext cx="4279900" cy="5328592"/>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7" name="Zástupný symbol pro obsah 3"/>
          <p:cNvSpPr>
            <a:spLocks noGrp="1"/>
          </p:cNvSpPr>
          <p:nvPr>
            <p:ph sz="half" idx="2"/>
          </p:nvPr>
        </p:nvSpPr>
        <p:spPr>
          <a:xfrm>
            <a:off x="4611688" y="1196752"/>
            <a:ext cx="4281487" cy="5328592"/>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1520665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ovnání">
    <p:spTree>
      <p:nvGrpSpPr>
        <p:cNvPr id="1" name=""/>
        <p:cNvGrpSpPr/>
        <p:nvPr/>
      </p:nvGrpSpPr>
      <p:grpSpPr>
        <a:xfrm>
          <a:off x="0" y="0"/>
          <a:ext cx="0" cy="0"/>
          <a:chOff x="0" y="0"/>
          <a:chExt cx="0" cy="0"/>
        </a:xfrm>
      </p:grpSpPr>
      <p:sp>
        <p:nvSpPr>
          <p:cNvPr id="7" name="Nadpis 1"/>
          <p:cNvSpPr>
            <a:spLocks noGrp="1"/>
          </p:cNvSpPr>
          <p:nvPr>
            <p:ph type="title"/>
          </p:nvPr>
        </p:nvSpPr>
        <p:spPr>
          <a:xfrm>
            <a:off x="1043608" y="332656"/>
            <a:ext cx="7643192" cy="792088"/>
          </a:xfrm>
        </p:spPr>
        <p:txBody>
          <a:bodyPr/>
          <a:lstStyle>
            <a:lvl1pPr marL="0" indent="0">
              <a:defRPr/>
            </a:lvl1pPr>
          </a:lstStyle>
          <a:p>
            <a:r>
              <a:rPr lang="cs-CZ" dirty="0" smtClean="0"/>
              <a:t>Klepnutím lze upravit styl předlohy nadpisů.</a:t>
            </a:r>
            <a:endParaRPr lang="cs-CZ" dirty="0"/>
          </a:p>
        </p:txBody>
      </p:sp>
      <p:sp>
        <p:nvSpPr>
          <p:cNvPr id="8" name="Zástupný symbol pro text 2"/>
          <p:cNvSpPr>
            <a:spLocks noGrp="1"/>
          </p:cNvSpPr>
          <p:nvPr>
            <p:ph type="body" idx="1"/>
          </p:nvPr>
        </p:nvSpPr>
        <p:spPr>
          <a:xfrm>
            <a:off x="457200" y="1268760"/>
            <a:ext cx="4040188" cy="90611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smtClean="0"/>
              <a:t>Klepnutím lze upravit styly předlohy textu.</a:t>
            </a:r>
          </a:p>
        </p:txBody>
      </p:sp>
      <p:sp>
        <p:nvSpPr>
          <p:cNvPr id="9" name="Zástupný symbol pro obsah 3"/>
          <p:cNvSpPr>
            <a:spLocks noGrp="1"/>
          </p:cNvSpPr>
          <p:nvPr>
            <p:ph sz="half" idx="2"/>
          </p:nvPr>
        </p:nvSpPr>
        <p:spPr>
          <a:xfrm>
            <a:off x="457200" y="2174875"/>
            <a:ext cx="4040188" cy="3951288"/>
          </a:xfrm>
        </p:spPr>
        <p:txBody>
          <a:bodyPr/>
          <a:lstStyle>
            <a:lvl1pPr>
              <a:defRPr sz="2000"/>
            </a:lvl1pPr>
            <a:lvl2pPr>
              <a:defRPr sz="1800"/>
            </a:lvl2pPr>
            <a:lvl3pPr>
              <a:defRPr sz="1600"/>
            </a:lvl3pPr>
            <a:lvl4pPr>
              <a:defRPr sz="1400"/>
            </a:lvl4pPr>
            <a:lvl5pPr>
              <a:defRPr sz="1200"/>
            </a:lvl5pPr>
            <a:lvl6pPr>
              <a:defRPr sz="1600"/>
            </a:lvl6pPr>
            <a:lvl7pPr>
              <a:defRPr sz="1600"/>
            </a:lvl7pPr>
            <a:lvl8pPr>
              <a:defRPr sz="1600"/>
            </a:lvl8pPr>
            <a:lvl9pPr>
              <a:defRPr sz="1600"/>
            </a:lvl9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10" name="Zástupný symbol pro text 4"/>
          <p:cNvSpPr>
            <a:spLocks noGrp="1"/>
          </p:cNvSpPr>
          <p:nvPr>
            <p:ph type="body" sz="quarter" idx="3"/>
          </p:nvPr>
        </p:nvSpPr>
        <p:spPr>
          <a:xfrm>
            <a:off x="4645025" y="1268760"/>
            <a:ext cx="4041775" cy="90611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smtClean="0"/>
              <a:t>Klepnutím lze upravit styly předlohy textu.</a:t>
            </a:r>
          </a:p>
        </p:txBody>
      </p:sp>
      <p:sp>
        <p:nvSpPr>
          <p:cNvPr id="11" name="Zástupný symbol pro obsah 5"/>
          <p:cNvSpPr>
            <a:spLocks noGrp="1"/>
          </p:cNvSpPr>
          <p:nvPr>
            <p:ph sz="quarter" idx="4"/>
          </p:nvPr>
        </p:nvSpPr>
        <p:spPr>
          <a:xfrm>
            <a:off x="4645025" y="2174875"/>
            <a:ext cx="4041775" cy="3951288"/>
          </a:xfrm>
        </p:spPr>
        <p:txBody>
          <a:bodyPr/>
          <a:lstStyle>
            <a:lvl1pPr>
              <a:defRPr sz="2000"/>
            </a:lvl1pPr>
            <a:lvl2pPr>
              <a:defRPr sz="1800"/>
            </a:lvl2pPr>
            <a:lvl3pPr>
              <a:defRPr sz="1600"/>
            </a:lvl3pPr>
            <a:lvl4pPr>
              <a:defRPr sz="1400"/>
            </a:lvl4pPr>
            <a:lvl5pPr>
              <a:defRPr sz="1200"/>
            </a:lvl5pPr>
            <a:lvl6pPr>
              <a:defRPr sz="1600"/>
            </a:lvl6pPr>
            <a:lvl7pPr>
              <a:defRPr sz="1600"/>
            </a:lvl7pPr>
            <a:lvl8pPr>
              <a:defRPr sz="1600"/>
            </a:lvl8pPr>
            <a:lvl9pPr>
              <a:defRPr sz="1600"/>
            </a:lvl9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3034382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ouze nadpis">
    <p:spTree>
      <p:nvGrpSpPr>
        <p:cNvPr id="1" name=""/>
        <p:cNvGrpSpPr/>
        <p:nvPr/>
      </p:nvGrpSpPr>
      <p:grpSpPr>
        <a:xfrm>
          <a:off x="0" y="0"/>
          <a:ext cx="0" cy="0"/>
          <a:chOff x="0" y="0"/>
          <a:chExt cx="0" cy="0"/>
        </a:xfrm>
      </p:grpSpPr>
      <p:sp>
        <p:nvSpPr>
          <p:cNvPr id="3" name="Nadpis 1"/>
          <p:cNvSpPr>
            <a:spLocks noGrp="1"/>
          </p:cNvSpPr>
          <p:nvPr>
            <p:ph type="title"/>
          </p:nvPr>
        </p:nvSpPr>
        <p:spPr>
          <a:xfrm>
            <a:off x="1043608" y="332656"/>
            <a:ext cx="7416824" cy="736857"/>
          </a:xfrm>
        </p:spPr>
        <p:txBody>
          <a:bodyPr/>
          <a:lstStyle>
            <a:lvl1pPr marL="0" indent="0">
              <a:defRPr/>
            </a:lvl1pPr>
          </a:lstStyle>
          <a:p>
            <a:r>
              <a:rPr lang="cs-CZ" dirty="0" smtClean="0"/>
              <a:t>Klepnutím lze upravit styl předlohy nadpisů.</a:t>
            </a:r>
            <a:endParaRPr lang="cs-CZ" dirty="0"/>
          </a:p>
        </p:txBody>
      </p:sp>
    </p:spTree>
    <p:extLst>
      <p:ext uri="{BB962C8B-B14F-4D97-AF65-F5344CB8AC3E}">
        <p14:creationId xmlns:p14="http://schemas.microsoft.com/office/powerpoint/2010/main" val="3924306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106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a:prstGeom prst="rect">
            <a:avLst/>
          </a:prstGeo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Tree>
    <p:extLst>
      <p:ext uri="{BB962C8B-B14F-4D97-AF65-F5344CB8AC3E}">
        <p14:creationId xmlns:p14="http://schemas.microsoft.com/office/powerpoint/2010/main" val="70894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a:prstGeom prst="rect">
            <a:avLst/>
          </a:prstGeo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Tree>
    <p:extLst>
      <p:ext uri="{BB962C8B-B14F-4D97-AF65-F5344CB8AC3E}">
        <p14:creationId xmlns:p14="http://schemas.microsoft.com/office/powerpoint/2010/main" val="621042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dpis a svislý text">
    <p:spTree>
      <p:nvGrpSpPr>
        <p:cNvPr id="1" name=""/>
        <p:cNvGrpSpPr/>
        <p:nvPr/>
      </p:nvGrpSpPr>
      <p:grpSpPr>
        <a:xfrm>
          <a:off x="0" y="0"/>
          <a:ext cx="0" cy="0"/>
          <a:chOff x="0" y="0"/>
          <a:chExt cx="0" cy="0"/>
        </a:xfrm>
      </p:grpSpPr>
      <p:sp>
        <p:nvSpPr>
          <p:cNvPr id="4" name="Nadpis 1"/>
          <p:cNvSpPr>
            <a:spLocks noGrp="1"/>
          </p:cNvSpPr>
          <p:nvPr>
            <p:ph type="title"/>
          </p:nvPr>
        </p:nvSpPr>
        <p:spPr>
          <a:xfrm>
            <a:off x="1043608" y="332656"/>
            <a:ext cx="7416824" cy="736857"/>
          </a:xfrm>
        </p:spPr>
        <p:txBody>
          <a:bodyPr/>
          <a:lstStyle/>
          <a:p>
            <a:r>
              <a:rPr lang="cs-CZ" smtClean="0"/>
              <a:t>Klepnutím lze upravit styl předlohy nadpisů.</a:t>
            </a:r>
            <a:endParaRPr lang="cs-CZ"/>
          </a:p>
        </p:txBody>
      </p:sp>
      <p:sp>
        <p:nvSpPr>
          <p:cNvPr id="5" name="Zástupný symbol pro svislý text 2"/>
          <p:cNvSpPr>
            <a:spLocks noGrp="1"/>
          </p:cNvSpPr>
          <p:nvPr>
            <p:ph type="body" orient="vert" idx="1"/>
          </p:nvPr>
        </p:nvSpPr>
        <p:spPr>
          <a:xfrm>
            <a:off x="1043607" y="1124744"/>
            <a:ext cx="7416825" cy="5544616"/>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327763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vislý nadpis a text">
    <p:spTree>
      <p:nvGrpSpPr>
        <p:cNvPr id="1" name=""/>
        <p:cNvGrpSpPr/>
        <p:nvPr/>
      </p:nvGrpSpPr>
      <p:grpSpPr>
        <a:xfrm>
          <a:off x="0" y="0"/>
          <a:ext cx="0" cy="0"/>
          <a:chOff x="0" y="0"/>
          <a:chExt cx="0" cy="0"/>
        </a:xfrm>
      </p:grpSpPr>
      <p:sp>
        <p:nvSpPr>
          <p:cNvPr id="4" name="Svislý nadpis 1"/>
          <p:cNvSpPr>
            <a:spLocks noGrp="1"/>
          </p:cNvSpPr>
          <p:nvPr>
            <p:ph type="title" orient="vert"/>
          </p:nvPr>
        </p:nvSpPr>
        <p:spPr>
          <a:xfrm>
            <a:off x="6670675" y="0"/>
            <a:ext cx="2222500" cy="6381750"/>
          </a:xfrm>
        </p:spPr>
        <p:txBody>
          <a:bodyPr vert="eaVert"/>
          <a:lstStyle/>
          <a:p>
            <a:r>
              <a:rPr lang="cs-CZ" smtClean="0"/>
              <a:t>Klepnutím lze upravit styl předlohy nadpisů.</a:t>
            </a:r>
            <a:endParaRPr lang="cs-CZ"/>
          </a:p>
        </p:txBody>
      </p:sp>
      <p:sp>
        <p:nvSpPr>
          <p:cNvPr id="5" name="Zástupný symbol pro svislý text 2"/>
          <p:cNvSpPr>
            <a:spLocks noGrp="1"/>
          </p:cNvSpPr>
          <p:nvPr>
            <p:ph type="body" orient="vert" idx="1"/>
          </p:nvPr>
        </p:nvSpPr>
        <p:spPr>
          <a:xfrm>
            <a:off x="0" y="0"/>
            <a:ext cx="6518275" cy="638175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200783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adpis a tabulka">
    <p:spTree>
      <p:nvGrpSpPr>
        <p:cNvPr id="1" name=""/>
        <p:cNvGrpSpPr/>
        <p:nvPr/>
      </p:nvGrpSpPr>
      <p:grpSpPr>
        <a:xfrm>
          <a:off x="0" y="0"/>
          <a:ext cx="0" cy="0"/>
          <a:chOff x="0" y="0"/>
          <a:chExt cx="0" cy="0"/>
        </a:xfrm>
      </p:grpSpPr>
      <p:sp>
        <p:nvSpPr>
          <p:cNvPr id="4" name="Nadpis 1"/>
          <p:cNvSpPr>
            <a:spLocks noGrp="1"/>
          </p:cNvSpPr>
          <p:nvPr>
            <p:ph type="title"/>
          </p:nvPr>
        </p:nvSpPr>
        <p:spPr>
          <a:xfrm>
            <a:off x="1053296" y="332656"/>
            <a:ext cx="7889598" cy="692721"/>
          </a:xfrm>
        </p:spPr>
        <p:txBody>
          <a:bodyPr/>
          <a:lstStyle/>
          <a:p>
            <a:r>
              <a:rPr lang="cs-CZ" dirty="0" smtClean="0"/>
              <a:t>Klepnutím lze upravit styl předlohy nadpisů.</a:t>
            </a:r>
            <a:endParaRPr lang="cs-CZ" dirty="0"/>
          </a:p>
        </p:txBody>
      </p:sp>
      <p:sp>
        <p:nvSpPr>
          <p:cNvPr id="5" name="Zástupný symbol pro tabulku 2"/>
          <p:cNvSpPr>
            <a:spLocks noGrp="1"/>
          </p:cNvSpPr>
          <p:nvPr>
            <p:ph type="tbl" idx="1"/>
          </p:nvPr>
        </p:nvSpPr>
        <p:spPr>
          <a:xfrm>
            <a:off x="179388" y="1124744"/>
            <a:ext cx="8785100" cy="5472608"/>
          </a:xfrm>
        </p:spPr>
        <p:txBody>
          <a:bodyPr/>
          <a:lstStyle/>
          <a:p>
            <a:pPr lvl="0"/>
            <a:endParaRPr lang="cs-CZ" noProof="0" smtClean="0"/>
          </a:p>
        </p:txBody>
      </p:sp>
    </p:spTree>
    <p:extLst>
      <p:ext uri="{BB962C8B-B14F-4D97-AF65-F5344CB8AC3E}">
        <p14:creationId xmlns:p14="http://schemas.microsoft.com/office/powerpoint/2010/main" val="1490075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1043608" y="332656"/>
            <a:ext cx="7416824" cy="736857"/>
          </a:xfrm>
          <a:prstGeom prst="rect">
            <a:avLst/>
          </a:prstGeom>
          <a:extLst/>
        </p:spPr>
        <p:txBody>
          <a:bodyPr vert="horz" lIns="91340" tIns="45718" rIns="91340" bIns="45718" rtlCol="0" anchor="ctr">
            <a:noAutofit/>
          </a:bodyPr>
          <a:lstStyle/>
          <a:p>
            <a:pPr marL="180975" lvl="0" indent="-180975" algn="l" defTabSz="913267" rtl="0" eaLnBrk="1" fontAlgn="base" latinLnBrk="0" hangingPunct="1">
              <a:lnSpc>
                <a:spcPct val="90000"/>
              </a:lnSpc>
              <a:spcBef>
                <a:spcPct val="0"/>
              </a:spcBef>
              <a:spcAft>
                <a:spcPct val="0"/>
              </a:spcAft>
              <a:buNone/>
            </a:pPr>
            <a:r>
              <a:rPr lang="cs-CZ" altLang="cs-CZ" dirty="0" smtClean="0"/>
              <a:t>Klepnutím lze upravit styl předlohy nadpisů.</a:t>
            </a:r>
          </a:p>
        </p:txBody>
      </p:sp>
      <p:sp>
        <p:nvSpPr>
          <p:cNvPr id="10" name="Rectangle 3"/>
          <p:cNvSpPr>
            <a:spLocks noGrp="1" noChangeArrowheads="1"/>
          </p:cNvSpPr>
          <p:nvPr>
            <p:ph type="body" idx="1"/>
          </p:nvPr>
        </p:nvSpPr>
        <p:spPr bwMode="auto">
          <a:xfrm>
            <a:off x="1043607" y="1124744"/>
            <a:ext cx="7416825" cy="554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ltLang="cs-CZ" dirty="0" smtClean="0"/>
              <a:t>Klepnutím lze upravit styly předlohy textu.</a:t>
            </a:r>
          </a:p>
          <a:p>
            <a:pPr lvl="1"/>
            <a:r>
              <a:rPr lang="cs-CZ" altLang="cs-CZ" dirty="0" smtClean="0"/>
              <a:t>Druhá úroveň</a:t>
            </a:r>
          </a:p>
          <a:p>
            <a:pPr lvl="2"/>
            <a:r>
              <a:rPr lang="cs-CZ" altLang="cs-CZ" dirty="0" smtClean="0"/>
              <a:t>Třetí úroveň</a:t>
            </a:r>
          </a:p>
          <a:p>
            <a:pPr lvl="3"/>
            <a:r>
              <a:rPr lang="cs-CZ" altLang="cs-CZ" dirty="0" smtClean="0"/>
              <a:t>Čtvrtá úroveň</a:t>
            </a:r>
          </a:p>
        </p:txBody>
      </p:sp>
      <p:pic>
        <p:nvPicPr>
          <p:cNvPr id="11" name="Obrázek 10"/>
          <p:cNvPicPr>
            <a:picLocks noChangeAspect="1"/>
          </p:cNvPicPr>
          <p:nvPr userDrawn="1"/>
        </p:nvPicPr>
        <p:blipFill>
          <a:blip r:embed="rId15" cstate="email">
            <a:extLst>
              <a:ext uri="{28A0092B-C50C-407E-A947-70E740481C1C}">
                <a14:useLocalDpi xmlns:a14="http://schemas.microsoft.com/office/drawing/2010/main" val="0"/>
              </a:ext>
            </a:extLst>
          </a:blip>
          <a:stretch>
            <a:fillRect/>
          </a:stretch>
        </p:blipFill>
        <p:spPr>
          <a:xfrm>
            <a:off x="179512" y="332656"/>
            <a:ext cx="767558" cy="736857"/>
          </a:xfrm>
          <a:prstGeom prst="rect">
            <a:avLst/>
          </a:prstGeom>
        </p:spPr>
      </p:pic>
    </p:spTree>
  </p:cSld>
  <p:clrMap bg1="lt1" tx1="dk1" bg2="lt2" tx2="dk2" accent1="accent1" accent2="accent2" accent3="accent3" accent4="accent4" accent5="accent5" accent6="accent6" hlink="hlink" folHlink="folHlink"/>
  <p:sldLayoutIdLst>
    <p:sldLayoutId id="2147485282" r:id="rId1"/>
    <p:sldLayoutId id="2147485270" r:id="rId2"/>
    <p:sldLayoutId id="2147485271" r:id="rId3"/>
    <p:sldLayoutId id="2147485272" r:id="rId4"/>
    <p:sldLayoutId id="2147485273" r:id="rId5"/>
    <p:sldLayoutId id="2147485274" r:id="rId6"/>
    <p:sldLayoutId id="2147485275" r:id="rId7"/>
    <p:sldLayoutId id="2147485276" r:id="rId8"/>
    <p:sldLayoutId id="2147485277" r:id="rId9"/>
    <p:sldLayoutId id="2147485278" r:id="rId10"/>
    <p:sldLayoutId id="2147485279" r:id="rId11"/>
    <p:sldLayoutId id="2147485280" r:id="rId12"/>
    <p:sldLayoutId id="2147485281" r:id="rId13"/>
  </p:sldLayoutIdLst>
  <p:timing>
    <p:tnLst>
      <p:par>
        <p:cTn id="1" dur="indefinite" restart="never" nodeType="tmRoot"/>
      </p:par>
    </p:tnLst>
  </p:timing>
  <p:hf sldNum="0" hdr="0" dt="0"/>
  <p:txStyles>
    <p:titleStyle>
      <a:lvl1pPr marL="0" indent="0" algn="l" rtl="0" eaLnBrk="0" fontAlgn="base" hangingPunct="0">
        <a:spcBef>
          <a:spcPct val="0"/>
        </a:spcBef>
        <a:spcAft>
          <a:spcPct val="0"/>
        </a:spcAft>
        <a:defRPr lang="cs-CZ" altLang="cs-CZ" sz="2800" b="1" kern="1200" dirty="0" smtClean="0">
          <a:solidFill>
            <a:srgbClr val="E65014"/>
          </a:solidFill>
          <a:latin typeface="+mj-lt"/>
          <a:ea typeface="+mj-ea"/>
          <a:cs typeface="+mj-cs"/>
        </a:defRPr>
      </a:lvl1pPr>
      <a:lvl2pPr marL="180975" indent="-180975" algn="l" rtl="0" eaLnBrk="0" fontAlgn="base" hangingPunct="0">
        <a:spcBef>
          <a:spcPct val="0"/>
        </a:spcBef>
        <a:spcAft>
          <a:spcPct val="0"/>
        </a:spcAft>
        <a:defRPr b="1">
          <a:solidFill>
            <a:schemeClr val="tx1"/>
          </a:solidFill>
          <a:latin typeface="Arial Narrow" pitchFamily="34" charset="0"/>
        </a:defRPr>
      </a:lvl2pPr>
      <a:lvl3pPr marL="180975" indent="-180975" algn="l" rtl="0" eaLnBrk="0" fontAlgn="base" hangingPunct="0">
        <a:spcBef>
          <a:spcPct val="0"/>
        </a:spcBef>
        <a:spcAft>
          <a:spcPct val="0"/>
        </a:spcAft>
        <a:defRPr b="1">
          <a:solidFill>
            <a:schemeClr val="tx1"/>
          </a:solidFill>
          <a:latin typeface="Arial Narrow" pitchFamily="34" charset="0"/>
        </a:defRPr>
      </a:lvl3pPr>
      <a:lvl4pPr marL="180975" indent="-180975" algn="l" rtl="0" eaLnBrk="0" fontAlgn="base" hangingPunct="0">
        <a:spcBef>
          <a:spcPct val="0"/>
        </a:spcBef>
        <a:spcAft>
          <a:spcPct val="0"/>
        </a:spcAft>
        <a:defRPr b="1">
          <a:solidFill>
            <a:schemeClr val="tx1"/>
          </a:solidFill>
          <a:latin typeface="Arial Narrow" pitchFamily="34" charset="0"/>
        </a:defRPr>
      </a:lvl4pPr>
      <a:lvl5pPr marL="180975" indent="-180975" algn="l" rtl="0" eaLnBrk="0" fontAlgn="base" hangingPunct="0">
        <a:spcBef>
          <a:spcPct val="0"/>
        </a:spcBef>
        <a:spcAft>
          <a:spcPct val="0"/>
        </a:spcAft>
        <a:defRPr b="1">
          <a:solidFill>
            <a:schemeClr val="tx1"/>
          </a:solidFill>
          <a:latin typeface="Arial Narrow" pitchFamily="34" charset="0"/>
        </a:defRPr>
      </a:lvl5pPr>
      <a:lvl6pPr marL="638175" algn="l" rtl="0" fontAlgn="base">
        <a:spcBef>
          <a:spcPct val="0"/>
        </a:spcBef>
        <a:spcAft>
          <a:spcPct val="0"/>
        </a:spcAft>
        <a:defRPr b="1">
          <a:solidFill>
            <a:schemeClr val="tx1"/>
          </a:solidFill>
          <a:latin typeface="Arial Narrow" pitchFamily="34" charset="0"/>
        </a:defRPr>
      </a:lvl6pPr>
      <a:lvl7pPr marL="1095375" algn="l" rtl="0" fontAlgn="base">
        <a:spcBef>
          <a:spcPct val="0"/>
        </a:spcBef>
        <a:spcAft>
          <a:spcPct val="0"/>
        </a:spcAft>
        <a:defRPr b="1">
          <a:solidFill>
            <a:schemeClr val="tx1"/>
          </a:solidFill>
          <a:latin typeface="Arial Narrow" pitchFamily="34" charset="0"/>
        </a:defRPr>
      </a:lvl7pPr>
      <a:lvl8pPr marL="1552575" algn="l" rtl="0" fontAlgn="base">
        <a:spcBef>
          <a:spcPct val="0"/>
        </a:spcBef>
        <a:spcAft>
          <a:spcPct val="0"/>
        </a:spcAft>
        <a:defRPr b="1">
          <a:solidFill>
            <a:schemeClr val="tx1"/>
          </a:solidFill>
          <a:latin typeface="Arial Narrow" pitchFamily="34" charset="0"/>
        </a:defRPr>
      </a:lvl8pPr>
      <a:lvl9pPr marL="2009775" algn="l" rtl="0" fontAlgn="base">
        <a:spcBef>
          <a:spcPct val="0"/>
        </a:spcBef>
        <a:spcAft>
          <a:spcPct val="0"/>
        </a:spcAft>
        <a:defRPr b="1">
          <a:solidFill>
            <a:schemeClr val="tx1"/>
          </a:solidFill>
          <a:latin typeface="Arial Narrow"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b="1">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Arial" charset="0"/>
        </a:defRPr>
      </a:lvl5pPr>
      <a:lvl6pPr marL="2514600" indent="-228600" algn="l" rtl="0" fontAlgn="base">
        <a:spcBef>
          <a:spcPct val="20000"/>
        </a:spcBef>
        <a:spcAft>
          <a:spcPct val="0"/>
        </a:spcAft>
        <a:buChar char="»"/>
        <a:defRPr sz="1400">
          <a:solidFill>
            <a:schemeClr val="tx1"/>
          </a:solidFill>
          <a:latin typeface="Arial" charset="0"/>
        </a:defRPr>
      </a:lvl6pPr>
      <a:lvl7pPr marL="2971800" indent="-228600" algn="l" rtl="0" fontAlgn="base">
        <a:spcBef>
          <a:spcPct val="20000"/>
        </a:spcBef>
        <a:spcAft>
          <a:spcPct val="0"/>
        </a:spcAft>
        <a:buChar char="»"/>
        <a:defRPr sz="1400">
          <a:solidFill>
            <a:schemeClr val="tx1"/>
          </a:solidFill>
          <a:latin typeface="Arial" charset="0"/>
        </a:defRPr>
      </a:lvl7pPr>
      <a:lvl8pPr marL="3429000" indent="-228600" algn="l" rtl="0" fontAlgn="base">
        <a:spcBef>
          <a:spcPct val="20000"/>
        </a:spcBef>
        <a:spcAft>
          <a:spcPct val="0"/>
        </a:spcAft>
        <a:buChar char="»"/>
        <a:defRPr sz="1400">
          <a:solidFill>
            <a:schemeClr val="tx1"/>
          </a:solidFill>
          <a:latin typeface="Arial" charset="0"/>
        </a:defRPr>
      </a:lvl8pPr>
      <a:lvl9pPr marL="3886200" indent="-228600" algn="l" rtl="0" fontAlgn="base">
        <a:spcBef>
          <a:spcPct val="20000"/>
        </a:spcBef>
        <a:spcAft>
          <a:spcPct val="0"/>
        </a:spcAft>
        <a:buChar char="»"/>
        <a:defRPr sz="1400">
          <a:solidFill>
            <a:schemeClr val="tx1"/>
          </a:solidFill>
          <a:latin typeface="Arial" charset="0"/>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Nadpis 1"/>
          <p:cNvSpPr>
            <a:spLocks noGrp="1"/>
          </p:cNvSpPr>
          <p:nvPr>
            <p:ph type="ctrTitle"/>
          </p:nvPr>
        </p:nvSpPr>
        <p:spPr/>
        <p:txBody>
          <a:bodyPr/>
          <a:lstStyle/>
          <a:p>
            <a:r>
              <a:rPr lang="cs-CZ" altLang="cs-CZ" dirty="0" smtClean="0"/>
              <a:t>ROZPIS ROZPOČTU UTB </a:t>
            </a:r>
            <a:br>
              <a:rPr lang="cs-CZ" altLang="cs-CZ" dirty="0" smtClean="0"/>
            </a:br>
            <a:r>
              <a:rPr lang="cs-CZ" altLang="cs-CZ" dirty="0" smtClean="0"/>
              <a:t>NA ROK 2023 </a:t>
            </a:r>
          </a:p>
        </p:txBody>
      </p:sp>
      <p:sp>
        <p:nvSpPr>
          <p:cNvPr id="5123" name="Rectangle 12"/>
          <p:cNvSpPr>
            <a:spLocks noGrp="1" noChangeArrowheads="1"/>
          </p:cNvSpPr>
          <p:nvPr>
            <p:ph type="subTitle" idx="1"/>
          </p:nvPr>
        </p:nvSpPr>
        <p:spPr/>
        <p:txBody>
          <a:bodyPr/>
          <a:lstStyle/>
          <a:p>
            <a:pPr eaLnBrk="1" hangingPunct="1">
              <a:defRPr/>
            </a:pPr>
            <a:r>
              <a:rPr lang="cs-CZ" altLang="cs-CZ" sz="2800" dirty="0" smtClean="0">
                <a:latin typeface="+mj-lt"/>
              </a:rPr>
              <a:t>RNDr. Alexander Černý</a:t>
            </a:r>
          </a:p>
          <a:p>
            <a:pPr eaLnBrk="1" hangingPunct="1">
              <a:defRPr/>
            </a:pPr>
            <a:r>
              <a:rPr lang="cs-CZ" altLang="cs-CZ" sz="2800" dirty="0" smtClean="0">
                <a:latin typeface="+mj-lt"/>
              </a:rPr>
              <a:t>Verze:  </a:t>
            </a:r>
            <a:r>
              <a:rPr lang="cs-CZ" altLang="cs-CZ" sz="2800" dirty="0" smtClean="0">
                <a:latin typeface="+mj-lt"/>
              </a:rPr>
              <a:t>24. </a:t>
            </a:r>
            <a:r>
              <a:rPr lang="cs-CZ" altLang="cs-CZ" sz="2800" dirty="0" smtClean="0">
                <a:latin typeface="+mj-lt"/>
              </a:rPr>
              <a:t>února 2023</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Nadpis 6"/>
          <p:cNvSpPr>
            <a:spLocks noGrp="1"/>
          </p:cNvSpPr>
          <p:nvPr>
            <p:ph type="title"/>
          </p:nvPr>
        </p:nvSpPr>
        <p:spPr/>
        <p:txBody>
          <a:bodyPr/>
          <a:lstStyle/>
          <a:p>
            <a:pPr indent="0"/>
            <a:r>
              <a:rPr lang="cs-CZ" altLang="cs-CZ" sz="2400" dirty="0" smtClean="0"/>
              <a:t>Výběr z Pravidel rozpočtu UTB pro rok 2023</a:t>
            </a:r>
          </a:p>
        </p:txBody>
      </p:sp>
      <p:sp>
        <p:nvSpPr>
          <p:cNvPr id="7171" name="Rectangle 3"/>
          <p:cNvSpPr>
            <a:spLocks noGrp="1" noChangeArrowheads="1"/>
          </p:cNvSpPr>
          <p:nvPr>
            <p:ph idx="1"/>
          </p:nvPr>
        </p:nvSpPr>
        <p:spPr/>
        <p:txBody>
          <a:bodyPr/>
          <a:lstStyle/>
          <a:p>
            <a:pPr>
              <a:buFontTx/>
              <a:buNone/>
            </a:pPr>
            <a:r>
              <a:rPr lang="cs-CZ" altLang="cs-CZ" sz="2000" b="1" dirty="0" smtClean="0">
                <a:latin typeface="Arial" panose="020B0604020202020204" pitchFamily="34" charset="0"/>
                <a:cs typeface="Arial" panose="020B0604020202020204" pitchFamily="34" charset="0"/>
              </a:rPr>
              <a:t>Stanovení metodiky, principů, algoritmů pro UTB:</a:t>
            </a:r>
          </a:p>
          <a:p>
            <a:pPr lvl="1" eaLnBrk="1" hangingPunct="1">
              <a:buFont typeface="Wingdings" panose="05000000000000000000" pitchFamily="2" charset="2"/>
              <a:buChar char="§"/>
            </a:pPr>
            <a:r>
              <a:rPr lang="cs-CZ" altLang="cs-CZ" sz="2000" dirty="0" smtClean="0">
                <a:cs typeface="Arial" panose="020B0604020202020204" pitchFamily="34" charset="0"/>
              </a:rPr>
              <a:t>metodika poskytování příspěvků a dotací pro VVŠ</a:t>
            </a:r>
          </a:p>
          <a:p>
            <a:pPr lvl="1" eaLnBrk="1" hangingPunct="1">
              <a:buFont typeface="Wingdings" panose="05000000000000000000" pitchFamily="2" charset="2"/>
              <a:buChar char="§"/>
            </a:pPr>
            <a:r>
              <a:rPr lang="cs-CZ" altLang="cs-CZ" sz="2000" dirty="0" smtClean="0">
                <a:cs typeface="Arial" panose="020B0604020202020204" pitchFamily="34" charset="0"/>
              </a:rPr>
              <a:t>priority interního financování na UTB </a:t>
            </a:r>
          </a:p>
          <a:p>
            <a:pPr lvl="1" eaLnBrk="1" hangingPunct="1">
              <a:buFont typeface="Wingdings" panose="05000000000000000000" pitchFamily="2" charset="2"/>
              <a:buChar char="§"/>
            </a:pPr>
            <a:r>
              <a:rPr lang="cs-CZ" altLang="cs-CZ" sz="2000" dirty="0" smtClean="0">
                <a:cs typeface="Arial" panose="020B0604020202020204" pitchFamily="34" charset="0"/>
              </a:rPr>
              <a:t>algoritmy interního rozdělení neinvestičních prostředků z příspěvků a dotací </a:t>
            </a:r>
          </a:p>
          <a:p>
            <a:pPr lvl="1" eaLnBrk="1" hangingPunct="1">
              <a:buFont typeface="Wingdings" panose="05000000000000000000" pitchFamily="2" charset="2"/>
              <a:buChar char="§"/>
            </a:pPr>
            <a:r>
              <a:rPr lang="cs-CZ" altLang="cs-CZ" sz="2000" dirty="0" smtClean="0">
                <a:cs typeface="Arial" panose="020B0604020202020204" pitchFamily="34" charset="0"/>
              </a:rPr>
              <a:t>algoritmy stanovení výše odvodů na financování společných servisních složek, informačních zdrojů a celouniverzitních  zdrojů</a:t>
            </a:r>
          </a:p>
          <a:p>
            <a:pPr lvl="1" eaLnBrk="1" hangingPunct="1">
              <a:buFont typeface="Wingdings" panose="05000000000000000000" pitchFamily="2" charset="2"/>
              <a:buChar char="§"/>
            </a:pPr>
            <a:r>
              <a:rPr lang="cs-CZ" altLang="cs-CZ" sz="2000" dirty="0" smtClean="0">
                <a:cs typeface="Arial" panose="020B0604020202020204" pitchFamily="34" charset="0"/>
              </a:rPr>
              <a:t>čerpání finančních prostředků</a:t>
            </a:r>
          </a:p>
          <a:p>
            <a:pPr lvl="1" eaLnBrk="1" hangingPunct="1">
              <a:buFont typeface="Wingdings" panose="05000000000000000000" pitchFamily="2" charset="2"/>
              <a:buChar char="§"/>
            </a:pPr>
            <a:r>
              <a:rPr lang="cs-CZ" altLang="cs-CZ" sz="2000" dirty="0" smtClean="0">
                <a:cs typeface="Arial" panose="020B0604020202020204" pitchFamily="34" charset="0"/>
              </a:rPr>
              <a:t>tvorba a rozdělení celouniverzitních prostředků</a:t>
            </a:r>
          </a:p>
          <a:p>
            <a:pPr lvl="1" eaLnBrk="1" hangingPunct="1">
              <a:buFont typeface="Wingdings" panose="05000000000000000000" pitchFamily="2" charset="2"/>
              <a:buChar char="§"/>
            </a:pPr>
            <a:r>
              <a:rPr lang="cs-CZ" altLang="cs-CZ" sz="2000" dirty="0" smtClean="0">
                <a:cs typeface="Arial" panose="020B0604020202020204" pitchFamily="34" charset="0"/>
              </a:rPr>
              <a:t>projekty financované z evropských strukturálních a investičních fondů</a:t>
            </a:r>
          </a:p>
          <a:p>
            <a:pPr lvl="1" eaLnBrk="1" hangingPunct="1">
              <a:buFont typeface="Wingdings" panose="05000000000000000000" pitchFamily="2" charset="2"/>
              <a:buChar char="§"/>
            </a:pPr>
            <a:r>
              <a:rPr lang="cs-CZ" altLang="cs-CZ" sz="2000" dirty="0" smtClean="0">
                <a:cs typeface="Arial" panose="020B0604020202020204" pitchFamily="34" charset="0"/>
              </a:rPr>
              <a:t>regulační opatření a zásady hospodaření s finančními prostředky </a:t>
            </a:r>
          </a:p>
          <a:p>
            <a:pPr eaLnBrk="1" hangingPunct="1">
              <a:buFont typeface="Wingdings" panose="05000000000000000000" pitchFamily="2" charset="2"/>
              <a:buNone/>
            </a:pPr>
            <a:r>
              <a:rPr lang="cs-CZ" altLang="cs-CZ" sz="2000" b="1" dirty="0" smtClean="0">
                <a:latin typeface="Arial" panose="020B0604020202020204" pitchFamily="34" charset="0"/>
                <a:cs typeface="Arial" panose="020B0604020202020204" pitchFamily="34" charset="0"/>
              </a:rPr>
              <a:t>Pravidla rozpočtu UTB pro rok 2023 byla schválena na zasedání AS UTB dne 10. 1.</a:t>
            </a:r>
            <a:r>
              <a:rPr lang="cs-CZ" altLang="cs-CZ" sz="2000" b="1" dirty="0" smtClean="0">
                <a:solidFill>
                  <a:srgbClr val="FF0000"/>
                </a:solidFill>
                <a:latin typeface="Arial" panose="020B0604020202020204" pitchFamily="34" charset="0"/>
                <a:cs typeface="Arial" panose="020B0604020202020204" pitchFamily="34" charset="0"/>
              </a:rPr>
              <a:t> </a:t>
            </a:r>
            <a:r>
              <a:rPr lang="cs-CZ" altLang="cs-CZ" sz="2000" b="1" dirty="0" smtClean="0">
                <a:latin typeface="Arial" panose="020B0604020202020204" pitchFamily="34" charset="0"/>
                <a:cs typeface="Arial" panose="020B0604020202020204" pitchFamily="34" charset="0"/>
              </a:rPr>
              <a:t>2023.</a:t>
            </a:r>
          </a:p>
          <a:p>
            <a:pPr eaLnBrk="1" hangingPunct="1">
              <a:buFont typeface="Wingdings" panose="05000000000000000000" pitchFamily="2" charset="2"/>
              <a:buNone/>
            </a:pPr>
            <a:r>
              <a:rPr lang="cs-CZ" altLang="cs-CZ" sz="2000" b="1" dirty="0" smtClean="0">
                <a:latin typeface="Arial" panose="020B0604020202020204" pitchFamily="34" charset="0"/>
                <a:cs typeface="Arial" panose="020B0604020202020204" pitchFamily="34" charset="0"/>
              </a:rPr>
              <a:t>     </a:t>
            </a:r>
          </a:p>
          <a:p>
            <a:pPr lvl="1" eaLnBrk="1" hangingPunct="1">
              <a:buFont typeface="Wingdings" panose="05000000000000000000" pitchFamily="2" charset="2"/>
              <a:buChar char="Ø"/>
            </a:pPr>
            <a:endParaRPr lang="cs-CZ" altLang="cs-CZ" dirty="0" smtClean="0">
              <a:latin typeface="Arial" panose="020B0604020202020204" pitchFamily="34" charset="0"/>
            </a:endParaRPr>
          </a:p>
        </p:txBody>
      </p:sp>
    </p:spTree>
    <p:extLst>
      <p:ext uri="{BB962C8B-B14F-4D97-AF65-F5344CB8AC3E}">
        <p14:creationId xmlns:p14="http://schemas.microsoft.com/office/powerpoint/2010/main" val="1766213726"/>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marL="0" indent="0" eaLnBrk="1" hangingPunct="1"/>
            <a:r>
              <a:rPr lang="cs-CZ" altLang="cs-CZ" sz="2400" dirty="0" smtClean="0"/>
              <a:t>Metodika a principy financování z MŠMT pro rok 2023</a:t>
            </a:r>
          </a:p>
        </p:txBody>
      </p:sp>
      <p:sp>
        <p:nvSpPr>
          <p:cNvPr id="10243" name="Rectangle 3"/>
          <p:cNvSpPr>
            <a:spLocks noGrp="1" noChangeArrowheads="1"/>
          </p:cNvSpPr>
          <p:nvPr>
            <p:ph type="body" idx="1"/>
          </p:nvPr>
        </p:nvSpPr>
        <p:spPr/>
        <p:txBody>
          <a:bodyPr/>
          <a:lstStyle/>
          <a:p>
            <a:pPr algn="just">
              <a:buFont typeface="Wingdings" panose="05000000000000000000" pitchFamily="2" charset="2"/>
              <a:buChar char="§"/>
            </a:pPr>
            <a:r>
              <a:rPr lang="cs-CZ" altLang="cs-CZ" dirty="0" smtClean="0"/>
              <a:t>Objemový princip v rozdělení příspěvku ministerstvem na institucionální financování mezi VVŠ (RO I.) je shodný jako v létech předchozích</a:t>
            </a:r>
          </a:p>
          <a:p>
            <a:pPr algn="just">
              <a:buFont typeface="Wingdings" panose="05000000000000000000" pitchFamily="2" charset="2"/>
              <a:buChar char="§"/>
            </a:pPr>
            <a:r>
              <a:rPr lang="cs-CZ" altLang="cs-CZ" dirty="0" smtClean="0"/>
              <a:t>Výchozí </a:t>
            </a:r>
            <a:r>
              <a:rPr lang="cs-CZ" altLang="cs-CZ" dirty="0"/>
              <a:t>návrh </a:t>
            </a:r>
            <a:r>
              <a:rPr lang="cs-CZ" altLang="cs-CZ" dirty="0" smtClean="0"/>
              <a:t>objemu institucionálních </a:t>
            </a:r>
            <a:r>
              <a:rPr lang="cs-CZ" altLang="cs-CZ" dirty="0"/>
              <a:t>prostředků </a:t>
            </a:r>
            <a:r>
              <a:rPr lang="cs-CZ" altLang="cs-CZ" dirty="0" smtClean="0"/>
              <a:t>pro VVŠ v rozpočtu </a:t>
            </a:r>
            <a:r>
              <a:rPr lang="cs-CZ" altLang="cs-CZ" dirty="0"/>
              <a:t>MŠMT na rok </a:t>
            </a:r>
            <a:r>
              <a:rPr lang="cs-CZ" altLang="cs-CZ" dirty="0" smtClean="0"/>
              <a:t>2023:</a:t>
            </a:r>
            <a:endParaRPr lang="cs-CZ" altLang="cs-CZ" dirty="0"/>
          </a:p>
          <a:p>
            <a:pPr marL="400050" lvl="1" indent="0" eaLnBrk="1" hangingPunct="1">
              <a:buNone/>
              <a:defRPr/>
            </a:pPr>
            <a:r>
              <a:rPr lang="cs-CZ" altLang="cs-CZ" sz="2000" dirty="0"/>
              <a:t>Meziroční navýšení kapitoly vysokých škol </a:t>
            </a:r>
            <a:r>
              <a:rPr lang="cs-CZ" altLang="cs-CZ" sz="2000" dirty="0" smtClean="0"/>
              <a:t>min. o 1 300 mil. Kč, tj. 800 a 500 mil. Kč. Z 500 mil. Kč odebráno 40 mil. Kč na posílení rozpočtu uměleckých vysokých škol </a:t>
            </a:r>
          </a:p>
          <a:p>
            <a:pPr algn="just">
              <a:buFont typeface="Wingdings" panose="05000000000000000000" pitchFamily="2" charset="2"/>
              <a:buChar char="§"/>
            </a:pPr>
            <a:r>
              <a:rPr lang="cs-CZ" altLang="cs-CZ" dirty="0" smtClean="0"/>
              <a:t>Aktuální poměr mezi ukazateli A </a:t>
            </a:r>
            <a:r>
              <a:rPr lang="cs-CZ" altLang="cs-CZ" dirty="0" err="1" smtClean="0"/>
              <a:t>a</a:t>
            </a:r>
            <a:r>
              <a:rPr lang="cs-CZ" altLang="cs-CZ" dirty="0" smtClean="0"/>
              <a:t> K:   80,609 % a 19,391 % </a:t>
            </a:r>
          </a:p>
          <a:p>
            <a:pPr algn="just">
              <a:buFont typeface="Wingdings" panose="05000000000000000000" pitchFamily="2" charset="2"/>
              <a:buChar char="§"/>
            </a:pPr>
            <a:r>
              <a:rPr lang="cs-CZ" altLang="cs-CZ" dirty="0" smtClean="0"/>
              <a:t>Nastaveny podíly VVŠ ve fixní části institucionálního financování ukazatel A. Pro </a:t>
            </a:r>
            <a:r>
              <a:rPr lang="cs-CZ" altLang="cs-CZ" b="1" dirty="0" smtClean="0">
                <a:solidFill>
                  <a:srgbClr val="C00000"/>
                </a:solidFill>
              </a:rPr>
              <a:t>UTB 3,1625 % </a:t>
            </a:r>
            <a:r>
              <a:rPr lang="cs-CZ" altLang="cs-CZ" dirty="0" smtClean="0"/>
              <a:t>celkového finančního objemu </a:t>
            </a:r>
          </a:p>
          <a:p>
            <a:pPr algn="just">
              <a:buFont typeface="Wingdings" panose="05000000000000000000" pitchFamily="2" charset="2"/>
              <a:buChar char="§"/>
            </a:pPr>
            <a:r>
              <a:rPr lang="cs-CZ" altLang="cs-CZ" dirty="0" smtClean="0"/>
              <a:t>Výkonová část institucionálního financování kvantifikuje výkony vysokých škol se zaměřením na výsledky ve vzdělávací a tvůrčí činnosti </a:t>
            </a:r>
          </a:p>
          <a:p>
            <a:pPr algn="just">
              <a:buFont typeface="Wingdings" panose="05000000000000000000" pitchFamily="2" charset="2"/>
              <a:buChar char="§"/>
            </a:pPr>
            <a:r>
              <a:rPr lang="cs-CZ" altLang="cs-CZ" dirty="0" smtClean="0"/>
              <a:t>Podíl UTB na výkonové části pro rok 2023 je 2,70 %,</a:t>
            </a:r>
            <a:r>
              <a:rPr lang="cs-CZ" dirty="0" smtClean="0"/>
              <a:t> </a:t>
            </a:r>
            <a:r>
              <a:rPr lang="cs-CZ" dirty="0"/>
              <a:t>v roce 2022 byl 2,364 %, v roce 2021 byl 2,4995 %, v roce 2020 pak 2,5722 %. v roce 2019 byl podíl 2,6267 </a:t>
            </a:r>
            <a:r>
              <a:rPr lang="cs-CZ" dirty="0" smtClean="0"/>
              <a:t>%. </a:t>
            </a:r>
            <a:r>
              <a:rPr lang="cs-CZ" b="1" dirty="0" smtClean="0">
                <a:solidFill>
                  <a:srgbClr val="FF0000"/>
                </a:solidFill>
              </a:rPr>
              <a:t>Došlo po řadě let k zastavení poklesu.</a:t>
            </a:r>
            <a:endParaRPr lang="cs-CZ" b="1" dirty="0">
              <a:solidFill>
                <a:srgbClr val="FF0000"/>
              </a:solidFill>
            </a:endParaRPr>
          </a:p>
          <a:p>
            <a:pPr algn="just">
              <a:buFont typeface="Wingdings" panose="05000000000000000000" pitchFamily="2" charset="2"/>
              <a:buChar char="§"/>
            </a:pPr>
            <a:endParaRPr lang="cs-CZ" altLang="cs-CZ" b="1" dirty="0" smtClean="0">
              <a:solidFill>
                <a:srgbClr val="FF0000"/>
              </a:solidFill>
            </a:endParaRPr>
          </a:p>
        </p:txBody>
      </p:sp>
    </p:spTree>
    <p:extLst>
      <p:ext uri="{BB962C8B-B14F-4D97-AF65-F5344CB8AC3E}">
        <p14:creationId xmlns:p14="http://schemas.microsoft.com/office/powerpoint/2010/main" val="20111613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marL="0" indent="7938" eaLnBrk="1" hangingPunct="1"/>
            <a:r>
              <a:rPr lang="cs-CZ" altLang="cs-CZ" sz="2400" dirty="0" smtClean="0"/>
              <a:t>Metodika a principy financování z MŠMT pro rok 2023</a:t>
            </a:r>
          </a:p>
        </p:txBody>
      </p:sp>
      <p:sp>
        <p:nvSpPr>
          <p:cNvPr id="8195" name="Rectangle 3"/>
          <p:cNvSpPr>
            <a:spLocks noGrp="1" noChangeArrowheads="1"/>
          </p:cNvSpPr>
          <p:nvPr>
            <p:ph type="body" idx="1"/>
          </p:nvPr>
        </p:nvSpPr>
        <p:spPr/>
        <p:txBody>
          <a:bodyPr/>
          <a:lstStyle/>
          <a:p>
            <a:pPr algn="just">
              <a:buFont typeface="Wingdings" panose="05000000000000000000" pitchFamily="2" charset="2"/>
              <a:buChar char="§"/>
              <a:defRPr/>
            </a:pPr>
            <a:r>
              <a:rPr lang="cs-CZ" altLang="cs-CZ" dirty="0" smtClean="0"/>
              <a:t>Poskytnutí příspěvku je vázáno na splnění dalších podmínek:</a:t>
            </a:r>
          </a:p>
          <a:p>
            <a:pPr lvl="1" algn="just">
              <a:buFont typeface="Courier New" panose="02070309020205020404" pitchFamily="49" charset="0"/>
              <a:buChar char="o"/>
              <a:defRPr/>
            </a:pPr>
            <a:r>
              <a:rPr lang="cs-CZ" altLang="cs-CZ" dirty="0" smtClean="0"/>
              <a:t>Bylo provedeno ověření výkonů VVŠ ze SIMS ke dni 31. 10. 2022</a:t>
            </a:r>
          </a:p>
          <a:p>
            <a:pPr lvl="1" algn="just">
              <a:buFont typeface="Courier New" panose="02070309020205020404" pitchFamily="49" charset="0"/>
              <a:buChar char="o"/>
              <a:defRPr/>
            </a:pPr>
            <a:r>
              <a:rPr lang="cs-CZ" altLang="cs-CZ" dirty="0" smtClean="0"/>
              <a:t>Pokles přepočtených studií zapsaných do prvních ročníků všech typů studijních programů nesmí být větší než 10 %</a:t>
            </a:r>
          </a:p>
          <a:p>
            <a:pPr lvl="1" algn="just">
              <a:buFont typeface="Courier New" panose="02070309020205020404" pitchFamily="49" charset="0"/>
              <a:buChar char="o"/>
              <a:defRPr/>
            </a:pPr>
            <a:r>
              <a:rPr lang="cs-CZ" altLang="cs-CZ" dirty="0" smtClean="0"/>
              <a:t>Průměrná hodnota KEN přepočtených studií zapsaných do prvních ročníků všech typů SP dané VVŠ neklesne o více než 3 %</a:t>
            </a:r>
          </a:p>
          <a:p>
            <a:pPr marL="400050" lvl="1" indent="0" algn="just">
              <a:buFontTx/>
              <a:buNone/>
              <a:defRPr/>
            </a:pPr>
            <a:r>
              <a:rPr lang="cs-CZ" altLang="cs-CZ" dirty="0" smtClean="0"/>
              <a:t>proti referenčním hodnotám k 31. 10. 2017. Jinak může být příspěvek krácen.</a:t>
            </a:r>
          </a:p>
          <a:p>
            <a:pPr algn="just">
              <a:buFont typeface="Wingdings" panose="05000000000000000000" pitchFamily="2" charset="2"/>
              <a:buChar char="§"/>
              <a:defRPr/>
            </a:pPr>
            <a:r>
              <a:rPr lang="cs-CZ" altLang="cs-CZ" dirty="0" smtClean="0"/>
              <a:t>UTB studenti: 4 097 (2017)    4 936 (2021)    4 283,5 (2022)    4,55 %</a:t>
            </a:r>
            <a:endParaRPr lang="cs-CZ" altLang="cs-CZ" sz="2000" dirty="0" smtClean="0"/>
          </a:p>
          <a:p>
            <a:pPr algn="just">
              <a:buFont typeface="Wingdings" panose="05000000000000000000" pitchFamily="2" charset="2"/>
              <a:buChar char="§"/>
              <a:defRPr/>
            </a:pPr>
            <a:r>
              <a:rPr lang="cs-CZ" altLang="cs-CZ" dirty="0" smtClean="0"/>
              <a:t>UTB KEN:      1,772 (2017)   1,7146 (2021)   1,7681 (2022)  </a:t>
            </a:r>
            <a:r>
              <a:rPr lang="cs-CZ" altLang="cs-CZ" b="1" dirty="0" smtClean="0">
                <a:solidFill>
                  <a:srgbClr val="FF0000"/>
                </a:solidFill>
              </a:rPr>
              <a:t>  - 0,22 %  </a:t>
            </a:r>
          </a:p>
          <a:p>
            <a:pPr algn="just">
              <a:buFont typeface="Wingdings" panose="05000000000000000000" pitchFamily="2" charset="2"/>
              <a:buChar char="§"/>
              <a:defRPr/>
            </a:pPr>
            <a:r>
              <a:rPr lang="cs-CZ" altLang="cs-CZ" b="1" dirty="0" smtClean="0"/>
              <a:t>UTB stanovené podmínky splnila a obdrží prostředky v plné výši.   </a:t>
            </a:r>
          </a:p>
          <a:p>
            <a:pPr lvl="0" algn="just">
              <a:buFont typeface="Wingdings" panose="05000000000000000000" pitchFamily="2" charset="2"/>
              <a:buChar char="§"/>
            </a:pPr>
            <a:r>
              <a:rPr lang="cs-CZ" altLang="cs-CZ" b="1" i="1" dirty="0" smtClean="0">
                <a:solidFill>
                  <a:srgbClr val="C00000"/>
                </a:solidFill>
              </a:rPr>
              <a:t>Fixní </a:t>
            </a:r>
            <a:r>
              <a:rPr lang="cs-CZ" altLang="cs-CZ" b="1" i="1" dirty="0">
                <a:solidFill>
                  <a:srgbClr val="C00000"/>
                </a:solidFill>
              </a:rPr>
              <a:t>a výkonová část finančně stanovena pro každou VVŠ přímo MŠMT, na UTB </a:t>
            </a:r>
            <a:r>
              <a:rPr lang="cs-CZ" altLang="cs-CZ" b="1" i="1" dirty="0" smtClean="0">
                <a:solidFill>
                  <a:srgbClr val="C00000"/>
                </a:solidFill>
              </a:rPr>
              <a:t>jsou </a:t>
            </a:r>
            <a:r>
              <a:rPr lang="cs-CZ" altLang="cs-CZ" b="1" i="1" dirty="0">
                <a:solidFill>
                  <a:srgbClr val="C00000"/>
                </a:solidFill>
              </a:rPr>
              <a:t>rozdělovány takto stanovené konkrétní </a:t>
            </a:r>
            <a:r>
              <a:rPr lang="cs-CZ" altLang="cs-CZ" b="1" i="1" dirty="0" smtClean="0">
                <a:solidFill>
                  <a:srgbClr val="C00000"/>
                </a:solidFill>
              </a:rPr>
              <a:t>hodnoty.</a:t>
            </a:r>
            <a:endParaRPr lang="cs-CZ" altLang="cs-CZ" b="1" i="1" dirty="0">
              <a:solidFill>
                <a:srgbClr val="C00000"/>
              </a:solidFill>
            </a:endParaRPr>
          </a:p>
          <a:p>
            <a:pPr marL="0" indent="0" algn="just">
              <a:buNone/>
              <a:defRPr/>
            </a:pPr>
            <a:r>
              <a:rPr lang="cs-CZ" altLang="cs-CZ" dirty="0" smtClean="0"/>
              <a:t>    </a:t>
            </a:r>
            <a:endParaRPr lang="cs-CZ" altLang="cs-CZ" i="1" dirty="0" smtClean="0"/>
          </a:p>
        </p:txBody>
      </p:sp>
    </p:spTree>
    <p:extLst>
      <p:ext uri="{BB962C8B-B14F-4D97-AF65-F5344CB8AC3E}">
        <p14:creationId xmlns:p14="http://schemas.microsoft.com/office/powerpoint/2010/main" val="596610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marL="0" indent="7938" eaLnBrk="1" hangingPunct="1"/>
            <a:r>
              <a:rPr lang="cs-CZ" altLang="cs-CZ" sz="2400" dirty="0" smtClean="0"/>
              <a:t>Prostředky na rok 2023</a:t>
            </a:r>
          </a:p>
        </p:txBody>
      </p:sp>
      <p:sp>
        <p:nvSpPr>
          <p:cNvPr id="8195" name="Rectangle 3"/>
          <p:cNvSpPr>
            <a:spLocks noGrp="1" noChangeArrowheads="1"/>
          </p:cNvSpPr>
          <p:nvPr>
            <p:ph type="body" idx="1"/>
          </p:nvPr>
        </p:nvSpPr>
        <p:spPr/>
        <p:txBody>
          <a:bodyPr/>
          <a:lstStyle/>
          <a:p>
            <a:pPr marL="0" indent="0" algn="just">
              <a:buNone/>
              <a:defRPr/>
            </a:pPr>
            <a:r>
              <a:rPr lang="cs-CZ" altLang="cs-CZ" b="1" dirty="0" smtClean="0"/>
              <a:t>Pro VVŠ byly na rok 2023 alokovány finanční nárůsty odděleně 800 mil. Kč a 500 mil. Kč   </a:t>
            </a:r>
          </a:p>
          <a:p>
            <a:pPr algn="just">
              <a:buFont typeface="Wingdings" panose="05000000000000000000" pitchFamily="2" charset="2"/>
              <a:buChar char="§"/>
              <a:defRPr/>
            </a:pPr>
            <a:r>
              <a:rPr lang="cs-CZ" altLang="cs-CZ" dirty="0" smtClean="0"/>
              <a:t>Požadavek nárůstu o 800 mil. Kč byl MŠMT zdůvodněn extrémním růstem cen energií všech druhů. Tyto prostředky ale nebyly zahrnuty do střednědobého výhledu. Ministerstvo je zařadilo do ukazatele F. Hodnota příspěvku pro UTB je </a:t>
            </a:r>
            <a:r>
              <a:rPr lang="cs-CZ" altLang="cs-CZ" b="1" dirty="0" smtClean="0"/>
              <a:t>24 048 tis. Kč.</a:t>
            </a:r>
          </a:p>
          <a:p>
            <a:pPr algn="just">
              <a:buFont typeface="Wingdings" panose="05000000000000000000" pitchFamily="2" charset="2"/>
              <a:buChar char="§"/>
              <a:defRPr/>
            </a:pPr>
            <a:r>
              <a:rPr lang="cs-CZ" altLang="cs-CZ" dirty="0" smtClean="0"/>
              <a:t>Fixní prostředky ukazatel A+F na rok 2023</a:t>
            </a:r>
            <a:r>
              <a:rPr lang="cs-CZ" altLang="cs-CZ" b="1" dirty="0" smtClean="0"/>
              <a:t>:</a:t>
            </a:r>
            <a:r>
              <a:rPr lang="cs-CZ" altLang="cs-CZ" b="1" dirty="0" smtClean="0">
                <a:solidFill>
                  <a:srgbClr val="C00000"/>
                </a:solidFill>
              </a:rPr>
              <a:t>        590 200 tis. Kč</a:t>
            </a:r>
          </a:p>
          <a:p>
            <a:pPr marL="0" indent="0" algn="just">
              <a:buNone/>
              <a:defRPr/>
            </a:pPr>
            <a:r>
              <a:rPr lang="cs-CZ" altLang="cs-CZ" dirty="0" smtClean="0"/>
              <a:t>                                                       na rok 2022:         568 152 tis. Kč</a:t>
            </a:r>
            <a:endParaRPr lang="cs-CZ" altLang="cs-CZ" dirty="0"/>
          </a:p>
          <a:p>
            <a:pPr algn="just">
              <a:buFont typeface="Wingdings" panose="05000000000000000000" pitchFamily="2" charset="2"/>
              <a:buChar char="§"/>
              <a:defRPr/>
            </a:pPr>
            <a:r>
              <a:rPr lang="cs-CZ" altLang="cs-CZ" dirty="0" smtClean="0"/>
              <a:t>Růst nákladů na energie byl už v roce 2022 vyšší než „energetický“ příspěvek pro rok 2023 (vysoké školy vykázaly nárůst 2 017 mil. Kč)</a:t>
            </a:r>
          </a:p>
          <a:p>
            <a:pPr algn="just">
              <a:buFont typeface="Wingdings" panose="05000000000000000000" pitchFamily="2" charset="2"/>
              <a:buChar char="§"/>
              <a:defRPr/>
            </a:pPr>
            <a:r>
              <a:rPr lang="cs-CZ" altLang="cs-CZ" dirty="0" smtClean="0"/>
              <a:t>Nárůst 460 mil. Kč zařazen ministerstvem do ukazatele </a:t>
            </a:r>
            <a:r>
              <a:rPr lang="cs-CZ" altLang="cs-CZ" dirty="0" smtClean="0"/>
              <a:t>K. </a:t>
            </a:r>
            <a:endParaRPr lang="cs-CZ" altLang="cs-CZ" dirty="0" smtClean="0"/>
          </a:p>
          <a:p>
            <a:pPr algn="just">
              <a:buFont typeface="Wingdings" panose="05000000000000000000" pitchFamily="2" charset="2"/>
              <a:buChar char="§"/>
              <a:defRPr/>
            </a:pPr>
            <a:r>
              <a:rPr lang="cs-CZ" altLang="cs-CZ" dirty="0" smtClean="0"/>
              <a:t>Výkonové prostředky </a:t>
            </a:r>
            <a:r>
              <a:rPr lang="cs-CZ" altLang="cs-CZ" dirty="0"/>
              <a:t>ukazatel </a:t>
            </a:r>
            <a:r>
              <a:rPr lang="cs-CZ" altLang="cs-CZ" dirty="0" smtClean="0"/>
              <a:t>K </a:t>
            </a:r>
            <a:r>
              <a:rPr lang="cs-CZ" altLang="cs-CZ" dirty="0"/>
              <a:t>na rok </a:t>
            </a:r>
            <a:r>
              <a:rPr lang="cs-CZ" altLang="cs-CZ" dirty="0" smtClean="0"/>
              <a:t>2023:</a:t>
            </a:r>
            <a:r>
              <a:rPr lang="cs-CZ" altLang="cs-CZ" b="1" dirty="0" smtClean="0">
                <a:solidFill>
                  <a:srgbClr val="C00000"/>
                </a:solidFill>
              </a:rPr>
              <a:t>  98 173 tis. Kč </a:t>
            </a:r>
          </a:p>
          <a:p>
            <a:pPr marL="0" indent="0" algn="just">
              <a:buNone/>
              <a:defRPr/>
            </a:pPr>
            <a:r>
              <a:rPr lang="cs-CZ" altLang="cs-CZ" b="1" dirty="0" smtClean="0"/>
              <a:t>                                                           </a:t>
            </a:r>
            <a:r>
              <a:rPr lang="cs-CZ" altLang="cs-CZ" dirty="0" smtClean="0"/>
              <a:t>na rok 2022</a:t>
            </a:r>
            <a:r>
              <a:rPr lang="cs-CZ" altLang="cs-CZ" b="1" dirty="0" smtClean="0"/>
              <a:t>:  </a:t>
            </a:r>
            <a:r>
              <a:rPr lang="cs-CZ" altLang="cs-CZ" dirty="0" smtClean="0"/>
              <a:t>90 357 tis. Kč    </a:t>
            </a:r>
          </a:p>
          <a:p>
            <a:pPr marL="0" indent="0" algn="just">
              <a:buNone/>
              <a:defRPr/>
            </a:pPr>
            <a:r>
              <a:rPr lang="cs-CZ" altLang="cs-CZ" dirty="0" smtClean="0"/>
              <a:t>     </a:t>
            </a:r>
            <a:endParaRPr lang="cs-CZ" altLang="cs-CZ" i="1" dirty="0" smtClean="0"/>
          </a:p>
        </p:txBody>
      </p:sp>
    </p:spTree>
    <p:extLst>
      <p:ext uri="{BB962C8B-B14F-4D97-AF65-F5344CB8AC3E}">
        <p14:creationId xmlns:p14="http://schemas.microsoft.com/office/powerpoint/2010/main" val="11012369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indent="0" eaLnBrk="1" hangingPunct="1"/>
            <a:r>
              <a:rPr lang="cs-CZ" altLang="cs-CZ" sz="2400" dirty="0" smtClean="0"/>
              <a:t>Metodika a principy financování z MŠMT pro rok 2023</a:t>
            </a:r>
          </a:p>
        </p:txBody>
      </p:sp>
      <p:sp>
        <p:nvSpPr>
          <p:cNvPr id="11267" name="Rectangle 3"/>
          <p:cNvSpPr>
            <a:spLocks noGrp="1" noChangeArrowheads="1"/>
          </p:cNvSpPr>
          <p:nvPr>
            <p:ph idx="1"/>
          </p:nvPr>
        </p:nvSpPr>
        <p:spPr>
          <a:xfrm>
            <a:off x="1043607" y="980728"/>
            <a:ext cx="7416825" cy="5544616"/>
          </a:xfrm>
        </p:spPr>
        <p:txBody>
          <a:bodyPr/>
          <a:lstStyle/>
          <a:p>
            <a:pPr algn="just">
              <a:buFont typeface="Wingdings" panose="05000000000000000000" pitchFamily="2" charset="2"/>
              <a:buChar char="§"/>
            </a:pPr>
            <a:r>
              <a:rPr lang="cs-CZ" dirty="0" smtClean="0"/>
              <a:t>Pro </a:t>
            </a:r>
            <a:r>
              <a:rPr lang="cs-CZ" dirty="0"/>
              <a:t>oblast institucionální podpory na </a:t>
            </a:r>
            <a:r>
              <a:rPr lang="cs-CZ" dirty="0" smtClean="0"/>
              <a:t>DKRVO je </a:t>
            </a:r>
            <a:r>
              <a:rPr lang="cs-CZ" dirty="0"/>
              <a:t>závazný materiál č.j. MŠMT-44599/2020-1 ze dne 8. ledna 2021 „Pravidla poskytování institucionální podpory na dlouhodobý koncepční rozvoj výzkumné organizace v segmentu vysokých škol v působnosti Ministerstva školství, mládeže a tělovýchovy na léta 2021 až 2025</a:t>
            </a:r>
            <a:r>
              <a:rPr lang="cs-CZ" dirty="0" smtClean="0"/>
              <a:t>“.</a:t>
            </a:r>
          </a:p>
          <a:p>
            <a:pPr algn="just">
              <a:buFont typeface="Wingdings" panose="05000000000000000000" pitchFamily="2" charset="2"/>
              <a:buChar char="§"/>
            </a:pPr>
            <a:r>
              <a:rPr lang="cs-CZ" altLang="cs-CZ" dirty="0" smtClean="0"/>
              <a:t>Institucionální podpora na DKRVO se na ministerské úrovni skládá z části:</a:t>
            </a:r>
          </a:p>
          <a:p>
            <a:pPr lvl="1" algn="just">
              <a:buFont typeface="Wingdings" panose="05000000000000000000" pitchFamily="2" charset="2"/>
              <a:buChar char="§"/>
            </a:pPr>
            <a:r>
              <a:rPr lang="cs-CZ" altLang="cs-CZ" sz="2000" dirty="0" smtClean="0"/>
              <a:t>Stabilizační             podíl UTB 1,8140 %</a:t>
            </a:r>
          </a:p>
          <a:p>
            <a:pPr lvl="1" algn="just">
              <a:buFont typeface="Wingdings" panose="05000000000000000000" pitchFamily="2" charset="2"/>
              <a:buChar char="§"/>
            </a:pPr>
            <a:r>
              <a:rPr lang="cs-CZ" altLang="cs-CZ" sz="2000" dirty="0" smtClean="0"/>
              <a:t>Motivační                podíl UTB  1,7026 %</a:t>
            </a:r>
          </a:p>
          <a:p>
            <a:pPr marL="457200" lvl="1" indent="0" algn="just">
              <a:buNone/>
            </a:pPr>
            <a:r>
              <a:rPr lang="cs-CZ" altLang="cs-CZ" sz="2000" dirty="0" smtClean="0"/>
              <a:t>                                     hodnocení UTB:         C</a:t>
            </a:r>
          </a:p>
          <a:p>
            <a:pPr algn="just">
              <a:buFont typeface="Wingdings" panose="05000000000000000000" pitchFamily="2" charset="2"/>
              <a:buChar char="§"/>
            </a:pPr>
            <a:r>
              <a:rPr lang="cs-CZ" altLang="cs-CZ" b="1" dirty="0" smtClean="0">
                <a:solidFill>
                  <a:srgbClr val="FF1A0A"/>
                </a:solidFill>
              </a:rPr>
              <a:t>Pro </a:t>
            </a:r>
            <a:r>
              <a:rPr lang="cs-CZ" altLang="cs-CZ" b="1" dirty="0" smtClean="0">
                <a:solidFill>
                  <a:srgbClr val="FF1A0A"/>
                </a:solidFill>
              </a:rPr>
              <a:t>UTB vyplacena pouze záloha ve výši 142 495 tis. Kč</a:t>
            </a:r>
            <a:endParaRPr lang="cs-CZ" altLang="cs-CZ" b="1" dirty="0">
              <a:solidFill>
                <a:srgbClr val="FF1A0A"/>
              </a:solidFill>
            </a:endParaRPr>
          </a:p>
          <a:p>
            <a:pPr algn="just">
              <a:buFont typeface="Wingdings" panose="05000000000000000000" pitchFamily="2" charset="2"/>
              <a:buChar char="§"/>
            </a:pPr>
            <a:r>
              <a:rPr lang="cs-CZ" altLang="cs-CZ" dirty="0" smtClean="0">
                <a:solidFill>
                  <a:srgbClr val="C00000"/>
                </a:solidFill>
              </a:rPr>
              <a:t>Informace ředitelky odboru 32: institucionální podpora DKRVO bude ve stejné výši jako vloni.</a:t>
            </a:r>
          </a:p>
          <a:p>
            <a:pPr algn="just">
              <a:buFont typeface="Wingdings" panose="05000000000000000000" pitchFamily="2" charset="2"/>
              <a:buChar char="§"/>
            </a:pPr>
            <a:r>
              <a:rPr lang="cs-CZ" altLang="cs-CZ" dirty="0" smtClean="0">
                <a:solidFill>
                  <a:srgbClr val="C00000"/>
                </a:solidFill>
              </a:rPr>
              <a:t>Fixace </a:t>
            </a:r>
            <a:r>
              <a:rPr lang="cs-CZ" altLang="cs-CZ" dirty="0" smtClean="0">
                <a:solidFill>
                  <a:srgbClr val="C00000"/>
                </a:solidFill>
              </a:rPr>
              <a:t>objemového principu rozdělování institucionální podpory na DKRVO až do roku 2025</a:t>
            </a:r>
            <a:endParaRPr lang="cs-CZ" altLang="cs-CZ" sz="1800" dirty="0" smtClean="0">
              <a:solidFill>
                <a:srgbClr val="C00000"/>
              </a:solidFill>
            </a:endParaRPr>
          </a:p>
        </p:txBody>
      </p:sp>
    </p:spTree>
    <p:extLst>
      <p:ext uri="{BB962C8B-B14F-4D97-AF65-F5344CB8AC3E}">
        <p14:creationId xmlns:p14="http://schemas.microsoft.com/office/powerpoint/2010/main" val="3991260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43608" y="332656"/>
            <a:ext cx="7416824" cy="736857"/>
          </a:xfrm>
        </p:spPr>
        <p:txBody>
          <a:bodyPr/>
          <a:lstStyle/>
          <a:p>
            <a:pPr indent="0"/>
            <a:r>
              <a:rPr lang="cs-CZ" altLang="cs-CZ" sz="2400" dirty="0" smtClean="0"/>
              <a:t>Počet studentů UTB pro 2023</a:t>
            </a:r>
            <a:br>
              <a:rPr lang="cs-CZ" altLang="cs-CZ" sz="2400" dirty="0" smtClean="0"/>
            </a:br>
            <a:r>
              <a:rPr lang="cs-CZ" altLang="cs-CZ" sz="2000" dirty="0" smtClean="0"/>
              <a:t>V roce 2022 bylo 9 945 a 9 458,5 přepočtených studentů</a:t>
            </a:r>
          </a:p>
        </p:txBody>
      </p:sp>
      <p:sp>
        <p:nvSpPr>
          <p:cNvPr id="12291" name="Rectangle 3"/>
          <p:cNvSpPr>
            <a:spLocks noGrp="1" noChangeArrowheads="1"/>
          </p:cNvSpPr>
          <p:nvPr>
            <p:ph idx="1"/>
          </p:nvPr>
        </p:nvSpPr>
        <p:spPr/>
        <p:txBody>
          <a:bodyPr/>
          <a:lstStyle/>
          <a:p>
            <a:pPr lvl="1" eaLnBrk="1" hangingPunct="1">
              <a:lnSpc>
                <a:spcPct val="80000"/>
              </a:lnSpc>
              <a:buFont typeface="Wingdings" panose="05000000000000000000" pitchFamily="2" charset="2"/>
              <a:buNone/>
            </a:pPr>
            <a:endParaRPr lang="cs-CZ" altLang="cs-CZ" sz="900" smtClean="0"/>
          </a:p>
          <a:p>
            <a:pPr marL="0" indent="0">
              <a:lnSpc>
                <a:spcPct val="80000"/>
              </a:lnSpc>
              <a:buFontTx/>
              <a:buNone/>
            </a:pPr>
            <a:endParaRPr lang="cs-CZ" altLang="cs-CZ" sz="800" smtClean="0">
              <a:latin typeface="Arial" panose="020B0604020202020204" pitchFamily="34" charset="0"/>
            </a:endParaRPr>
          </a:p>
        </p:txBody>
      </p:sp>
      <p:graphicFrame>
        <p:nvGraphicFramePr>
          <p:cNvPr id="7237" name="Group 69"/>
          <p:cNvGraphicFramePr>
            <a:graphicFrameLocks noGrp="1"/>
          </p:cNvGraphicFramePr>
          <p:nvPr>
            <p:extLst>
              <p:ext uri="{D42A27DB-BD31-4B8C-83A1-F6EECF244321}">
                <p14:modId xmlns:p14="http://schemas.microsoft.com/office/powerpoint/2010/main" val="2250259301"/>
              </p:ext>
            </p:extLst>
          </p:nvPr>
        </p:nvGraphicFramePr>
        <p:xfrm>
          <a:off x="1187623" y="1341783"/>
          <a:ext cx="5400500" cy="3778781"/>
        </p:xfrm>
        <a:graphic>
          <a:graphicData uri="http://schemas.openxmlformats.org/drawingml/2006/table">
            <a:tbl>
              <a:tblPr/>
              <a:tblGrid>
                <a:gridCol w="1640314">
                  <a:extLst>
                    <a:ext uri="{9D8B030D-6E8A-4147-A177-3AD203B41FA5}">
                      <a16:colId xmlns:a16="http://schemas.microsoft.com/office/drawing/2014/main" val="20000"/>
                    </a:ext>
                  </a:extLst>
                </a:gridCol>
                <a:gridCol w="1777542">
                  <a:extLst>
                    <a:ext uri="{9D8B030D-6E8A-4147-A177-3AD203B41FA5}">
                      <a16:colId xmlns:a16="http://schemas.microsoft.com/office/drawing/2014/main" val="20001"/>
                    </a:ext>
                  </a:extLst>
                </a:gridCol>
                <a:gridCol w="1982644">
                  <a:extLst>
                    <a:ext uri="{9D8B030D-6E8A-4147-A177-3AD203B41FA5}">
                      <a16:colId xmlns:a16="http://schemas.microsoft.com/office/drawing/2014/main" val="20002"/>
                    </a:ext>
                  </a:extLst>
                </a:gridCol>
              </a:tblGrid>
              <a:tr h="11887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Kategorie studentů</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Fyzický počet studentů</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31. 10. 2022 </a:t>
                      </a:r>
                      <a:br>
                        <a:rPr kumimoji="0" lang="cs-CZ" sz="1800" b="0" i="0" u="none" strike="noStrike" cap="none" normalizeH="0" baseline="0" dirty="0" smtClean="0">
                          <a:ln>
                            <a:noFill/>
                          </a:ln>
                          <a:solidFill>
                            <a:schemeClr val="tx1"/>
                          </a:solidFill>
                          <a:effectLst/>
                          <a:latin typeface="Arial" charset="0"/>
                          <a:cs typeface="Times New Roman" pitchFamily="18" charset="0"/>
                        </a:rPr>
                      </a:br>
                      <a:r>
                        <a:rPr kumimoji="0" lang="cs-CZ" sz="1800" b="0" i="0" u="none" strike="noStrike" cap="none" normalizeH="0" baseline="0" dirty="0" smtClean="0">
                          <a:ln>
                            <a:noFill/>
                          </a:ln>
                          <a:solidFill>
                            <a:schemeClr val="tx1"/>
                          </a:solidFill>
                          <a:effectLst/>
                          <a:latin typeface="Arial" charset="0"/>
                          <a:cs typeface="Times New Roman" pitchFamily="18" charset="0"/>
                        </a:rPr>
                        <a:t> </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Přepočtený počet studentů dle SIMS </a:t>
                      </a:r>
                      <a:br>
                        <a:rPr kumimoji="0" lang="cs-CZ" sz="1800" b="0" i="0" u="none" strike="noStrike" cap="none" normalizeH="0" baseline="0" dirty="0" smtClean="0">
                          <a:ln>
                            <a:noFill/>
                          </a:ln>
                          <a:solidFill>
                            <a:schemeClr val="tx1"/>
                          </a:solidFill>
                          <a:effectLst/>
                          <a:latin typeface="Arial" charset="0"/>
                          <a:cs typeface="Times New Roman" pitchFamily="18" charset="0"/>
                        </a:rPr>
                      </a:br>
                      <a:r>
                        <a:rPr kumimoji="0" lang="cs-CZ" sz="1800" b="0" i="0" u="none" strike="noStrike" cap="none" normalizeH="0" baseline="0" dirty="0" smtClean="0">
                          <a:ln>
                            <a:noFill/>
                          </a:ln>
                          <a:solidFill>
                            <a:schemeClr val="tx1"/>
                          </a:solidFill>
                          <a:effectLst/>
                          <a:latin typeface="Arial" charset="0"/>
                          <a:cs typeface="Times New Roman" pitchFamily="18" charset="0"/>
                        </a:rPr>
                        <a:t> </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44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B1</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2 957</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2 899,50</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20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rPr>
                        <a:t>M1</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50</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50,00</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20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N1 </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1 306</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1 279,00</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20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P1 </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57</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55,00</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20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SP2+</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5 160</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4 706,50</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6742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UTB celkem</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rPr>
                        <a:t>9 530</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rPr>
                        <a:t>8 990,00</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indent="0" eaLnBrk="1" hangingPunct="1"/>
            <a:r>
              <a:rPr lang="cs-CZ" altLang="cs-CZ" sz="2400" dirty="0" smtClean="0"/>
              <a:t>Příspěvky a dotace pro UTB na rok 2023</a:t>
            </a:r>
          </a:p>
        </p:txBody>
      </p:sp>
      <p:sp>
        <p:nvSpPr>
          <p:cNvPr id="13315" name="Rectangle 3"/>
          <p:cNvSpPr>
            <a:spLocks noGrp="1" noChangeArrowheads="1"/>
          </p:cNvSpPr>
          <p:nvPr>
            <p:ph idx="1"/>
          </p:nvPr>
        </p:nvSpPr>
        <p:spPr/>
        <p:txBody>
          <a:bodyPr/>
          <a:lstStyle/>
          <a:p>
            <a:pPr algn="just">
              <a:buFont typeface="Wingdings" panose="05000000000000000000" pitchFamily="2" charset="2"/>
              <a:buChar char="§"/>
            </a:pPr>
            <a:r>
              <a:rPr lang="cs-CZ" altLang="cs-CZ" b="1" dirty="0" smtClean="0">
                <a:solidFill>
                  <a:srgbClr val="C00000"/>
                </a:solidFill>
              </a:rPr>
              <a:t>Ukazatel A </a:t>
            </a:r>
            <a:r>
              <a:rPr lang="cs-CZ" altLang="cs-CZ" dirty="0" smtClean="0"/>
              <a:t>institucionální financování                            </a:t>
            </a:r>
            <a:r>
              <a:rPr lang="cs-CZ" altLang="cs-CZ" b="1" dirty="0" smtClean="0">
                <a:solidFill>
                  <a:srgbClr val="C00000"/>
                </a:solidFill>
              </a:rPr>
              <a:t>568 152 tis. Kč</a:t>
            </a:r>
          </a:p>
          <a:p>
            <a:pPr algn="just">
              <a:buFont typeface="Wingdings" panose="05000000000000000000" pitchFamily="2" charset="2"/>
              <a:buChar char="§"/>
            </a:pPr>
            <a:r>
              <a:rPr lang="cs-CZ" altLang="cs-CZ" b="1" dirty="0" smtClean="0">
                <a:solidFill>
                  <a:srgbClr val="C00000"/>
                </a:solidFill>
              </a:rPr>
              <a:t>Ukazatel K </a:t>
            </a:r>
            <a:r>
              <a:rPr lang="cs-CZ" altLang="cs-CZ" dirty="0" smtClean="0"/>
              <a:t>institucionálního financování                          </a:t>
            </a:r>
            <a:r>
              <a:rPr lang="cs-CZ" altLang="cs-CZ" b="1" dirty="0" smtClean="0">
                <a:solidFill>
                  <a:srgbClr val="C00000"/>
                </a:solidFill>
              </a:rPr>
              <a:t>98 173 tis. Kč  </a:t>
            </a:r>
          </a:p>
          <a:p>
            <a:pPr algn="just">
              <a:buFont typeface="Wingdings" panose="05000000000000000000" pitchFamily="2" charset="2"/>
              <a:buChar char="§"/>
            </a:pPr>
            <a:r>
              <a:rPr lang="cs-CZ" altLang="cs-CZ" b="1" dirty="0" smtClean="0">
                <a:solidFill>
                  <a:srgbClr val="C00000"/>
                </a:solidFill>
              </a:rPr>
              <a:t>Ukazatel P</a:t>
            </a:r>
            <a:r>
              <a:rPr lang="cs-CZ" altLang="cs-CZ" b="1" dirty="0" smtClean="0">
                <a:solidFill>
                  <a:srgbClr val="FF0000"/>
                </a:solidFill>
              </a:rPr>
              <a:t> </a:t>
            </a:r>
            <a:r>
              <a:rPr lang="cs-CZ" altLang="cs-CZ" dirty="0" smtClean="0"/>
              <a:t>podpora pedagogických studijních programů  </a:t>
            </a:r>
            <a:r>
              <a:rPr lang="cs-CZ" altLang="cs-CZ" b="1" dirty="0" smtClean="0">
                <a:solidFill>
                  <a:srgbClr val="C00000"/>
                </a:solidFill>
              </a:rPr>
              <a:t>3 345 tis. Kč</a:t>
            </a:r>
          </a:p>
          <a:p>
            <a:pPr algn="just">
              <a:buFont typeface="Wingdings" panose="05000000000000000000" pitchFamily="2" charset="2"/>
              <a:buChar char="§"/>
            </a:pPr>
            <a:r>
              <a:rPr lang="cs-CZ" altLang="cs-CZ" b="1" dirty="0" smtClean="0">
                <a:solidFill>
                  <a:srgbClr val="C00000"/>
                </a:solidFill>
              </a:rPr>
              <a:t>Ukazatel P </a:t>
            </a:r>
            <a:r>
              <a:rPr lang="cs-CZ" altLang="cs-CZ" dirty="0" smtClean="0"/>
              <a:t>podpora pro FAI                                                   </a:t>
            </a:r>
            <a:r>
              <a:rPr lang="cs-CZ" altLang="cs-CZ" b="1" dirty="0" smtClean="0">
                <a:solidFill>
                  <a:srgbClr val="FF0000"/>
                </a:solidFill>
              </a:rPr>
              <a:t>421</a:t>
            </a:r>
            <a:r>
              <a:rPr lang="cs-CZ" altLang="cs-CZ" dirty="0" smtClean="0"/>
              <a:t> </a:t>
            </a:r>
            <a:r>
              <a:rPr lang="cs-CZ" altLang="cs-CZ" b="1" dirty="0" smtClean="0">
                <a:solidFill>
                  <a:srgbClr val="C00000"/>
                </a:solidFill>
              </a:rPr>
              <a:t>tis. Kč</a:t>
            </a:r>
          </a:p>
          <a:p>
            <a:pPr algn="just">
              <a:buFont typeface="Wingdings" panose="05000000000000000000" pitchFamily="2" charset="2"/>
              <a:buChar char="§"/>
            </a:pPr>
            <a:r>
              <a:rPr lang="cs-CZ" altLang="cs-CZ" b="1" dirty="0" smtClean="0">
                <a:solidFill>
                  <a:srgbClr val="C00000"/>
                </a:solidFill>
              </a:rPr>
              <a:t>Podpora </a:t>
            </a:r>
            <a:r>
              <a:rPr lang="cs-CZ" altLang="cs-CZ" dirty="0" smtClean="0"/>
              <a:t>z Fondu umělecké činnosti                                   </a:t>
            </a:r>
            <a:r>
              <a:rPr lang="cs-CZ" altLang="cs-CZ" b="1" dirty="0" smtClean="0">
                <a:solidFill>
                  <a:srgbClr val="C00000"/>
                </a:solidFill>
              </a:rPr>
              <a:t>5 471 tis. Kč</a:t>
            </a:r>
          </a:p>
          <a:p>
            <a:pPr algn="just">
              <a:buFont typeface="Wingdings" panose="05000000000000000000" pitchFamily="2" charset="2"/>
              <a:buChar char="§"/>
            </a:pPr>
            <a:r>
              <a:rPr lang="cs-CZ" altLang="cs-CZ" b="1" dirty="0" smtClean="0">
                <a:solidFill>
                  <a:srgbClr val="C00000"/>
                </a:solidFill>
              </a:rPr>
              <a:t>Ukazatel F </a:t>
            </a:r>
            <a:r>
              <a:rPr lang="cs-CZ" altLang="cs-CZ" dirty="0" smtClean="0"/>
              <a:t>podpora nákladů za energii                             </a:t>
            </a:r>
            <a:r>
              <a:rPr lang="cs-CZ" altLang="cs-CZ" b="1" dirty="0" smtClean="0">
                <a:solidFill>
                  <a:srgbClr val="C00000"/>
                </a:solidFill>
              </a:rPr>
              <a:t>24 048 tis. Kč </a:t>
            </a:r>
          </a:p>
          <a:p>
            <a:pPr algn="just">
              <a:buFont typeface="Wingdings" panose="05000000000000000000" pitchFamily="2" charset="2"/>
              <a:buChar char="§"/>
            </a:pPr>
            <a:r>
              <a:rPr lang="cs-CZ" altLang="cs-CZ" b="1" dirty="0" smtClean="0">
                <a:solidFill>
                  <a:srgbClr val="C00000"/>
                </a:solidFill>
              </a:rPr>
              <a:t>Ukazatel C</a:t>
            </a:r>
            <a:r>
              <a:rPr lang="cs-CZ" altLang="cs-CZ" b="1" dirty="0" smtClean="0">
                <a:solidFill>
                  <a:srgbClr val="FF0000"/>
                </a:solidFill>
              </a:rPr>
              <a:t> </a:t>
            </a:r>
            <a:r>
              <a:rPr lang="cs-CZ" altLang="cs-CZ" dirty="0" smtClean="0"/>
              <a:t>stipendium pro doktorandy</a:t>
            </a:r>
            <a:r>
              <a:rPr lang="cs-CZ" altLang="cs-CZ" b="1" dirty="0" smtClean="0">
                <a:solidFill>
                  <a:srgbClr val="FF0000"/>
                </a:solidFill>
              </a:rPr>
              <a:t>                              </a:t>
            </a:r>
            <a:r>
              <a:rPr lang="cs-CZ" altLang="cs-CZ" b="1" dirty="0" smtClean="0">
                <a:solidFill>
                  <a:srgbClr val="C00000"/>
                </a:solidFill>
              </a:rPr>
              <a:t>22 950 tis. Kč </a:t>
            </a:r>
            <a:endParaRPr lang="cs-CZ" altLang="cs-CZ" dirty="0" smtClean="0"/>
          </a:p>
          <a:p>
            <a:pPr algn="just">
              <a:buFont typeface="Wingdings" panose="05000000000000000000" pitchFamily="2" charset="2"/>
              <a:buChar char="§"/>
            </a:pPr>
            <a:r>
              <a:rPr lang="cs-CZ" altLang="cs-CZ" b="1" dirty="0" smtClean="0">
                <a:solidFill>
                  <a:srgbClr val="C00000"/>
                </a:solidFill>
              </a:rPr>
              <a:t>Ukazatel F</a:t>
            </a:r>
            <a:r>
              <a:rPr lang="cs-CZ" altLang="cs-CZ" dirty="0" smtClean="0"/>
              <a:t> podpora U3V                                                         </a:t>
            </a:r>
            <a:r>
              <a:rPr lang="cs-CZ" altLang="cs-CZ" b="1" dirty="0" smtClean="0">
                <a:solidFill>
                  <a:srgbClr val="FF0000"/>
                </a:solidFill>
              </a:rPr>
              <a:t>830</a:t>
            </a:r>
            <a:r>
              <a:rPr lang="cs-CZ" altLang="cs-CZ" b="1" dirty="0" smtClean="0">
                <a:solidFill>
                  <a:srgbClr val="C00000"/>
                </a:solidFill>
              </a:rPr>
              <a:t> tis. Kč</a:t>
            </a:r>
          </a:p>
          <a:p>
            <a:pPr algn="just">
              <a:buFont typeface="Wingdings" panose="05000000000000000000" pitchFamily="2" charset="2"/>
              <a:buChar char="§"/>
            </a:pPr>
            <a:r>
              <a:rPr lang="cs-CZ" altLang="cs-CZ" b="1" dirty="0" smtClean="0">
                <a:solidFill>
                  <a:srgbClr val="C00000"/>
                </a:solidFill>
              </a:rPr>
              <a:t>Ukazatel F</a:t>
            </a:r>
            <a:r>
              <a:rPr lang="cs-CZ" altLang="cs-CZ" b="1" dirty="0" smtClean="0">
                <a:solidFill>
                  <a:srgbClr val="FF0000"/>
                </a:solidFill>
              </a:rPr>
              <a:t> </a:t>
            </a:r>
            <a:r>
              <a:rPr lang="cs-CZ" altLang="cs-CZ" dirty="0" smtClean="0"/>
              <a:t>podpora SSP                                                      </a:t>
            </a:r>
            <a:r>
              <a:rPr lang="cs-CZ" altLang="cs-CZ" b="1" dirty="0" smtClean="0">
                <a:solidFill>
                  <a:srgbClr val="C00000"/>
                </a:solidFill>
              </a:rPr>
              <a:t>4 124 tis. Kč</a:t>
            </a:r>
          </a:p>
          <a:p>
            <a:pPr algn="just">
              <a:buFont typeface="Wingdings" panose="05000000000000000000" pitchFamily="2" charset="2"/>
              <a:buChar char="§"/>
            </a:pPr>
            <a:r>
              <a:rPr lang="cs-CZ" altLang="cs-CZ" b="1" dirty="0" smtClean="0">
                <a:solidFill>
                  <a:srgbClr val="C00000"/>
                </a:solidFill>
              </a:rPr>
              <a:t>Ukazatel I</a:t>
            </a:r>
            <a:r>
              <a:rPr lang="cs-CZ" altLang="cs-CZ" b="1" dirty="0" smtClean="0">
                <a:solidFill>
                  <a:srgbClr val="FF0000"/>
                </a:solidFill>
              </a:rPr>
              <a:t>  </a:t>
            </a:r>
            <a:r>
              <a:rPr lang="cs-CZ" altLang="cs-CZ" dirty="0" smtClean="0"/>
              <a:t>podpora strategického řízení                            </a:t>
            </a:r>
            <a:r>
              <a:rPr lang="cs-CZ" altLang="cs-CZ" b="1" dirty="0" smtClean="0">
                <a:solidFill>
                  <a:srgbClr val="C00000"/>
                </a:solidFill>
              </a:rPr>
              <a:t>37 793 tis. Kč</a:t>
            </a:r>
          </a:p>
          <a:p>
            <a:pPr algn="just">
              <a:buFont typeface="Wingdings" panose="05000000000000000000" pitchFamily="2" charset="2"/>
              <a:buChar char="§"/>
            </a:pPr>
            <a:r>
              <a:rPr lang="cs-CZ" altLang="cs-CZ" b="1" dirty="0" smtClean="0">
                <a:solidFill>
                  <a:srgbClr val="C00000"/>
                </a:solidFill>
              </a:rPr>
              <a:t>Ukazatel J</a:t>
            </a:r>
            <a:r>
              <a:rPr lang="cs-CZ" altLang="cs-CZ" b="1" dirty="0" smtClean="0">
                <a:solidFill>
                  <a:srgbClr val="FF0000"/>
                </a:solidFill>
              </a:rPr>
              <a:t> </a:t>
            </a:r>
            <a:r>
              <a:rPr lang="cs-CZ" altLang="cs-CZ" dirty="0" smtClean="0"/>
              <a:t>dotace na ubytování a stravování studentů        </a:t>
            </a:r>
            <a:r>
              <a:rPr lang="cs-CZ" altLang="cs-CZ" b="1" dirty="0" smtClean="0">
                <a:solidFill>
                  <a:srgbClr val="FF0000"/>
                </a:solidFill>
              </a:rPr>
              <a:t>2 205</a:t>
            </a:r>
            <a:r>
              <a:rPr lang="cs-CZ" altLang="cs-CZ" b="1" dirty="0" smtClean="0">
                <a:solidFill>
                  <a:srgbClr val="C63429"/>
                </a:solidFill>
              </a:rPr>
              <a:t> </a:t>
            </a:r>
            <a:r>
              <a:rPr lang="cs-CZ" altLang="cs-CZ" b="1" dirty="0" smtClean="0">
                <a:solidFill>
                  <a:srgbClr val="C00000"/>
                </a:solidFill>
              </a:rPr>
              <a:t>tis. Kč</a:t>
            </a:r>
          </a:p>
          <a:p>
            <a:pPr algn="just">
              <a:buFont typeface="Wingdings" panose="05000000000000000000" pitchFamily="2" charset="2"/>
              <a:buChar char="§"/>
            </a:pPr>
            <a:r>
              <a:rPr lang="cs-CZ" altLang="cs-CZ" b="1" dirty="0" smtClean="0">
                <a:solidFill>
                  <a:srgbClr val="C00000"/>
                </a:solidFill>
              </a:rPr>
              <a:t>Ukazatel U</a:t>
            </a:r>
            <a:r>
              <a:rPr lang="cs-CZ" altLang="cs-CZ" b="1" dirty="0" smtClean="0">
                <a:solidFill>
                  <a:srgbClr val="FF0000"/>
                </a:solidFill>
              </a:rPr>
              <a:t> </a:t>
            </a:r>
            <a:r>
              <a:rPr lang="cs-CZ" altLang="cs-CZ" dirty="0" smtClean="0"/>
              <a:t>ubytovací stipendium</a:t>
            </a:r>
            <a:r>
              <a:rPr lang="cs-CZ" altLang="cs-CZ" b="1" dirty="0" smtClean="0">
                <a:solidFill>
                  <a:srgbClr val="FF0000"/>
                </a:solidFill>
              </a:rPr>
              <a:t>                                        </a:t>
            </a:r>
            <a:r>
              <a:rPr lang="cs-CZ" altLang="cs-CZ" b="1" dirty="0" smtClean="0">
                <a:solidFill>
                  <a:srgbClr val="C00000"/>
                </a:solidFill>
              </a:rPr>
              <a:t>21 146 tis. Kč</a:t>
            </a:r>
          </a:p>
          <a:p>
            <a:pPr algn="just">
              <a:buFont typeface="Wingdings" panose="05000000000000000000" pitchFamily="2" charset="2"/>
              <a:buChar char="§"/>
            </a:pPr>
            <a:r>
              <a:rPr lang="cs-CZ" altLang="cs-CZ" b="1" dirty="0" smtClean="0">
                <a:solidFill>
                  <a:srgbClr val="C00000"/>
                </a:solidFill>
              </a:rPr>
              <a:t>Ukazatel S </a:t>
            </a:r>
            <a:r>
              <a:rPr lang="cs-CZ" altLang="cs-CZ" dirty="0" smtClean="0"/>
              <a:t>sociální stipendium                                                </a:t>
            </a:r>
            <a:r>
              <a:rPr lang="cs-CZ" altLang="cs-CZ" b="1" dirty="0" smtClean="0">
                <a:solidFill>
                  <a:srgbClr val="C00000"/>
                </a:solidFill>
              </a:rPr>
              <a:t>333 tis. Kč</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cs-CZ" altLang="cs-CZ" sz="1400" dirty="0" smtClean="0">
                <a:latin typeface="Arial" panose="020B0604020202020204" pitchFamily="34" charset="0"/>
              </a:rPr>
              <a:t> </a:t>
            </a:r>
            <a:r>
              <a:rPr lang="cs-CZ" altLang="cs-CZ" dirty="0" smtClean="0">
                <a:latin typeface="Arial" panose="020B0604020202020204" pitchFamily="34" charset="0"/>
              </a:rPr>
              <a:t> </a:t>
            </a:r>
            <a:br>
              <a:rPr lang="cs-CZ" altLang="cs-CZ" dirty="0" smtClean="0">
                <a:latin typeface="Arial" panose="020B0604020202020204" pitchFamily="34" charset="0"/>
              </a:rPr>
            </a:br>
            <a:r>
              <a:rPr lang="cs-CZ" altLang="cs-CZ" sz="2400" dirty="0" smtClean="0"/>
              <a:t>Příspěvky a dotace pro UTB na rok 2023</a:t>
            </a:r>
            <a:br>
              <a:rPr lang="cs-CZ" altLang="cs-CZ" sz="2400" dirty="0" smtClean="0"/>
            </a:br>
            <a:endParaRPr lang="cs-CZ" altLang="cs-CZ" sz="2400" dirty="0" smtClean="0"/>
          </a:p>
        </p:txBody>
      </p:sp>
      <p:graphicFrame>
        <p:nvGraphicFramePr>
          <p:cNvPr id="8317" name="Group 125"/>
          <p:cNvGraphicFramePr>
            <a:graphicFrameLocks noGrp="1"/>
          </p:cNvGraphicFramePr>
          <p:nvPr>
            <p:extLst>
              <p:ext uri="{D42A27DB-BD31-4B8C-83A1-F6EECF244321}">
                <p14:modId xmlns:p14="http://schemas.microsoft.com/office/powerpoint/2010/main" val="1435448292"/>
              </p:ext>
            </p:extLst>
          </p:nvPr>
        </p:nvGraphicFramePr>
        <p:xfrm>
          <a:off x="683568" y="980728"/>
          <a:ext cx="7632848" cy="5760756"/>
        </p:xfrm>
        <a:graphic>
          <a:graphicData uri="http://schemas.openxmlformats.org/drawingml/2006/table">
            <a:tbl>
              <a:tblPr/>
              <a:tblGrid>
                <a:gridCol w="685375">
                  <a:extLst>
                    <a:ext uri="{9D8B030D-6E8A-4147-A177-3AD203B41FA5}">
                      <a16:colId xmlns:a16="http://schemas.microsoft.com/office/drawing/2014/main" val="20000"/>
                    </a:ext>
                  </a:extLst>
                </a:gridCol>
                <a:gridCol w="2929366">
                  <a:extLst>
                    <a:ext uri="{9D8B030D-6E8A-4147-A177-3AD203B41FA5}">
                      <a16:colId xmlns:a16="http://schemas.microsoft.com/office/drawing/2014/main" val="20001"/>
                    </a:ext>
                  </a:extLst>
                </a:gridCol>
                <a:gridCol w="2001883">
                  <a:extLst>
                    <a:ext uri="{9D8B030D-6E8A-4147-A177-3AD203B41FA5}">
                      <a16:colId xmlns:a16="http://schemas.microsoft.com/office/drawing/2014/main" val="3229157370"/>
                    </a:ext>
                  </a:extLst>
                </a:gridCol>
                <a:gridCol w="2016224">
                  <a:extLst>
                    <a:ext uri="{9D8B030D-6E8A-4147-A177-3AD203B41FA5}">
                      <a16:colId xmlns:a16="http://schemas.microsoft.com/office/drawing/2014/main" val="3828859521"/>
                    </a:ext>
                  </a:extLst>
                </a:gridCol>
              </a:tblGrid>
              <a:tr h="7200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Arial" charset="0"/>
                          <a:cs typeface="Times New Roman" pitchFamily="18" charset="0"/>
                        </a:rPr>
                        <a:t>Ukazatel</a:t>
                      </a: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Arial" charset="0"/>
                          <a:cs typeface="Times New Roman" pitchFamily="18" charset="0"/>
                        </a:rPr>
                        <a:t> </a:t>
                      </a:r>
                      <a:endParaRPr kumimoji="0" lang="cs-CZ" sz="14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Arial" charset="0"/>
                          <a:cs typeface="Times New Roman" pitchFamily="18" charset="0"/>
                        </a:rPr>
                        <a:t>Popis příspěvku nebo dotace </a:t>
                      </a:r>
                      <a:endParaRPr kumimoji="0" lang="cs-CZ" sz="1400" b="1" i="0" u="none" strike="noStrike" cap="none" normalizeH="0" baseline="0" dirty="0" smtClean="0">
                        <a:ln>
                          <a:noFill/>
                        </a:ln>
                        <a:solidFill>
                          <a:schemeClr val="tx1"/>
                        </a:solidFill>
                        <a:effectLst/>
                        <a:latin typeface="Arial" charset="0"/>
                        <a:cs typeface="Times New Roman" pitchFamily="18"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Arial" charset="0"/>
                        </a:rPr>
                        <a:t>Souhrnný příspěvek nebo dotace roku 2022 v tis. Kč</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rPr>
                        <a:t>Příspěvek nebo dotace pro rok 2023  v tis. Kč</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Institucionální financování RO I. celkem</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668 246</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675 563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200" b="0" i="0" u="none" strike="noStrike" cap="none" normalizeH="0" baseline="0" dirty="0" smtClean="0">
                          <a:ln>
                            <a:noFill/>
                          </a:ln>
                          <a:solidFill>
                            <a:schemeClr val="tx1"/>
                          </a:solidFill>
                          <a:effectLst/>
                          <a:latin typeface="Arial" charset="0"/>
                        </a:rPr>
                        <a:t>A</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Fixní část financování studií</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568 192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568 192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200" b="0" i="0" u="none" strike="noStrike" cap="none" normalizeH="0" baseline="0" dirty="0" smtClean="0">
                          <a:ln>
                            <a:noFill/>
                          </a:ln>
                          <a:solidFill>
                            <a:schemeClr val="tx1"/>
                          </a:solidFill>
                          <a:effectLst/>
                          <a:latin typeface="Arial" charset="0"/>
                        </a:rPr>
                        <a:t>K</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Výkonová část financování studií</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90 357</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98 173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200" b="0" i="0" u="none" strike="noStrike" cap="none" normalizeH="0" baseline="0" dirty="0" smtClean="0">
                          <a:ln>
                            <a:noFill/>
                          </a:ln>
                          <a:solidFill>
                            <a:schemeClr val="tx1"/>
                          </a:solidFill>
                          <a:effectLst/>
                          <a:latin typeface="Arial" charset="0"/>
                        </a:rPr>
                        <a:t>P</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Podpora společenských priorit</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3 957</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3 767</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Fond umělecké činnosti</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5 780</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5 471</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200" b="0" i="0" u="none" strike="noStrike" cap="none" normalizeH="0" baseline="0" dirty="0" smtClean="0">
                          <a:ln>
                            <a:noFill/>
                          </a:ln>
                          <a:solidFill>
                            <a:schemeClr val="tx1"/>
                          </a:solidFill>
                          <a:effectLst/>
                          <a:latin typeface="Arial" charset="0"/>
                          <a:cs typeface="Times New Roman" pitchFamily="18" charset="0"/>
                        </a:rPr>
                        <a:t>C</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Stipendia pro studenty DSP</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21 263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22 950</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F</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Podpora nákladů na energie</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0</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24 048</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66236254"/>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F</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Vzdělávací projekty (U3V)</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342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830</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F</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Podpora financování nákladů SSP</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3 868</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4 124</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I</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Program podpory strategického řízení </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37 793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37 793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Centralizované rozvojové programy</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5 632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4 742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8604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Účelová podpora na specifický vysokoškolský výzkum</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21 753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cs typeface="Times New Roman" pitchFamily="18" charset="0"/>
                        </a:rPr>
                        <a:t>21 758</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63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Institucionální podpora na DKRVO</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154 286</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154 286</a:t>
                      </a:r>
                      <a:endParaRPr kumimoji="0" lang="cs-CZ" sz="1200" b="1"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J  </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Dotace na ubytování a stravování studentů</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998</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2 205</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U1</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Příspěvek na ubytovací stipendia</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21 502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21 146</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S</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Sociální stipendia studentům</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289</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333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36044533"/>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Celkem </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935 972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969 778</a:t>
                      </a:r>
                      <a:endParaRPr kumimoji="0" lang="cs-CZ" sz="1200" b="1"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indent="0" eaLnBrk="1" hangingPunct="1"/>
            <a:r>
              <a:rPr lang="cs-CZ" altLang="cs-CZ" sz="2400" dirty="0" smtClean="0"/>
              <a:t>Finanční rezervy UTB na rok 2023</a:t>
            </a:r>
          </a:p>
        </p:txBody>
      </p:sp>
      <p:sp>
        <p:nvSpPr>
          <p:cNvPr id="16387" name="Rectangle 3"/>
          <p:cNvSpPr>
            <a:spLocks noGrp="1" noChangeArrowheads="1"/>
          </p:cNvSpPr>
          <p:nvPr>
            <p:ph idx="1"/>
          </p:nvPr>
        </p:nvSpPr>
        <p:spPr/>
        <p:txBody>
          <a:bodyPr/>
          <a:lstStyle/>
          <a:p>
            <a:pPr eaLnBrk="1" hangingPunct="1">
              <a:buFontTx/>
              <a:buNone/>
            </a:pPr>
            <a:r>
              <a:rPr lang="cs-CZ" altLang="cs-CZ" b="1" dirty="0" smtClean="0"/>
              <a:t>Finanční rezervy UTB:</a:t>
            </a:r>
          </a:p>
          <a:p>
            <a:pPr algn="just">
              <a:buFont typeface="Wingdings" panose="05000000000000000000" pitchFamily="2" charset="2"/>
              <a:buChar char="§"/>
            </a:pPr>
            <a:r>
              <a:rPr lang="cs-CZ" altLang="cs-CZ" dirty="0" smtClean="0"/>
              <a:t>Rezervní fond UTB (možno čerpat jen je-li organizace ve ztrátě)</a:t>
            </a:r>
          </a:p>
          <a:p>
            <a:pPr lvl="1" algn="just">
              <a:buFont typeface="Courier New" panose="02070309020205020404" pitchFamily="49" charset="0"/>
              <a:buChar char="o"/>
            </a:pPr>
            <a:r>
              <a:rPr lang="cs-CZ" altLang="cs-CZ" sz="2000" b="1" i="1" dirty="0" smtClean="0">
                <a:solidFill>
                  <a:srgbClr val="C00000"/>
                </a:solidFill>
              </a:rPr>
              <a:t>vytvořen v objemu 1 908 tis. Kč</a:t>
            </a:r>
          </a:p>
          <a:p>
            <a:pPr algn="just">
              <a:buFont typeface="Wingdings" panose="05000000000000000000" pitchFamily="2" charset="2"/>
              <a:buChar char="§"/>
            </a:pPr>
            <a:r>
              <a:rPr lang="cs-CZ" altLang="cs-CZ" dirty="0" smtClean="0"/>
              <a:t>Fond finanční rezervy: určen výhradně pro řešení finančních anomálií. Finanční rezerva zejména na financování:</a:t>
            </a:r>
          </a:p>
          <a:p>
            <a:pPr lvl="1" algn="just">
              <a:buFont typeface="Wingdings" panose="05000000000000000000" pitchFamily="2" charset="2"/>
              <a:buChar char="§"/>
            </a:pPr>
            <a:r>
              <a:rPr lang="cs-CZ" altLang="cs-CZ" sz="2000" dirty="0" smtClean="0"/>
              <a:t>Zcela neočekávaných opatření MŠMT nebo vlády ČR - legislativní změny, změna  metodiky uplatňování odpočtu DPH u VVŠ</a:t>
            </a:r>
          </a:p>
          <a:p>
            <a:pPr lvl="1" algn="just">
              <a:buFont typeface="Wingdings" panose="05000000000000000000" pitchFamily="2" charset="2"/>
              <a:buChar char="§"/>
            </a:pPr>
            <a:r>
              <a:rPr lang="cs-CZ" altLang="cs-CZ" sz="2000" dirty="0" smtClean="0"/>
              <a:t>Mimořádných potřeb financování akcí zásadního významu</a:t>
            </a:r>
          </a:p>
          <a:p>
            <a:pPr lvl="1" algn="just">
              <a:buFont typeface="Courier New" panose="02070309020205020404" pitchFamily="49" charset="0"/>
              <a:buChar char="o"/>
            </a:pPr>
            <a:r>
              <a:rPr lang="cs-CZ" altLang="cs-CZ" sz="2000" b="1" i="1" dirty="0" smtClean="0">
                <a:solidFill>
                  <a:srgbClr val="C00000"/>
                </a:solidFill>
              </a:rPr>
              <a:t>vytvořen v objemu 37 758 tis. Kč</a:t>
            </a:r>
          </a:p>
          <a:p>
            <a:pPr algn="just">
              <a:buFont typeface="Wingdings" panose="05000000000000000000" pitchFamily="2" charset="2"/>
              <a:buChar char="§"/>
            </a:pPr>
            <a:r>
              <a:rPr lang="cs-CZ" altLang="cs-CZ" dirty="0" smtClean="0"/>
              <a:t>Dědictví po Tomáši Baťovi jr.</a:t>
            </a:r>
          </a:p>
          <a:p>
            <a:pPr lvl="1" algn="just">
              <a:buFont typeface="Courier New" panose="02070309020205020404" pitchFamily="49" charset="0"/>
              <a:buChar char="o"/>
            </a:pPr>
            <a:r>
              <a:rPr lang="cs-CZ" altLang="cs-CZ" sz="2000" b="1" i="1" dirty="0" smtClean="0">
                <a:solidFill>
                  <a:srgbClr val="C00000"/>
                </a:solidFill>
              </a:rPr>
              <a:t>objem 10 mil. Kč</a:t>
            </a:r>
          </a:p>
          <a:p>
            <a:pPr>
              <a:buFontTx/>
              <a:buNone/>
            </a:pPr>
            <a:endParaRPr lang="cs-CZ" altLang="cs-CZ" dirty="0" smtClean="0"/>
          </a:p>
          <a:p>
            <a:pPr eaLnBrk="1" hangingPunct="1">
              <a:buFontTx/>
              <a:buNone/>
            </a:pPr>
            <a:endParaRPr lang="cs-CZ" altLang="cs-CZ"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Nadpis 6"/>
          <p:cNvSpPr>
            <a:spLocks noGrp="1"/>
          </p:cNvSpPr>
          <p:nvPr>
            <p:ph type="title"/>
          </p:nvPr>
        </p:nvSpPr>
        <p:spPr/>
        <p:txBody>
          <a:bodyPr/>
          <a:lstStyle/>
          <a:p>
            <a:pPr indent="0"/>
            <a:r>
              <a:rPr lang="cs-CZ" altLang="cs-CZ" sz="2400" dirty="0" smtClean="0"/>
              <a:t>Východiska rozpočtu UTB 2023</a:t>
            </a:r>
          </a:p>
        </p:txBody>
      </p:sp>
      <p:sp>
        <p:nvSpPr>
          <p:cNvPr id="17411" name="Rectangle 3"/>
          <p:cNvSpPr>
            <a:spLocks noGrp="1" noChangeArrowheads="1"/>
          </p:cNvSpPr>
          <p:nvPr>
            <p:ph idx="1"/>
          </p:nvPr>
        </p:nvSpPr>
        <p:spPr/>
        <p:txBody>
          <a:bodyPr/>
          <a:lstStyle/>
          <a:p>
            <a:pPr>
              <a:buFontTx/>
              <a:buNone/>
              <a:defRPr/>
            </a:pPr>
            <a:r>
              <a:rPr lang="cs-CZ" altLang="cs-CZ" b="1" dirty="0" smtClean="0">
                <a:latin typeface="+mj-lt"/>
              </a:rPr>
              <a:t>Počáteční nastavení financí ve fondech: </a:t>
            </a:r>
          </a:p>
          <a:p>
            <a:pPr algn="just">
              <a:spcAft>
                <a:spcPct val="20000"/>
              </a:spcAft>
              <a:buFont typeface="Wingdings" panose="05000000000000000000" pitchFamily="2" charset="2"/>
              <a:buChar char="§"/>
              <a:defRPr/>
            </a:pPr>
            <a:r>
              <a:rPr lang="cs-CZ" altLang="cs-CZ" dirty="0" smtClean="0">
                <a:latin typeface="+mj-lt"/>
              </a:rPr>
              <a:t>Počáteční stav roku 2023 ve finančních fondech UTB je dán stavem fondů dle účetní závěrky ke dni 31. 12. 2022</a:t>
            </a:r>
          </a:p>
          <a:p>
            <a:pPr algn="just">
              <a:spcAft>
                <a:spcPct val="20000"/>
              </a:spcAft>
              <a:buFont typeface="Wingdings" panose="05000000000000000000" pitchFamily="2" charset="2"/>
              <a:buChar char="§"/>
              <a:defRPr/>
            </a:pPr>
            <a:r>
              <a:rPr lang="cs-CZ" altLang="cs-CZ" dirty="0" smtClean="0">
                <a:latin typeface="+mj-lt"/>
              </a:rPr>
              <a:t>Jednotlivé součásti mají podle analytického výkaznictví </a:t>
            </a:r>
            <a:br>
              <a:rPr lang="cs-CZ" altLang="cs-CZ" dirty="0" smtClean="0">
                <a:latin typeface="+mj-lt"/>
              </a:rPr>
            </a:br>
            <a:r>
              <a:rPr lang="cs-CZ" altLang="cs-CZ" dirty="0" smtClean="0">
                <a:latin typeface="+mj-lt"/>
              </a:rPr>
              <a:t>k 1. 1. 2023 k dispozici zůstatky v dalších fondech UTB (fond odměn, stipendijní fond, fond reprodukce investičního majetku, fond provozních prostředků, fond sociální, fond účelově určených prostředků)</a:t>
            </a:r>
          </a:p>
          <a:p>
            <a:pPr algn="just">
              <a:spcAft>
                <a:spcPct val="20000"/>
              </a:spcAft>
              <a:buFont typeface="Wingdings" panose="05000000000000000000" pitchFamily="2" charset="2"/>
              <a:buChar char="§"/>
              <a:defRPr/>
            </a:pPr>
            <a:r>
              <a:rPr lang="cs-CZ" altLang="cs-CZ" dirty="0" smtClean="0">
                <a:latin typeface="+mj-lt"/>
              </a:rPr>
              <a:t>Hospodářské výsledky součásti budou navrženy (po finančním vypořádání se státním rozpočtem za rok 2022 a odsouhlasení výsledků hospodaření na MŠMT) k převodu do FRIM, pokud nebude součást požadovat jinak</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prstGeom prst="rect">
            <a:avLst/>
          </a:prstGeom>
        </p:spPr>
        <p:txBody>
          <a:bodyPr/>
          <a:lstStyle/>
          <a:p>
            <a:pPr indent="0"/>
            <a:r>
              <a:rPr lang="cs-CZ" altLang="cs-CZ" sz="2400" dirty="0" smtClean="0"/>
              <a:t>Dispoziční fond</a:t>
            </a:r>
            <a:br>
              <a:rPr lang="cs-CZ" altLang="cs-CZ" sz="2400" dirty="0" smtClean="0"/>
            </a:br>
            <a:r>
              <a:rPr lang="cs-CZ" altLang="cs-CZ" sz="2000" dirty="0" smtClean="0"/>
              <a:t>Celkový příspěvek z rozpočtu se odečte od hodnoty FA</a:t>
            </a:r>
          </a:p>
        </p:txBody>
      </p:sp>
      <p:graphicFrame>
        <p:nvGraphicFramePr>
          <p:cNvPr id="90151" name="Group 39"/>
          <p:cNvGraphicFramePr>
            <a:graphicFrameLocks noGrp="1"/>
          </p:cNvGraphicFramePr>
          <p:nvPr>
            <p:extLst>
              <p:ext uri="{D42A27DB-BD31-4B8C-83A1-F6EECF244321}">
                <p14:modId xmlns:p14="http://schemas.microsoft.com/office/powerpoint/2010/main" val="3394498340"/>
              </p:ext>
            </p:extLst>
          </p:nvPr>
        </p:nvGraphicFramePr>
        <p:xfrm>
          <a:off x="1043608" y="1481460"/>
          <a:ext cx="7272808" cy="4107780"/>
        </p:xfrm>
        <a:graphic>
          <a:graphicData uri="http://schemas.openxmlformats.org/drawingml/2006/table">
            <a:tbl>
              <a:tblPr/>
              <a:tblGrid>
                <a:gridCol w="3744416">
                  <a:extLst>
                    <a:ext uri="{9D8B030D-6E8A-4147-A177-3AD203B41FA5}">
                      <a16:colId xmlns:a16="http://schemas.microsoft.com/office/drawing/2014/main" val="20000"/>
                    </a:ext>
                  </a:extLst>
                </a:gridCol>
                <a:gridCol w="1800200">
                  <a:extLst>
                    <a:ext uri="{9D8B030D-6E8A-4147-A177-3AD203B41FA5}">
                      <a16:colId xmlns:a16="http://schemas.microsoft.com/office/drawing/2014/main" val="32104753"/>
                    </a:ext>
                  </a:extLst>
                </a:gridCol>
                <a:gridCol w="1728192">
                  <a:extLst>
                    <a:ext uri="{9D8B030D-6E8A-4147-A177-3AD203B41FA5}">
                      <a16:colId xmlns:a16="http://schemas.microsoft.com/office/drawing/2014/main" val="20001"/>
                    </a:ext>
                  </a:extLst>
                </a:gridCol>
              </a:tblGrid>
              <a:tr h="86409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Položka Dispozičního fondu</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Rozpočet 2022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v tis. Kč</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Rozpočet 2023</a:t>
                      </a:r>
                      <a:br>
                        <a:rPr kumimoji="0" lang="cs-CZ" sz="2000" b="1" i="0" u="none" strike="noStrike" cap="none" normalizeH="0" baseline="0" dirty="0" smtClean="0">
                          <a:ln>
                            <a:noFill/>
                          </a:ln>
                          <a:solidFill>
                            <a:schemeClr val="tx1"/>
                          </a:solidFill>
                          <a:effectLst/>
                          <a:latin typeface="+mj-lt"/>
                        </a:rPr>
                      </a:br>
                      <a:r>
                        <a:rPr kumimoji="0" lang="cs-CZ" sz="2000" b="1" i="0" u="none" strike="noStrike" cap="none" normalizeH="0" baseline="0" dirty="0" smtClean="0">
                          <a:ln>
                            <a:noFill/>
                          </a:ln>
                          <a:solidFill>
                            <a:schemeClr val="tx1"/>
                          </a:solidFill>
                          <a:effectLst/>
                          <a:latin typeface="+mj-lt"/>
                        </a:rPr>
                        <a:t>v tis. Kč</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217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Financování Ústavu tělesné výchovy</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4 400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5 000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217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Nové vybavení posilovny U5</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1 000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25878166"/>
                  </a:ext>
                </a:extLst>
              </a:tr>
              <a:tr h="7013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Max. výše příspěvku pro financování UMŠ*</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900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900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039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Podpora financování činnosti CTT</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2 500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2 500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4039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Zůstatek Dispozičního fondu k 1. 1. předchozího roku </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base" latinLnBrk="0" hangingPunct="0">
                        <a:lnSpc>
                          <a:spcPct val="100000"/>
                        </a:lnSpc>
                        <a:spcBef>
                          <a:spcPct val="20000"/>
                        </a:spcBef>
                        <a:spcAft>
                          <a:spcPct val="0"/>
                        </a:spcAft>
                        <a:buClrTx/>
                        <a:buSzTx/>
                        <a:buFontTx/>
                        <a:buChar char="-"/>
                        <a:tabLst/>
                      </a:pPr>
                      <a:r>
                        <a:rPr kumimoji="0" lang="cs-CZ" sz="2000" b="0" i="0" u="none" strike="noStrike" cap="none" normalizeH="0" baseline="0" dirty="0" smtClean="0">
                          <a:ln>
                            <a:noFill/>
                          </a:ln>
                          <a:solidFill>
                            <a:schemeClr val="tx1"/>
                          </a:solidFill>
                          <a:effectLst/>
                          <a:latin typeface="+mj-lt"/>
                        </a:rPr>
                        <a:t>1 308</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-514</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9665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Celkem příspěvek z rozpočtu </a:t>
                      </a:r>
                      <a:endParaRPr kumimoji="0" lang="cs-CZ" sz="2000" b="0" i="0" u="none" strike="noStrike" cap="none" normalizeH="0" baseline="0" dirty="0" smtClean="0">
                        <a:ln>
                          <a:noFill/>
                        </a:ln>
                        <a:solidFill>
                          <a:schemeClr val="tx1"/>
                        </a:solidFill>
                        <a:effectLst/>
                        <a:latin typeface="+mj-lt"/>
                      </a:endParaRP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7 492</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7 886</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74778" name="Text Box 26"/>
          <p:cNvSpPr txBox="1">
            <a:spLocks noChangeArrowheads="1"/>
          </p:cNvSpPr>
          <p:nvPr/>
        </p:nvSpPr>
        <p:spPr bwMode="auto">
          <a:xfrm>
            <a:off x="1043608" y="5745450"/>
            <a:ext cx="763366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defRPr/>
            </a:pPr>
            <a:r>
              <a:rPr lang="cs-CZ" altLang="cs-CZ" sz="2000" dirty="0" smtClean="0">
                <a:latin typeface="+mj-lt"/>
              </a:rPr>
              <a:t>* Příspěvek pro UMŠ musí být směněn za neveřejné zdroje a schválen     usnesením Správní rady UTB</a:t>
            </a:r>
          </a:p>
        </p:txBody>
      </p:sp>
    </p:spTree>
    <p:extLst>
      <p:ext uri="{BB962C8B-B14F-4D97-AF65-F5344CB8AC3E}">
        <p14:creationId xmlns:p14="http://schemas.microsoft.com/office/powerpoint/2010/main" val="31123995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prstGeom prst="rect">
            <a:avLst/>
          </a:prstGeom>
        </p:spPr>
        <p:txBody>
          <a:bodyPr/>
          <a:lstStyle/>
          <a:p>
            <a:pPr indent="0"/>
            <a:r>
              <a:rPr lang="cs-CZ" altLang="cs-CZ" sz="2400" dirty="0" smtClean="0"/>
              <a:t>Individuální financování – Ústav tělesné výchovy</a:t>
            </a:r>
          </a:p>
        </p:txBody>
      </p:sp>
      <p:graphicFrame>
        <p:nvGraphicFramePr>
          <p:cNvPr id="31781" name="Group 37"/>
          <p:cNvGraphicFramePr>
            <a:graphicFrameLocks noGrp="1"/>
          </p:cNvGraphicFramePr>
          <p:nvPr>
            <p:extLst>
              <p:ext uri="{D42A27DB-BD31-4B8C-83A1-F6EECF244321}">
                <p14:modId xmlns:p14="http://schemas.microsoft.com/office/powerpoint/2010/main" val="254859178"/>
              </p:ext>
            </p:extLst>
          </p:nvPr>
        </p:nvGraphicFramePr>
        <p:xfrm>
          <a:off x="899592" y="1055630"/>
          <a:ext cx="7416824" cy="5269844"/>
        </p:xfrm>
        <a:graphic>
          <a:graphicData uri="http://schemas.openxmlformats.org/drawingml/2006/table">
            <a:tbl>
              <a:tblPr/>
              <a:tblGrid>
                <a:gridCol w="3910546">
                  <a:extLst>
                    <a:ext uri="{9D8B030D-6E8A-4147-A177-3AD203B41FA5}">
                      <a16:colId xmlns:a16="http://schemas.microsoft.com/office/drawing/2014/main" val="20000"/>
                    </a:ext>
                  </a:extLst>
                </a:gridCol>
                <a:gridCol w="1753139">
                  <a:extLst>
                    <a:ext uri="{9D8B030D-6E8A-4147-A177-3AD203B41FA5}">
                      <a16:colId xmlns:a16="http://schemas.microsoft.com/office/drawing/2014/main" val="20002"/>
                    </a:ext>
                  </a:extLst>
                </a:gridCol>
                <a:gridCol w="1753139">
                  <a:extLst>
                    <a:ext uri="{9D8B030D-6E8A-4147-A177-3AD203B41FA5}">
                      <a16:colId xmlns:a16="http://schemas.microsoft.com/office/drawing/2014/main" val="3721406095"/>
                    </a:ext>
                  </a:extLst>
                </a:gridCol>
              </a:tblGrid>
              <a:tr h="789194">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Položka</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Rozpočet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v tis. Kč</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Rozpočet 2023 v tis. Kč</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Sportovní materiál pro výuku</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60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60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Osobní náklady zaměstnanců</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2 650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2 880 </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Osobní náklady externistů</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160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215</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Pronájmy sportovišť vč. UH</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760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860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Reprezentace UTB</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300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300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Náklady na budovy</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240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450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Podpora výcvikových kurzů</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105</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91156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Provozní fond ústavu (konference, cestovní náhrady, pojištění, materiál, vybavení,…)</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80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80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Rezerva </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50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50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Celkem</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4 400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5 000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578935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Nadpis 6"/>
          <p:cNvSpPr>
            <a:spLocks noGrp="1"/>
          </p:cNvSpPr>
          <p:nvPr>
            <p:ph type="title"/>
          </p:nvPr>
        </p:nvSpPr>
        <p:spPr>
          <a:prstGeom prst="rect">
            <a:avLst/>
          </a:prstGeom>
        </p:spPr>
        <p:txBody>
          <a:bodyPr/>
          <a:lstStyle/>
          <a:p>
            <a:pPr indent="0"/>
            <a:r>
              <a:rPr lang="cs-CZ" altLang="cs-CZ" sz="2400" dirty="0" smtClean="0"/>
              <a:t>Institucionální financování interní</a:t>
            </a:r>
          </a:p>
        </p:txBody>
      </p:sp>
      <p:sp>
        <p:nvSpPr>
          <p:cNvPr id="19459" name="Rectangle 3"/>
          <p:cNvSpPr>
            <a:spLocks noGrp="1" noChangeArrowheads="1"/>
          </p:cNvSpPr>
          <p:nvPr>
            <p:ph idx="1"/>
          </p:nvPr>
        </p:nvSpPr>
        <p:spPr>
          <a:xfrm>
            <a:off x="1043607" y="908720"/>
            <a:ext cx="7416825" cy="5544616"/>
          </a:xfrm>
          <a:prstGeom prst="rect">
            <a:avLst/>
          </a:prstGeom>
        </p:spPr>
        <p:txBody>
          <a:bodyPr/>
          <a:lstStyle/>
          <a:p>
            <a:pPr>
              <a:buFontTx/>
              <a:buNone/>
            </a:pPr>
            <a:r>
              <a:rPr lang="cs-CZ" altLang="cs-CZ" sz="2000" b="1" dirty="0" smtClean="0">
                <a:cs typeface="Arial" panose="020B0604020202020204" pitchFamily="34" charset="0"/>
              </a:rPr>
              <a:t>Filozofie UTB pro rok 2023:</a:t>
            </a:r>
          </a:p>
          <a:p>
            <a:pPr>
              <a:buFont typeface="Wingdings" panose="05000000000000000000" pitchFamily="2" charset="2"/>
              <a:buChar char="§"/>
            </a:pPr>
            <a:r>
              <a:rPr lang="cs-CZ" altLang="cs-CZ" b="1" dirty="0" smtClean="0">
                <a:solidFill>
                  <a:srgbClr val="C00000"/>
                </a:solidFill>
                <a:cs typeface="Arial" panose="020B0604020202020204" pitchFamily="34" charset="0"/>
              </a:rPr>
              <a:t>Veškeré meziroční nárůsty příspěvků institucionálního financování budou směrovány na součásti.</a:t>
            </a:r>
          </a:p>
          <a:p>
            <a:pPr>
              <a:buFont typeface="Wingdings" panose="05000000000000000000" pitchFamily="2" charset="2"/>
              <a:buChar char="§"/>
            </a:pPr>
            <a:r>
              <a:rPr lang="cs-CZ" altLang="cs-CZ" b="1" dirty="0" smtClean="0">
                <a:solidFill>
                  <a:srgbClr val="C00000"/>
                </a:solidFill>
                <a:cs typeface="Arial" panose="020B0604020202020204" pitchFamily="34" charset="0"/>
              </a:rPr>
              <a:t>Celková výše odvodů na celouniverzitní aktivity nebude vyšší než v roce 2022. </a:t>
            </a:r>
            <a:r>
              <a:rPr lang="cs-CZ" altLang="cs-CZ" sz="2000" b="1" dirty="0" smtClean="0">
                <a:solidFill>
                  <a:srgbClr val="C00000"/>
                </a:solidFill>
                <a:cs typeface="Arial" panose="020B0604020202020204" pitchFamily="34" charset="0"/>
              </a:rPr>
              <a:t> </a:t>
            </a:r>
          </a:p>
          <a:p>
            <a:pPr>
              <a:buFontTx/>
              <a:buNone/>
            </a:pPr>
            <a:r>
              <a:rPr lang="cs-CZ" altLang="cs-CZ" sz="2000" b="1" dirty="0" smtClean="0">
                <a:cs typeface="Arial" panose="020B0604020202020204" pitchFamily="34" charset="0"/>
              </a:rPr>
              <a:t>Struktura interního normativního financování:</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oddělení prostředků z fixní části institucionálního financování do Dispozičního fondu                  </a:t>
            </a:r>
            <a:r>
              <a:rPr lang="cs-CZ" altLang="cs-CZ" sz="2000" b="1" dirty="0" smtClean="0">
                <a:solidFill>
                  <a:srgbClr val="C00000"/>
                </a:solidFill>
                <a:cs typeface="Arial" panose="020B0604020202020204" pitchFamily="34" charset="0"/>
              </a:rPr>
              <a:t>7 886 tis. Kč </a:t>
            </a:r>
            <a:r>
              <a:rPr lang="cs-CZ" altLang="cs-CZ" sz="2000" dirty="0" smtClean="0">
                <a:cs typeface="Arial" panose="020B0604020202020204" pitchFamily="34" charset="0"/>
              </a:rPr>
              <a:t>(zůstatek 2022: 514 tis. Kč)</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oddělení prostředků z fixní části institucionálního financování do </a:t>
            </a:r>
            <a:br>
              <a:rPr lang="cs-CZ" altLang="cs-CZ" sz="2000" dirty="0" smtClean="0">
                <a:cs typeface="Arial" panose="020B0604020202020204" pitchFamily="34" charset="0"/>
              </a:rPr>
            </a:br>
            <a:r>
              <a:rPr lang="cs-CZ" altLang="cs-CZ" sz="2000" dirty="0" smtClean="0">
                <a:cs typeface="Arial" panose="020B0604020202020204" pitchFamily="34" charset="0"/>
              </a:rPr>
              <a:t>Fondu strategického rozvoje          </a:t>
            </a:r>
            <a:r>
              <a:rPr lang="cs-CZ" altLang="cs-CZ" sz="2000" b="1" dirty="0" smtClean="0">
                <a:solidFill>
                  <a:srgbClr val="C00000"/>
                </a:solidFill>
                <a:cs typeface="Arial" panose="020B0604020202020204" pitchFamily="34" charset="0"/>
              </a:rPr>
              <a:t>0 tis. Kč</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stanovení základny pro interní rozdělení prostředků z fixní části FA´ na organizační jednotky UTB</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rozdělení prostředků FA´ za fixní část podle objemového algoritmu</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rozdělení prostředků FK za výkonovou část (kvalita a výkon)</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stanovení odvodů na společné servisní složky, informační zdroje a  celouniverzitní zdroje </a:t>
            </a:r>
          </a:p>
          <a:p>
            <a:pPr>
              <a:spcAft>
                <a:spcPct val="20000"/>
              </a:spcAft>
            </a:pPr>
            <a:endParaRPr lang="cs-CZ" altLang="cs-CZ" dirty="0" smtClean="0">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Nadpis 6"/>
          <p:cNvSpPr>
            <a:spLocks noGrp="1"/>
          </p:cNvSpPr>
          <p:nvPr>
            <p:ph type="title"/>
          </p:nvPr>
        </p:nvSpPr>
        <p:spPr>
          <a:prstGeom prst="rect">
            <a:avLst/>
          </a:prstGeom>
        </p:spPr>
        <p:txBody>
          <a:bodyPr/>
          <a:lstStyle/>
          <a:p>
            <a:pPr indent="0"/>
            <a:r>
              <a:rPr lang="cs-CZ" altLang="cs-CZ" sz="2400" dirty="0" smtClean="0"/>
              <a:t>Institucionální financování interní</a:t>
            </a:r>
            <a:br>
              <a:rPr lang="cs-CZ" altLang="cs-CZ" sz="2400" dirty="0" smtClean="0"/>
            </a:br>
            <a:r>
              <a:rPr lang="cs-CZ" altLang="cs-CZ" sz="2000" dirty="0" smtClean="0"/>
              <a:t>Příspěvek na energie</a:t>
            </a:r>
          </a:p>
        </p:txBody>
      </p:sp>
      <p:sp>
        <p:nvSpPr>
          <p:cNvPr id="19459" name="Rectangle 3"/>
          <p:cNvSpPr>
            <a:spLocks noGrp="1" noChangeArrowheads="1"/>
          </p:cNvSpPr>
          <p:nvPr>
            <p:ph idx="1"/>
          </p:nvPr>
        </p:nvSpPr>
        <p:spPr>
          <a:prstGeom prst="rect">
            <a:avLst/>
          </a:prstGeom>
        </p:spPr>
        <p:txBody>
          <a:bodyPr/>
          <a:lstStyle/>
          <a:p>
            <a:pPr algn="just">
              <a:spcAft>
                <a:spcPct val="20000"/>
              </a:spcAft>
              <a:buFont typeface="Wingdings" panose="05000000000000000000" pitchFamily="2" charset="2"/>
              <a:buChar char="§"/>
            </a:pPr>
            <a:r>
              <a:rPr lang="cs-CZ" dirty="0" smtClean="0"/>
              <a:t>MŠMT </a:t>
            </a:r>
            <a:r>
              <a:rPr lang="cs-CZ" dirty="0"/>
              <a:t>vyhlásilo podle </a:t>
            </a:r>
            <a:r>
              <a:rPr lang="cs-CZ" dirty="0" smtClean="0"/>
              <a:t>zák. č</a:t>
            </a:r>
            <a:r>
              <a:rPr lang="cs-CZ" dirty="0"/>
              <a:t>. 111/1998 Sb., o vysokých </a:t>
            </a:r>
            <a:r>
              <a:rPr lang="cs-CZ" dirty="0" smtClean="0"/>
              <a:t>školách, </a:t>
            </a:r>
            <a:r>
              <a:rPr lang="cs-CZ" dirty="0"/>
              <a:t>v souladu s příslušnými ustanoveními zákona č. 218/2000 Sb., o rozpočtových </a:t>
            </a:r>
            <a:r>
              <a:rPr lang="cs-CZ" dirty="0" smtClean="0"/>
              <a:t>pravidlech, na základě schváleného </a:t>
            </a:r>
            <a:r>
              <a:rPr lang="cs-CZ" dirty="0"/>
              <a:t>rozpisu rozpočtu vysokých škol na rok 2023, podle čl. 22 odst. 5 „Pravidel pro poskytování příspěvku a dotací veřejným vysokým školám </a:t>
            </a:r>
            <a:r>
              <a:rPr lang="cs-CZ" dirty="0" smtClean="0"/>
              <a:t>Ministerstvem“ </a:t>
            </a:r>
            <a:r>
              <a:rPr lang="cs-CZ" b="1" dirty="0" smtClean="0"/>
              <a:t>Podnět </a:t>
            </a:r>
            <a:r>
              <a:rPr lang="cs-CZ" b="1" dirty="0"/>
              <a:t>k podání žádosti o poskytnutí příspěvku</a:t>
            </a:r>
            <a:r>
              <a:rPr lang="cs-CZ" dirty="0"/>
              <a:t> v rámci Fondu vzdělávací politiky na  podporu zajištění činnosti </a:t>
            </a:r>
            <a:r>
              <a:rPr lang="cs-CZ" dirty="0" smtClean="0"/>
              <a:t>VVŠ za </a:t>
            </a:r>
            <a:r>
              <a:rPr lang="cs-CZ" dirty="0"/>
              <a:t>situace mimořádného růstu cen </a:t>
            </a:r>
            <a:r>
              <a:rPr lang="cs-CZ" dirty="0" smtClean="0"/>
              <a:t>energií.</a:t>
            </a:r>
          </a:p>
          <a:p>
            <a:pPr>
              <a:buFont typeface="Wingdings" panose="05000000000000000000" pitchFamily="2" charset="2"/>
              <a:buChar char="§"/>
            </a:pPr>
            <a:r>
              <a:rPr lang="cs-CZ" dirty="0"/>
              <a:t>Cílem Podnětu je mimořádná podpora vzdělávací, vědecké a výzkumné, vývojové a inovační, umělecké nebo další tvůrčí činnosti </a:t>
            </a:r>
            <a:r>
              <a:rPr lang="cs-CZ" dirty="0" smtClean="0"/>
              <a:t>VVŠ, </a:t>
            </a:r>
            <a:r>
              <a:rPr lang="cs-CZ" dirty="0"/>
              <a:t>zatížené </a:t>
            </a:r>
            <a:r>
              <a:rPr lang="cs-CZ" dirty="0" smtClean="0"/>
              <a:t>růstem </a:t>
            </a:r>
            <a:r>
              <a:rPr lang="cs-CZ" dirty="0"/>
              <a:t>cen energií v roce 2023 a udržení jejího rozsahu a kvality.</a:t>
            </a:r>
          </a:p>
          <a:p>
            <a:pPr>
              <a:buFont typeface="Wingdings" panose="05000000000000000000" pitchFamily="2" charset="2"/>
              <a:buChar char="§"/>
            </a:pPr>
            <a:r>
              <a:rPr lang="cs-CZ" dirty="0"/>
              <a:t>Záměrem ministerstva je zajistit v maximální možné míře finanční podmínky veřejným vysokým školám pro udržení rozsahu a kvality jimi realizované vzdělávací, vědecké a výzkumné, vývojové a inovační, umělecké nebo další tvůrčí činnosti. </a:t>
            </a:r>
          </a:p>
          <a:p>
            <a:pPr algn="just">
              <a:spcAft>
                <a:spcPct val="20000"/>
              </a:spcAft>
              <a:buFont typeface="Wingdings" panose="05000000000000000000" pitchFamily="2" charset="2"/>
              <a:buChar char="§"/>
            </a:pPr>
            <a:r>
              <a:rPr lang="cs-CZ" b="1" dirty="0" smtClean="0">
                <a:solidFill>
                  <a:srgbClr val="FF0000"/>
                </a:solidFill>
              </a:rPr>
              <a:t> Pro interní rozdělení fixních prostředků jsou sloučeny příspěvek k ukazateli A </a:t>
            </a:r>
            <a:r>
              <a:rPr lang="cs-CZ" b="1" dirty="0" err="1" smtClean="0">
                <a:solidFill>
                  <a:srgbClr val="FF0000"/>
                </a:solidFill>
              </a:rPr>
              <a:t>a</a:t>
            </a:r>
            <a:r>
              <a:rPr lang="cs-CZ" b="1" dirty="0" smtClean="0">
                <a:solidFill>
                  <a:srgbClr val="FF0000"/>
                </a:solidFill>
              </a:rPr>
              <a:t> alokace příspěvku na energie.</a:t>
            </a:r>
            <a:endParaRPr lang="cs-CZ" b="1" dirty="0">
              <a:solidFill>
                <a:srgbClr val="FF0000"/>
              </a:solidFill>
            </a:endParaRPr>
          </a:p>
          <a:p>
            <a:pPr algn="just">
              <a:spcAft>
                <a:spcPct val="20000"/>
              </a:spcAft>
              <a:buFont typeface="Wingdings" panose="05000000000000000000" pitchFamily="2" charset="2"/>
              <a:buChar char="§"/>
            </a:pPr>
            <a:endParaRPr lang="cs-CZ" altLang="cs-CZ" sz="2000" dirty="0" smtClean="0">
              <a:cs typeface="Arial" panose="020B0604020202020204" pitchFamily="34" charset="0"/>
            </a:endParaRPr>
          </a:p>
          <a:p>
            <a:pPr algn="just">
              <a:spcAft>
                <a:spcPct val="20000"/>
              </a:spcAft>
              <a:buFont typeface="Wingdings" panose="05000000000000000000" pitchFamily="2" charset="2"/>
              <a:buChar char="§"/>
            </a:pPr>
            <a:endParaRPr lang="cs-CZ" altLang="cs-CZ" dirty="0" smtClean="0">
              <a:latin typeface="Arial" panose="020B0604020202020204" pitchFamily="34" charset="0"/>
            </a:endParaRPr>
          </a:p>
        </p:txBody>
      </p:sp>
    </p:spTree>
    <p:extLst>
      <p:ext uri="{BB962C8B-B14F-4D97-AF65-F5344CB8AC3E}">
        <p14:creationId xmlns:p14="http://schemas.microsoft.com/office/powerpoint/2010/main" val="902111631"/>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prstGeom prst="rect">
            <a:avLst/>
          </a:prstGeom>
        </p:spPr>
        <p:txBody>
          <a:bodyPr/>
          <a:lstStyle/>
          <a:p>
            <a:pPr indent="0" eaLnBrk="1" hangingPunct="1"/>
            <a:r>
              <a:rPr lang="cs-CZ" altLang="cs-CZ" sz="2400" dirty="0" smtClean="0"/>
              <a:t>Základna pro rozdělení institucionálních prostředků 2023</a:t>
            </a:r>
          </a:p>
        </p:txBody>
      </p:sp>
      <p:graphicFrame>
        <p:nvGraphicFramePr>
          <p:cNvPr id="27684" name="Group 36"/>
          <p:cNvGraphicFramePr>
            <a:graphicFrameLocks noGrp="1"/>
          </p:cNvGraphicFramePr>
          <p:nvPr>
            <p:extLst>
              <p:ext uri="{D42A27DB-BD31-4B8C-83A1-F6EECF244321}">
                <p14:modId xmlns:p14="http://schemas.microsoft.com/office/powerpoint/2010/main" val="921759729"/>
              </p:ext>
            </p:extLst>
          </p:nvPr>
        </p:nvGraphicFramePr>
        <p:xfrm>
          <a:off x="250825" y="1844675"/>
          <a:ext cx="8569327" cy="3163888"/>
        </p:xfrm>
        <a:graphic>
          <a:graphicData uri="http://schemas.openxmlformats.org/drawingml/2006/table">
            <a:tbl>
              <a:tblPr/>
              <a:tblGrid>
                <a:gridCol w="1368014">
                  <a:extLst>
                    <a:ext uri="{9D8B030D-6E8A-4147-A177-3AD203B41FA5}">
                      <a16:colId xmlns:a16="http://schemas.microsoft.com/office/drawing/2014/main" val="20000"/>
                    </a:ext>
                  </a:extLst>
                </a:gridCol>
                <a:gridCol w="1440223">
                  <a:extLst>
                    <a:ext uri="{9D8B030D-6E8A-4147-A177-3AD203B41FA5}">
                      <a16:colId xmlns:a16="http://schemas.microsoft.com/office/drawing/2014/main" val="20001"/>
                    </a:ext>
                  </a:extLst>
                </a:gridCol>
                <a:gridCol w="1512432">
                  <a:extLst>
                    <a:ext uri="{9D8B030D-6E8A-4147-A177-3AD203B41FA5}">
                      <a16:colId xmlns:a16="http://schemas.microsoft.com/office/drawing/2014/main" val="20002"/>
                    </a:ext>
                  </a:extLst>
                </a:gridCol>
                <a:gridCol w="1728698">
                  <a:extLst>
                    <a:ext uri="{9D8B030D-6E8A-4147-A177-3AD203B41FA5}">
                      <a16:colId xmlns:a16="http://schemas.microsoft.com/office/drawing/2014/main" val="20003"/>
                    </a:ext>
                  </a:extLst>
                </a:gridCol>
                <a:gridCol w="1079737">
                  <a:extLst>
                    <a:ext uri="{9D8B030D-6E8A-4147-A177-3AD203B41FA5}">
                      <a16:colId xmlns:a16="http://schemas.microsoft.com/office/drawing/2014/main" val="20004"/>
                    </a:ext>
                  </a:extLst>
                </a:gridCol>
                <a:gridCol w="1440223">
                  <a:extLst>
                    <a:ext uri="{9D8B030D-6E8A-4147-A177-3AD203B41FA5}">
                      <a16:colId xmlns:a16="http://schemas.microsoft.com/office/drawing/2014/main" val="20005"/>
                    </a:ext>
                  </a:extLst>
                </a:gridCol>
              </a:tblGrid>
              <a:tr h="1792383">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Proměnná</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Finanční příspěvek pro rok 2023 </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 </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Oddělení prostředků  Dispoziční fond</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 </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Oddělení prostředků Fond strategického rozvoje </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endPar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Základna pro rozdělení prostředků  </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494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FA+energie</a:t>
                      </a:r>
                      <a:endPar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592 200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7 886</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584 314</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17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FK</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98 173</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FK</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98 173</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4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690 173</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7 886 </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682 487</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indent="0" eaLnBrk="1" hangingPunct="1"/>
            <a:r>
              <a:rPr lang="cs-CZ" altLang="cs-CZ" sz="2400" dirty="0" smtClean="0"/>
              <a:t>Institucionální financování – fixní část</a:t>
            </a:r>
            <a:br>
              <a:rPr lang="cs-CZ" altLang="cs-CZ" sz="2400" dirty="0" smtClean="0"/>
            </a:br>
            <a:r>
              <a:rPr lang="cs-CZ" altLang="cs-CZ" sz="2000" dirty="0" smtClean="0"/>
              <a:t>objemový algoritmus</a:t>
            </a:r>
          </a:p>
        </p:txBody>
      </p:sp>
      <mc:AlternateContent xmlns:mc="http://schemas.openxmlformats.org/markup-compatibility/2006" xmlns:a14="http://schemas.microsoft.com/office/drawing/2010/main">
        <mc:Choice Requires="a14">
          <p:sp>
            <p:nvSpPr>
              <p:cNvPr id="27651" name="Rectangle 3"/>
              <p:cNvSpPr>
                <a:spLocks noGrp="1" noChangeArrowheads="1"/>
              </p:cNvSpPr>
              <p:nvPr>
                <p:ph type="body" idx="1"/>
              </p:nvPr>
            </p:nvSpPr>
            <p:spPr/>
            <p:txBody>
              <a:bodyPr/>
              <a:lstStyle/>
              <a:p>
                <a:pPr marL="0" indent="0" algn="just">
                  <a:spcBef>
                    <a:spcPts val="1200"/>
                  </a:spcBef>
                  <a:spcAft>
                    <a:spcPts val="0"/>
                  </a:spcAft>
                  <a:buNone/>
                </a:pPr>
                <a:r>
                  <a:rPr lang="cs-CZ" sz="1600" dirty="0" smtClean="0">
                    <a:ea typeface="Times New Roman" panose="02020603050405020304" pitchFamily="18" charset="0"/>
                  </a:rPr>
                  <a:t>FA18   hodnota ukazatele A rozdělovaná na organizační jednotky v roce 2018</a:t>
                </a:r>
              </a:p>
              <a:p>
                <a:pPr marL="0" indent="0" algn="just">
                  <a:spcBef>
                    <a:spcPts val="1200"/>
                  </a:spcBef>
                  <a:spcAft>
                    <a:spcPts val="0"/>
                  </a:spcAft>
                  <a:buNone/>
                </a:pPr>
                <a:r>
                  <a:rPr lang="cs-CZ" sz="1600" dirty="0" smtClean="0">
                    <a:ea typeface="Times New Roman" panose="02020603050405020304" pitchFamily="18" charset="0"/>
                  </a:rPr>
                  <a:t>FA19    </a:t>
                </a:r>
                <a:r>
                  <a:rPr lang="cs-CZ" sz="1600" dirty="0">
                    <a:ea typeface="Times New Roman" panose="02020603050405020304" pitchFamily="18" charset="0"/>
                  </a:rPr>
                  <a:t>hodnota ukazatele A rozdělovaná na organizační </a:t>
                </a:r>
                <a:r>
                  <a:rPr lang="cs-CZ" sz="1600" dirty="0" smtClean="0">
                    <a:ea typeface="Times New Roman" panose="02020603050405020304" pitchFamily="18" charset="0"/>
                  </a:rPr>
                  <a:t>jednotky </a:t>
                </a:r>
                <a:r>
                  <a:rPr lang="cs-CZ" sz="1600" dirty="0">
                    <a:ea typeface="Times New Roman" panose="02020603050405020304" pitchFamily="18" charset="0"/>
                  </a:rPr>
                  <a:t>v roce </a:t>
                </a:r>
                <a:r>
                  <a:rPr lang="cs-CZ" sz="1600" dirty="0" smtClean="0">
                    <a:ea typeface="Times New Roman" panose="02020603050405020304" pitchFamily="18" charset="0"/>
                  </a:rPr>
                  <a:t>2019</a:t>
                </a:r>
                <a:endParaRPr lang="cs-CZ" sz="1600" dirty="0">
                  <a:ea typeface="Times New Roman" panose="02020603050405020304" pitchFamily="18" charset="0"/>
                </a:endParaRPr>
              </a:p>
              <a:p>
                <a:pPr marL="0" indent="0" algn="just">
                  <a:spcBef>
                    <a:spcPts val="1200"/>
                  </a:spcBef>
                  <a:spcAft>
                    <a:spcPts val="0"/>
                  </a:spcAft>
                  <a:buNone/>
                </a:pPr>
                <a:r>
                  <a:rPr lang="cs-CZ" sz="1600" dirty="0" smtClean="0">
                    <a:ea typeface="Times New Roman" panose="02020603050405020304" pitchFamily="18" charset="0"/>
                  </a:rPr>
                  <a:t>FA20    </a:t>
                </a:r>
                <a:r>
                  <a:rPr lang="cs-CZ" sz="1600" dirty="0">
                    <a:ea typeface="Times New Roman" panose="02020603050405020304" pitchFamily="18" charset="0"/>
                  </a:rPr>
                  <a:t>hodnota ukazatele A rozdělovaná na organizační </a:t>
                </a:r>
                <a:r>
                  <a:rPr lang="cs-CZ" sz="1600" dirty="0" smtClean="0">
                    <a:ea typeface="Times New Roman" panose="02020603050405020304" pitchFamily="18" charset="0"/>
                  </a:rPr>
                  <a:t>jednotky </a:t>
                </a:r>
                <a:r>
                  <a:rPr lang="cs-CZ" sz="1600" dirty="0">
                    <a:ea typeface="Times New Roman" panose="02020603050405020304" pitchFamily="18" charset="0"/>
                  </a:rPr>
                  <a:t>v roce </a:t>
                </a:r>
                <a:r>
                  <a:rPr lang="cs-CZ" sz="1600" dirty="0" smtClean="0">
                    <a:ea typeface="Times New Roman" panose="02020603050405020304" pitchFamily="18" charset="0"/>
                  </a:rPr>
                  <a:t>2020</a:t>
                </a:r>
                <a:endParaRPr lang="cs-CZ" sz="1600" dirty="0">
                  <a:ea typeface="Times New Roman" panose="02020603050405020304" pitchFamily="18" charset="0"/>
                </a:endParaRPr>
              </a:p>
              <a:p>
                <a:pPr marL="0" indent="0" algn="just">
                  <a:spcBef>
                    <a:spcPts val="1200"/>
                  </a:spcBef>
                  <a:spcAft>
                    <a:spcPts val="0"/>
                  </a:spcAft>
                  <a:buNone/>
                </a:pPr>
                <a:r>
                  <a:rPr lang="cs-CZ" sz="1600" dirty="0" smtClean="0">
                    <a:ea typeface="Times New Roman" panose="02020603050405020304" pitchFamily="18" charset="0"/>
                  </a:rPr>
                  <a:t>FA21    </a:t>
                </a:r>
                <a:r>
                  <a:rPr lang="cs-CZ" sz="1600" dirty="0">
                    <a:ea typeface="Times New Roman" panose="02020603050405020304" pitchFamily="18" charset="0"/>
                  </a:rPr>
                  <a:t>hodnota ukazatele A rozdělovaná na organizační </a:t>
                </a:r>
                <a:r>
                  <a:rPr lang="cs-CZ" sz="1600" dirty="0" smtClean="0">
                    <a:ea typeface="Times New Roman" panose="02020603050405020304" pitchFamily="18" charset="0"/>
                  </a:rPr>
                  <a:t>jednotky </a:t>
                </a:r>
                <a:r>
                  <a:rPr lang="cs-CZ" sz="1600" dirty="0">
                    <a:ea typeface="Times New Roman" panose="02020603050405020304" pitchFamily="18" charset="0"/>
                  </a:rPr>
                  <a:t>v roce </a:t>
                </a:r>
                <a:r>
                  <a:rPr lang="cs-CZ" sz="1600" dirty="0" smtClean="0">
                    <a:ea typeface="Times New Roman" panose="02020603050405020304" pitchFamily="18" charset="0"/>
                  </a:rPr>
                  <a:t>2021</a:t>
                </a:r>
                <a:endParaRPr lang="cs-CZ" sz="1600" dirty="0">
                  <a:ea typeface="Times New Roman" panose="02020603050405020304" pitchFamily="18" charset="0"/>
                </a:endParaRPr>
              </a:p>
              <a:p>
                <a:pPr marL="0" indent="0" algn="just">
                  <a:spcBef>
                    <a:spcPts val="1200"/>
                  </a:spcBef>
                  <a:spcAft>
                    <a:spcPts val="0"/>
                  </a:spcAft>
                  <a:buNone/>
                </a:pPr>
                <a:r>
                  <a:rPr lang="cs-CZ" sz="1600" dirty="0" smtClean="0">
                    <a:ea typeface="Times New Roman" panose="02020603050405020304" pitchFamily="18" charset="0"/>
                  </a:rPr>
                  <a:t>FA22    </a:t>
                </a:r>
                <a:r>
                  <a:rPr lang="cs-CZ" sz="1600" dirty="0">
                    <a:ea typeface="Times New Roman" panose="02020603050405020304" pitchFamily="18" charset="0"/>
                  </a:rPr>
                  <a:t>hodnota ukazatele A rozdělovaná na organizační </a:t>
                </a:r>
                <a:r>
                  <a:rPr lang="cs-CZ" sz="1600" dirty="0" smtClean="0">
                    <a:ea typeface="Times New Roman" panose="02020603050405020304" pitchFamily="18" charset="0"/>
                  </a:rPr>
                  <a:t>jednotky </a:t>
                </a:r>
                <a:r>
                  <a:rPr lang="cs-CZ" sz="1600" dirty="0">
                    <a:ea typeface="Times New Roman" panose="02020603050405020304" pitchFamily="18" charset="0"/>
                  </a:rPr>
                  <a:t>v roce </a:t>
                </a:r>
                <a:r>
                  <a:rPr lang="cs-CZ" sz="1600" dirty="0" smtClean="0">
                    <a:ea typeface="Times New Roman" panose="02020603050405020304" pitchFamily="18" charset="0"/>
                  </a:rPr>
                  <a:t>2022</a:t>
                </a:r>
              </a:p>
              <a:p>
                <a:pPr marL="0" indent="0" algn="just">
                  <a:spcBef>
                    <a:spcPts val="1200"/>
                  </a:spcBef>
                  <a:spcAft>
                    <a:spcPts val="0"/>
                  </a:spcAft>
                  <a:buNone/>
                </a:pPr>
                <a:r>
                  <a:rPr lang="cs-CZ" sz="1600" dirty="0" smtClean="0">
                    <a:ea typeface="Times New Roman" panose="02020603050405020304" pitchFamily="18" charset="0"/>
                  </a:rPr>
                  <a:t>FA18(i) interní příspěvek z ukazatele A v roce 2018 pro i-tou organizační jednotku</a:t>
                </a:r>
              </a:p>
              <a:p>
                <a:pPr marL="0" indent="0" algn="just">
                  <a:spcBef>
                    <a:spcPts val="1200"/>
                  </a:spcBef>
                  <a:spcAft>
                    <a:spcPts val="0"/>
                  </a:spcAft>
                  <a:buNone/>
                </a:pPr>
                <a:r>
                  <a:rPr lang="cs-CZ" sz="1600" dirty="0" smtClean="0">
                    <a:ea typeface="Times New Roman" panose="02020603050405020304" pitchFamily="18" charset="0"/>
                  </a:rPr>
                  <a:t>FA19(i</a:t>
                </a:r>
                <a:r>
                  <a:rPr lang="cs-CZ" sz="1600" dirty="0">
                    <a:ea typeface="Times New Roman" panose="02020603050405020304" pitchFamily="18" charset="0"/>
                  </a:rPr>
                  <a:t>) interní příspěvek z ukazatele A v roce </a:t>
                </a:r>
                <a:r>
                  <a:rPr lang="cs-CZ" sz="1600" dirty="0" smtClean="0">
                    <a:ea typeface="Times New Roman" panose="02020603050405020304" pitchFamily="18" charset="0"/>
                  </a:rPr>
                  <a:t>2019 </a:t>
                </a:r>
                <a:r>
                  <a:rPr lang="cs-CZ" sz="1600" dirty="0">
                    <a:ea typeface="Times New Roman" panose="02020603050405020304" pitchFamily="18" charset="0"/>
                  </a:rPr>
                  <a:t>pro i-tou organizační jednotku</a:t>
                </a:r>
              </a:p>
              <a:p>
                <a:pPr marL="0" indent="0" algn="just">
                  <a:spcBef>
                    <a:spcPts val="1200"/>
                  </a:spcBef>
                  <a:spcAft>
                    <a:spcPts val="0"/>
                  </a:spcAft>
                  <a:buNone/>
                </a:pPr>
                <a:r>
                  <a:rPr lang="cs-CZ" sz="1600" dirty="0" smtClean="0">
                    <a:ea typeface="Times New Roman" panose="02020603050405020304" pitchFamily="18" charset="0"/>
                  </a:rPr>
                  <a:t>FA20(i</a:t>
                </a:r>
                <a:r>
                  <a:rPr lang="cs-CZ" sz="1600" dirty="0">
                    <a:ea typeface="Times New Roman" panose="02020603050405020304" pitchFamily="18" charset="0"/>
                  </a:rPr>
                  <a:t>) interní příspěvek z ukazatele A v roce </a:t>
                </a:r>
                <a:r>
                  <a:rPr lang="cs-CZ" sz="1600" dirty="0" smtClean="0">
                    <a:ea typeface="Times New Roman" panose="02020603050405020304" pitchFamily="18" charset="0"/>
                  </a:rPr>
                  <a:t>2020 </a:t>
                </a:r>
                <a:r>
                  <a:rPr lang="cs-CZ" sz="1600" dirty="0">
                    <a:ea typeface="Times New Roman" panose="02020603050405020304" pitchFamily="18" charset="0"/>
                  </a:rPr>
                  <a:t>pro i-tou organizační jednotku</a:t>
                </a:r>
              </a:p>
              <a:p>
                <a:pPr marL="0" indent="0" algn="just">
                  <a:spcBef>
                    <a:spcPts val="1200"/>
                  </a:spcBef>
                  <a:spcAft>
                    <a:spcPts val="0"/>
                  </a:spcAft>
                  <a:buNone/>
                </a:pPr>
                <a:r>
                  <a:rPr lang="cs-CZ" sz="1600" dirty="0" smtClean="0">
                    <a:ea typeface="Times New Roman" panose="02020603050405020304" pitchFamily="18" charset="0"/>
                  </a:rPr>
                  <a:t>FA21(i</a:t>
                </a:r>
                <a:r>
                  <a:rPr lang="cs-CZ" sz="1600" dirty="0">
                    <a:ea typeface="Times New Roman" panose="02020603050405020304" pitchFamily="18" charset="0"/>
                  </a:rPr>
                  <a:t>) interní příspěvek z ukazatele A v roce </a:t>
                </a:r>
                <a:r>
                  <a:rPr lang="cs-CZ" sz="1600" dirty="0" smtClean="0">
                    <a:ea typeface="Times New Roman" panose="02020603050405020304" pitchFamily="18" charset="0"/>
                  </a:rPr>
                  <a:t>2021 </a:t>
                </a:r>
                <a:r>
                  <a:rPr lang="cs-CZ" sz="1600" dirty="0">
                    <a:ea typeface="Times New Roman" panose="02020603050405020304" pitchFamily="18" charset="0"/>
                  </a:rPr>
                  <a:t>pro i-tou organizační jednotku</a:t>
                </a:r>
              </a:p>
              <a:p>
                <a:pPr marL="0" indent="0" algn="just">
                  <a:spcBef>
                    <a:spcPts val="1200"/>
                  </a:spcBef>
                  <a:spcAft>
                    <a:spcPts val="0"/>
                  </a:spcAft>
                  <a:buNone/>
                </a:pPr>
                <a:r>
                  <a:rPr lang="cs-CZ" sz="1600" dirty="0" smtClean="0">
                    <a:ea typeface="Times New Roman" panose="02020603050405020304" pitchFamily="18" charset="0"/>
                  </a:rPr>
                  <a:t>FA22(i</a:t>
                </a:r>
                <a:r>
                  <a:rPr lang="cs-CZ" sz="1600" dirty="0">
                    <a:ea typeface="Times New Roman" panose="02020603050405020304" pitchFamily="18" charset="0"/>
                  </a:rPr>
                  <a:t>) interní příspěvek z ukazatele A v roce </a:t>
                </a:r>
                <a:r>
                  <a:rPr lang="cs-CZ" sz="1600" dirty="0" smtClean="0">
                    <a:ea typeface="Times New Roman" panose="02020603050405020304" pitchFamily="18" charset="0"/>
                  </a:rPr>
                  <a:t>2022 </a:t>
                </a:r>
                <a:r>
                  <a:rPr lang="cs-CZ" sz="1600" dirty="0">
                    <a:ea typeface="Times New Roman" panose="02020603050405020304" pitchFamily="18" charset="0"/>
                  </a:rPr>
                  <a:t>pro i-tou organizační jednotku</a:t>
                </a:r>
              </a:p>
              <a:p>
                <a:pPr algn="just">
                  <a:spcBef>
                    <a:spcPts val="1200"/>
                  </a:spcBef>
                  <a:spcAft>
                    <a:spcPts val="0"/>
                  </a:spcAft>
                  <a:buFont typeface="Wingdings" panose="05000000000000000000" pitchFamily="2" charset="2"/>
                  <a:buChar char="§"/>
                </a:pPr>
                <a14:m>
                  <m:oMath xmlns:m="http://schemas.openxmlformats.org/officeDocument/2006/math">
                    <m:r>
                      <a:rPr lang="cs-CZ" sz="1600" b="1" i="1">
                        <a:latin typeface="Cambria Math" panose="02040503050406030204" pitchFamily="18" charset="0"/>
                        <a:ea typeface="Times New Roman" panose="02020603050405020304" pitchFamily="18" charset="0"/>
                      </a:rPr>
                      <m:t>𝑵𝑨</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𝟏𝟖</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𝟏𝟖</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𝟎𝟓</m:t>
                    </m:r>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𝟏𝟗</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𝟏𝟗</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𝟎𝟓</m:t>
                    </m:r>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smtClean="0">
                            <a:latin typeface="Cambria Math" panose="02040503050406030204" pitchFamily="18" charset="0"/>
                            <a:ea typeface="Times New Roman" panose="02020603050405020304" pitchFamily="18" charset="0"/>
                          </a:rPr>
                          <m:t>𝟐𝟎</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smtClean="0">
                            <a:latin typeface="Cambria Math" panose="02040503050406030204" pitchFamily="18" charset="0"/>
                            <a:ea typeface="Times New Roman" panose="02020603050405020304" pitchFamily="18" charset="0"/>
                          </a:rPr>
                          <m:t>𝟐𝟎</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𝟏</m:t>
                    </m:r>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𝟐𝟏</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𝟐𝟏</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𝟑</m:t>
                    </m:r>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𝟐𝟐</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𝟐𝟐</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𝟓</m:t>
                    </m:r>
                  </m:oMath>
                </a14:m>
                <a:endParaRPr lang="cs-CZ" dirty="0" smtClean="0">
                  <a:latin typeface="Times New Roman" panose="02020603050405020304" pitchFamily="18" charset="0"/>
                  <a:ea typeface="Times New Roman" panose="02020603050405020304" pitchFamily="18" charset="0"/>
                </a:endParaRPr>
              </a:p>
              <a:p>
                <a:pPr algn="just">
                  <a:spcAft>
                    <a:spcPts val="0"/>
                  </a:spcAft>
                  <a:buFont typeface="Wingdings" panose="05000000000000000000" pitchFamily="2" charset="2"/>
                  <a:buChar char="§"/>
                </a:pPr>
                <a14:m>
                  <m:oMath xmlns:m="http://schemas.openxmlformats.org/officeDocument/2006/math">
                    <m:r>
                      <a:rPr lang="pl-PL" sz="1600" b="1" i="1">
                        <a:latin typeface="Cambria Math" panose="02040503050406030204" pitchFamily="18" charset="0"/>
                        <a:ea typeface="Times New Roman" panose="02020603050405020304" pitchFamily="18" charset="0"/>
                      </a:rPr>
                      <m:t>𝑽</m:t>
                    </m:r>
                    <m:sSub>
                      <m:sSubPr>
                        <m:ctrlPr>
                          <a:rPr lang="cs-CZ" sz="1600" b="1" i="1">
                            <a:latin typeface="Cambria Math" panose="02040503050406030204" pitchFamily="18" charset="0"/>
                            <a:ea typeface="Times New Roman" panose="02020603050405020304" pitchFamily="18" charset="0"/>
                          </a:rPr>
                        </m:ctrlPr>
                      </m:sSubPr>
                      <m:e>
                        <m:r>
                          <a:rPr lang="pl-PL" sz="1600" b="1" i="1">
                            <a:latin typeface="Cambria Math" panose="02040503050406030204" pitchFamily="18" charset="0"/>
                            <a:ea typeface="Times New Roman" panose="02020603050405020304" pitchFamily="18" charset="0"/>
                          </a:rPr>
                          <m:t>𝑷</m:t>
                        </m:r>
                      </m:e>
                      <m:sub>
                        <m:r>
                          <a:rPr lang="pl-PL" sz="1600" b="1" i="1">
                            <a:latin typeface="Cambria Math" panose="02040503050406030204" pitchFamily="18" charset="0"/>
                            <a:ea typeface="Times New Roman" panose="02020603050405020304" pitchFamily="18" charset="0"/>
                          </a:rPr>
                          <m:t>𝑨</m:t>
                        </m:r>
                      </m:sub>
                    </m:sSub>
                    <m:d>
                      <m:dPr>
                        <m:ctrlPr>
                          <a:rPr lang="cs-CZ" sz="1600" b="1" i="1">
                            <a:latin typeface="Cambria Math" panose="02040503050406030204" pitchFamily="18" charset="0"/>
                            <a:ea typeface="Times New Roman" panose="02020603050405020304" pitchFamily="18" charset="0"/>
                          </a:rPr>
                        </m:ctrlPr>
                      </m:dPr>
                      <m:e>
                        <m:r>
                          <a:rPr lang="pl-PL" sz="1600" b="1" i="1">
                            <a:latin typeface="Cambria Math" panose="02040503050406030204" pitchFamily="18" charset="0"/>
                            <a:ea typeface="Times New Roman" panose="02020603050405020304" pitchFamily="18" charset="0"/>
                          </a:rPr>
                          <m:t>𝒊</m:t>
                        </m:r>
                      </m:e>
                    </m:d>
                    <m:r>
                      <a:rPr lang="pl-PL" sz="1600" b="1" i="1">
                        <a:latin typeface="Cambria Math" panose="02040503050406030204" pitchFamily="18" charset="0"/>
                        <a:ea typeface="Times New Roman" panose="02020603050405020304" pitchFamily="18" charset="0"/>
                      </a:rPr>
                      <m:t>=</m:t>
                    </m:r>
                    <m:r>
                      <a:rPr lang="pl-PL" sz="1600" b="1" i="1">
                        <a:latin typeface="Cambria Math" panose="02040503050406030204" pitchFamily="18" charset="0"/>
                        <a:ea typeface="Times New Roman" panose="02020603050405020304" pitchFamily="18" charset="0"/>
                      </a:rPr>
                      <m:t>𝑭𝑨</m:t>
                    </m:r>
                    <m:r>
                      <a:rPr lang="pl-PL" sz="1600" b="1" i="1">
                        <a:latin typeface="Cambria Math" panose="02040503050406030204" pitchFamily="18" charset="0"/>
                        <a:ea typeface="Times New Roman" panose="02020603050405020304" pitchFamily="18" charset="0"/>
                      </a:rPr>
                      <m:t>´×</m:t>
                    </m:r>
                    <m:r>
                      <a:rPr lang="pl-PL" sz="1600" b="1" i="1">
                        <a:latin typeface="Cambria Math" panose="02040503050406030204" pitchFamily="18" charset="0"/>
                        <a:ea typeface="Times New Roman" panose="02020603050405020304" pitchFamily="18" charset="0"/>
                      </a:rPr>
                      <m:t>𝑵𝑨</m:t>
                    </m:r>
                    <m:r>
                      <a:rPr lang="pl-PL" sz="1600" b="1" i="1">
                        <a:latin typeface="Cambria Math" panose="02040503050406030204" pitchFamily="18" charset="0"/>
                        <a:ea typeface="Times New Roman" panose="02020603050405020304" pitchFamily="18" charset="0"/>
                      </a:rPr>
                      <m:t>(</m:t>
                    </m:r>
                    <m:r>
                      <a:rPr lang="pl-PL" sz="1600" b="1" i="1">
                        <a:latin typeface="Cambria Math" panose="02040503050406030204" pitchFamily="18" charset="0"/>
                        <a:ea typeface="Times New Roman" panose="02020603050405020304" pitchFamily="18" charset="0"/>
                      </a:rPr>
                      <m:t>𝒊</m:t>
                    </m:r>
                    <m:r>
                      <a:rPr lang="pl-PL" sz="1600" b="1" i="1">
                        <a:latin typeface="Cambria Math" panose="02040503050406030204" pitchFamily="18" charset="0"/>
                        <a:ea typeface="Times New Roman" panose="02020603050405020304" pitchFamily="18" charset="0"/>
                      </a:rPr>
                      <m:t>)</m:t>
                    </m:r>
                  </m:oMath>
                </a14:m>
                <a:endParaRPr lang="cs-CZ" sz="1600" dirty="0">
                  <a:latin typeface="Times New Roman" panose="02020603050405020304" pitchFamily="18" charset="0"/>
                  <a:ea typeface="Times New Roman" panose="02020603050405020304" pitchFamily="18" charset="0"/>
                </a:endParaRPr>
              </a:p>
              <a:p>
                <a:pPr>
                  <a:spcBef>
                    <a:spcPts val="1200"/>
                  </a:spcBef>
                  <a:spcAft>
                    <a:spcPts val="0"/>
                  </a:spcAft>
                </a:pPr>
                <a:endParaRPr lang="cs-CZ" dirty="0">
                  <a:latin typeface="Times New Roman" panose="02020603050405020304" pitchFamily="18" charset="0"/>
                  <a:ea typeface="Times New Roman" panose="02020603050405020304" pitchFamily="18" charset="0"/>
                </a:endParaRPr>
              </a:p>
              <a:p>
                <a:pPr lvl="0" algn="just">
                  <a:spcAft>
                    <a:spcPts val="600"/>
                  </a:spcAft>
                  <a:buFont typeface="Wingdings" panose="05000000000000000000" pitchFamily="2" charset="2"/>
                  <a:buChar char="§"/>
                </a:pPr>
                <a:endParaRPr lang="cs-CZ" kern="1400" dirty="0" smtClean="0">
                  <a:solidFill>
                    <a:srgbClr val="000000"/>
                  </a:solidFill>
                  <a:cs typeface=".PalatinoTTEE"/>
                </a:endParaRPr>
              </a:p>
              <a:p>
                <a:pPr lvl="0" algn="just">
                  <a:spcAft>
                    <a:spcPts val="600"/>
                  </a:spcAft>
                  <a:buFont typeface="Wingdings" panose="05000000000000000000" pitchFamily="2" charset="2"/>
                  <a:buChar char="§"/>
                </a:pPr>
                <a:endParaRPr lang="cs-CZ" dirty="0">
                  <a:solidFill>
                    <a:srgbClr val="000000"/>
                  </a:solidFill>
                </a:endParaRPr>
              </a:p>
              <a:p>
                <a:pPr marL="457200" lvl="1" indent="0" algn="just">
                  <a:spcAft>
                    <a:spcPts val="600"/>
                  </a:spcAft>
                  <a:buNone/>
                </a:pPr>
                <a:endParaRPr lang="cs-CZ" sz="2000" dirty="0"/>
              </a:p>
            </p:txBody>
          </p:sp>
        </mc:Choice>
        <mc:Fallback xmlns="">
          <p:sp>
            <p:nvSpPr>
              <p:cNvPr id="27651" name="Rectangle 3"/>
              <p:cNvSpPr>
                <a:spLocks noGrp="1" noRot="1" noChangeAspect="1" noMove="1" noResize="1" noEditPoints="1" noAdjustHandles="1" noChangeArrowheads="1" noChangeShapeType="1" noTextEdit="1"/>
              </p:cNvSpPr>
              <p:nvPr>
                <p:ph type="body" idx="1"/>
              </p:nvPr>
            </p:nvSpPr>
            <p:spPr>
              <a:blipFill>
                <a:blip r:embed="rId2"/>
                <a:stretch>
                  <a:fillRect l="-411" t="-220"/>
                </a:stretch>
              </a:blipFill>
            </p:spPr>
            <p:txBody>
              <a:bodyPr/>
              <a:lstStyle/>
              <a:p>
                <a:r>
                  <a:rPr lang="cs-CZ">
                    <a:noFill/>
                  </a:rPr>
                  <a:t> </a:t>
                </a:r>
              </a:p>
            </p:txBody>
          </p:sp>
        </mc:Fallback>
      </mc:AlternateContent>
    </p:spTree>
    <p:extLst>
      <p:ext uri="{BB962C8B-B14F-4D97-AF65-F5344CB8AC3E}">
        <p14:creationId xmlns:p14="http://schemas.microsoft.com/office/powerpoint/2010/main" val="14546226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Autofit/>
          </a:bodyPr>
          <a:lstStyle/>
          <a:p>
            <a:pPr indent="0"/>
            <a:r>
              <a:rPr lang="cs-CZ" altLang="cs-CZ" sz="2400" dirty="0" smtClean="0"/>
              <a:t>Výpočet algoritmu ukazatel A sloučeno s F</a:t>
            </a:r>
            <a:br>
              <a:rPr lang="cs-CZ" altLang="cs-CZ" sz="2400" dirty="0" smtClean="0"/>
            </a:br>
            <a:r>
              <a:rPr lang="cs-CZ" altLang="cs-CZ" sz="2000" dirty="0" smtClean="0"/>
              <a:t>část ukazatele A v letech 2018 až 2022 přidělená organizačním jednotkám</a:t>
            </a:r>
            <a:br>
              <a:rPr lang="cs-CZ" altLang="cs-CZ" sz="2000" dirty="0" smtClean="0"/>
            </a:br>
            <a:endParaRPr lang="cs-CZ" altLang="cs-CZ" sz="2000" dirty="0" smtClean="0"/>
          </a:p>
        </p:txBody>
      </p:sp>
      <p:graphicFrame>
        <p:nvGraphicFramePr>
          <p:cNvPr id="34924" name="Group 108"/>
          <p:cNvGraphicFramePr>
            <a:graphicFrameLocks noGrp="1"/>
          </p:cNvGraphicFramePr>
          <p:nvPr>
            <p:ph idx="1"/>
            <p:extLst/>
          </p:nvPr>
        </p:nvGraphicFramePr>
        <p:xfrm>
          <a:off x="1259632" y="1526014"/>
          <a:ext cx="6408712" cy="4754965"/>
        </p:xfrm>
        <a:graphic>
          <a:graphicData uri="http://schemas.openxmlformats.org/drawingml/2006/table">
            <a:tbl>
              <a:tblPr/>
              <a:tblGrid>
                <a:gridCol w="1207832">
                  <a:extLst>
                    <a:ext uri="{9D8B030D-6E8A-4147-A177-3AD203B41FA5}">
                      <a16:colId xmlns:a16="http://schemas.microsoft.com/office/drawing/2014/main" val="20000"/>
                    </a:ext>
                  </a:extLst>
                </a:gridCol>
                <a:gridCol w="956484">
                  <a:extLst>
                    <a:ext uri="{9D8B030D-6E8A-4147-A177-3AD203B41FA5}">
                      <a16:colId xmlns:a16="http://schemas.microsoft.com/office/drawing/2014/main" val="20004"/>
                    </a:ext>
                  </a:extLst>
                </a:gridCol>
                <a:gridCol w="1016264">
                  <a:extLst>
                    <a:ext uri="{9D8B030D-6E8A-4147-A177-3AD203B41FA5}">
                      <a16:colId xmlns:a16="http://schemas.microsoft.com/office/drawing/2014/main" val="20005"/>
                    </a:ext>
                  </a:extLst>
                </a:gridCol>
                <a:gridCol w="1076044">
                  <a:extLst>
                    <a:ext uri="{9D8B030D-6E8A-4147-A177-3AD203B41FA5}">
                      <a16:colId xmlns:a16="http://schemas.microsoft.com/office/drawing/2014/main" val="20003"/>
                    </a:ext>
                  </a:extLst>
                </a:gridCol>
                <a:gridCol w="1076044">
                  <a:extLst>
                    <a:ext uri="{9D8B030D-6E8A-4147-A177-3AD203B41FA5}">
                      <a16:colId xmlns:a16="http://schemas.microsoft.com/office/drawing/2014/main" val="4244101252"/>
                    </a:ext>
                  </a:extLst>
                </a:gridCol>
                <a:gridCol w="1076044">
                  <a:extLst>
                    <a:ext uri="{9D8B030D-6E8A-4147-A177-3AD203B41FA5}">
                      <a16:colId xmlns:a16="http://schemas.microsoft.com/office/drawing/2014/main" val="372671014"/>
                    </a:ext>
                  </a:extLst>
                </a:gridCol>
              </a:tblGrid>
              <a:tr h="79208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chemeClr val="tx1"/>
                          </a:solidFill>
                          <a:effectLst/>
                          <a:latin typeface="Arial" panose="020B0604020202020204" pitchFamily="34" charset="0"/>
                        </a:rPr>
                        <a:t>FA18</a:t>
                      </a:r>
                    </a:p>
                    <a:p>
                      <a:pPr algn="r" rtl="0" fontAlgn="ctr"/>
                      <a:endParaRPr lang="cs-CZ" sz="1400" b="1" i="0" u="none" strike="noStrike" dirty="0">
                        <a:solidFill>
                          <a:schemeClr val="tx1"/>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FA19</a:t>
                      </a: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FA20</a:t>
                      </a: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FA21</a:t>
                      </a: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FA22</a:t>
                      </a: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118 721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134</a:t>
                      </a:r>
                      <a:r>
                        <a:rPr lang="cs-CZ" sz="1600" b="0" i="0" u="none" strike="noStrike" baseline="0" dirty="0" smtClean="0">
                          <a:solidFill>
                            <a:srgbClr val="000000"/>
                          </a:solidFill>
                          <a:effectLst/>
                          <a:latin typeface="Arial" panose="020B0604020202020204" pitchFamily="34" charset="0"/>
                        </a:rPr>
                        <a:t> 257</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129 286</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127 057</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138 069</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44 720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51 184</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62 921</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67 743</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66 957</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54 190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56 703</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61 472</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70 099</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69</a:t>
                      </a:r>
                      <a:r>
                        <a:rPr lang="cs-CZ" sz="1600" b="0" i="0" u="none" strike="noStrike" baseline="0" dirty="0" smtClean="0">
                          <a:solidFill>
                            <a:schemeClr val="tx1"/>
                          </a:solidFill>
                          <a:effectLst/>
                          <a:latin typeface="Arial" panose="020B0604020202020204" pitchFamily="34" charset="0"/>
                        </a:rPr>
                        <a:t> 708</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82 650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89 006</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93 637</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99</a:t>
                      </a:r>
                      <a:r>
                        <a:rPr lang="cs-CZ" sz="1600" b="0" i="0" u="none" strike="noStrike" baseline="0" dirty="0" smtClean="0">
                          <a:solidFill>
                            <a:schemeClr val="tx1"/>
                          </a:solidFill>
                          <a:effectLst/>
                          <a:latin typeface="Arial" panose="020B0604020202020204" pitchFamily="34" charset="0"/>
                        </a:rPr>
                        <a:t> 549</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101 914</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65 168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67 780</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68 969</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71 996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75 176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82 810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84 482</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86 927</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88 905</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94 206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40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4 259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4 089</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2 920</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3 660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3 785</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solidFill>
                            <a:schemeClr val="tx1"/>
                          </a:solidFill>
                          <a:latin typeface="Arial" panose="020B0604020202020204" pitchFamily="34" charset="0"/>
                          <a:cs typeface="Arial" panose="020B0604020202020204" pitchFamily="34" charset="0"/>
                        </a:rPr>
                        <a:t>5 541</a:t>
                      </a:r>
                      <a:endParaRPr lang="cs-CZ" sz="1600" dirty="0">
                        <a:solidFill>
                          <a:schemeClr val="tx1"/>
                        </a:solidFill>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5 851</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8 049</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5 516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6 805</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solidFill>
                            <a:schemeClr val="tx1"/>
                          </a:solidFill>
                          <a:latin typeface="Arial" panose="020B0604020202020204" pitchFamily="34" charset="0"/>
                          <a:cs typeface="Arial" panose="020B0604020202020204" pitchFamily="34" charset="0"/>
                        </a:rPr>
                        <a:t>0</a:t>
                      </a:r>
                      <a:endParaRPr lang="cs-CZ" sz="1600" dirty="0">
                        <a:solidFill>
                          <a:schemeClr val="tx1"/>
                        </a:solidFill>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chemeClr val="tx1"/>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458 059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493 311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514 191</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534 601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556 660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4" name="TextovéPole 3"/>
          <p:cNvSpPr txBox="1"/>
          <p:nvPr/>
        </p:nvSpPr>
        <p:spPr>
          <a:xfrm>
            <a:off x="6660232" y="1187460"/>
            <a:ext cx="1152128" cy="338554"/>
          </a:xfrm>
          <a:prstGeom prst="rect">
            <a:avLst/>
          </a:prstGeom>
          <a:noFill/>
        </p:spPr>
        <p:txBody>
          <a:bodyPr wrap="square" rtlCol="0">
            <a:spAutoFit/>
          </a:bodyPr>
          <a:lstStyle/>
          <a:p>
            <a:r>
              <a:rPr lang="cs-CZ" sz="1600" dirty="0" smtClean="0">
                <a:latin typeface="Arial" panose="020B0604020202020204" pitchFamily="34" charset="0"/>
                <a:cs typeface="Arial" panose="020B0604020202020204" pitchFamily="34" charset="0"/>
              </a:rPr>
              <a:t>(v tis. Kč)</a:t>
            </a:r>
            <a:endParaRPr lang="cs-CZ"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25303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Autofit/>
          </a:bodyPr>
          <a:lstStyle/>
          <a:p>
            <a:pPr indent="0"/>
            <a:r>
              <a:rPr lang="cs-CZ" altLang="cs-CZ" sz="2400" dirty="0" smtClean="0"/>
              <a:t>Výpočet algoritmu ukazatel A sloučeno s F</a:t>
            </a:r>
            <a:br>
              <a:rPr lang="cs-CZ" altLang="cs-CZ" sz="2400" dirty="0" smtClean="0"/>
            </a:br>
            <a:r>
              <a:rPr lang="cs-CZ" altLang="cs-CZ" sz="2000" dirty="0" smtClean="0"/>
              <a:t>pro rok 2023 </a:t>
            </a:r>
            <a:br>
              <a:rPr lang="cs-CZ" altLang="cs-CZ" sz="2000" dirty="0" smtClean="0"/>
            </a:br>
            <a:endParaRPr lang="cs-CZ" altLang="cs-CZ" sz="2000" dirty="0" smtClean="0"/>
          </a:p>
        </p:txBody>
      </p:sp>
      <p:graphicFrame>
        <p:nvGraphicFramePr>
          <p:cNvPr id="34924" name="Group 108"/>
          <p:cNvGraphicFramePr>
            <a:graphicFrameLocks noGrp="1"/>
          </p:cNvGraphicFramePr>
          <p:nvPr>
            <p:ph idx="1"/>
            <p:extLst>
              <p:ext uri="{D42A27DB-BD31-4B8C-83A1-F6EECF244321}">
                <p14:modId xmlns:p14="http://schemas.microsoft.com/office/powerpoint/2010/main" val="41814395"/>
              </p:ext>
            </p:extLst>
          </p:nvPr>
        </p:nvGraphicFramePr>
        <p:xfrm>
          <a:off x="1053295" y="1124744"/>
          <a:ext cx="6831073" cy="4754965"/>
        </p:xfrm>
        <a:graphic>
          <a:graphicData uri="http://schemas.openxmlformats.org/drawingml/2006/table">
            <a:tbl>
              <a:tblPr/>
              <a:tblGrid>
                <a:gridCol w="1242013">
                  <a:extLst>
                    <a:ext uri="{9D8B030D-6E8A-4147-A177-3AD203B41FA5}">
                      <a16:colId xmlns:a16="http://schemas.microsoft.com/office/drawing/2014/main" val="20000"/>
                    </a:ext>
                  </a:extLst>
                </a:gridCol>
                <a:gridCol w="1366215">
                  <a:extLst>
                    <a:ext uri="{9D8B030D-6E8A-4147-A177-3AD203B41FA5}">
                      <a16:colId xmlns:a16="http://schemas.microsoft.com/office/drawing/2014/main" val="20004"/>
                    </a:ext>
                  </a:extLst>
                </a:gridCol>
                <a:gridCol w="1490416">
                  <a:extLst>
                    <a:ext uri="{9D8B030D-6E8A-4147-A177-3AD203B41FA5}">
                      <a16:colId xmlns:a16="http://schemas.microsoft.com/office/drawing/2014/main" val="807154657"/>
                    </a:ext>
                  </a:extLst>
                </a:gridCol>
                <a:gridCol w="1490416">
                  <a:extLst>
                    <a:ext uri="{9D8B030D-6E8A-4147-A177-3AD203B41FA5}">
                      <a16:colId xmlns:a16="http://schemas.microsoft.com/office/drawing/2014/main" val="4244101252"/>
                    </a:ext>
                  </a:extLst>
                </a:gridCol>
                <a:gridCol w="1242013">
                  <a:extLst>
                    <a:ext uri="{9D8B030D-6E8A-4147-A177-3AD203B41FA5}">
                      <a16:colId xmlns:a16="http://schemas.microsoft.com/office/drawing/2014/main" val="4002670729"/>
                    </a:ext>
                  </a:extLst>
                </a:gridCol>
              </a:tblGrid>
              <a:tr h="79208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chemeClr val="tx1"/>
                          </a:solidFill>
                          <a:effectLst/>
                          <a:latin typeface="Arial" panose="020B0604020202020204" pitchFamily="34" charset="0"/>
                        </a:rPr>
                        <a:t>Příspěvek FA´ </a:t>
                      </a:r>
                    </a:p>
                    <a:p>
                      <a:pPr algn="r" rtl="0" fontAlgn="ctr"/>
                      <a:r>
                        <a:rPr lang="cs-CZ" sz="1400" b="1" i="0" u="none" strike="noStrike" dirty="0" smtClean="0">
                          <a:solidFill>
                            <a:schemeClr val="tx1"/>
                          </a:solidFill>
                          <a:effectLst/>
                          <a:latin typeface="Arial" panose="020B0604020202020204" pitchFamily="34" charset="0"/>
                        </a:rPr>
                        <a:t>na rok </a:t>
                      </a:r>
                      <a:r>
                        <a:rPr lang="cs-CZ" sz="1400" b="1" i="0" u="none" strike="noStrike" baseline="0" dirty="0" smtClean="0">
                          <a:solidFill>
                            <a:schemeClr val="tx1"/>
                          </a:solidFill>
                          <a:effectLst/>
                          <a:latin typeface="Arial" panose="020B0604020202020204" pitchFamily="34" charset="0"/>
                        </a:rPr>
                        <a:t>2022 </a:t>
                      </a:r>
                      <a:endParaRPr lang="cs-CZ" sz="1400" b="1" i="0" u="none" strike="noStrike" dirty="0">
                        <a:solidFill>
                          <a:schemeClr val="tx1"/>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Index NA(i)</a:t>
                      </a:r>
                      <a:r>
                        <a:rPr lang="cs-CZ" sz="1400" b="1" i="0" u="none" strike="noStrike" baseline="0" dirty="0" smtClean="0">
                          <a:solidFill>
                            <a:srgbClr val="000000"/>
                          </a:solidFill>
                          <a:effectLst/>
                          <a:latin typeface="Arial" panose="020B0604020202020204" pitchFamily="34" charset="0"/>
                        </a:rPr>
                        <a:t> </a:t>
                      </a:r>
                    </a:p>
                    <a:p>
                      <a:pPr algn="r" rtl="0" fontAlgn="ctr"/>
                      <a:r>
                        <a:rPr lang="cs-CZ" sz="1400" b="1" i="0" u="none" strike="noStrike" baseline="0" dirty="0" smtClean="0">
                          <a:solidFill>
                            <a:srgbClr val="000000"/>
                          </a:solidFill>
                          <a:effectLst/>
                          <a:latin typeface="Arial" panose="020B0604020202020204" pitchFamily="34" charset="0"/>
                        </a:rPr>
                        <a:t>rok 2023</a:t>
                      </a:r>
                      <a:endParaRPr lang="it-IT" sz="1400" b="1" i="0" u="none" strike="noStrike" dirty="0">
                        <a:solidFill>
                          <a:srgbClr val="000000"/>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Rozpočet </a:t>
                      </a:r>
                    </a:p>
                    <a:p>
                      <a:pPr algn="r" rtl="0" fontAlgn="ctr"/>
                      <a:r>
                        <a:rPr lang="cs-CZ" sz="1400" b="1" i="0" u="none" strike="noStrike" dirty="0" smtClean="0">
                          <a:solidFill>
                            <a:srgbClr val="000000"/>
                          </a:solidFill>
                          <a:effectLst/>
                          <a:latin typeface="Arial" panose="020B0604020202020204" pitchFamily="34" charset="0"/>
                        </a:rPr>
                        <a:t>v roce 2023</a:t>
                      </a:r>
                    </a:p>
                    <a:p>
                      <a:pPr algn="r" rtl="0" fontAlgn="ctr"/>
                      <a:r>
                        <a:rPr lang="cs-CZ" sz="1400" b="1" i="0" u="none" strike="noStrike" dirty="0" smtClean="0">
                          <a:solidFill>
                            <a:srgbClr val="000000"/>
                          </a:solidFill>
                          <a:effectLst/>
                          <a:latin typeface="Arial" panose="020B0604020202020204" pitchFamily="34" charset="0"/>
                        </a:rPr>
                        <a:t>(v tis. Kč)</a:t>
                      </a:r>
                      <a:endParaRPr lang="it-IT" sz="1400" b="1" i="0" u="none" strike="noStrike" dirty="0">
                        <a:solidFill>
                          <a:srgbClr val="000000"/>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Rozdíl </a:t>
                      </a:r>
                    </a:p>
                    <a:p>
                      <a:pPr algn="r" rtl="0" fontAlgn="ctr"/>
                      <a:r>
                        <a:rPr lang="cs-CZ" sz="1400" b="1" i="0" u="none" strike="noStrike" dirty="0" smtClean="0">
                          <a:solidFill>
                            <a:srgbClr val="000000"/>
                          </a:solidFill>
                          <a:effectLst/>
                          <a:latin typeface="Arial" panose="020B0604020202020204" pitchFamily="34" charset="0"/>
                        </a:rPr>
                        <a:t>2023 – 2022</a:t>
                      </a:r>
                      <a:endParaRPr lang="it-IT" sz="1400" b="1" i="0" u="none" strike="noStrike" dirty="0">
                        <a:solidFill>
                          <a:srgbClr val="000000"/>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138 069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C00000"/>
                          </a:solidFill>
                          <a:effectLst/>
                          <a:latin typeface="Arial" panose="020B0604020202020204" pitchFamily="34" charset="0"/>
                        </a:rPr>
                        <a:t>0,247027</a:t>
                      </a:r>
                      <a:endParaRPr lang="cs-CZ" sz="1600" b="0" i="0" u="none" strike="noStrike" dirty="0">
                        <a:solidFill>
                          <a:srgbClr val="C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C00000"/>
                          </a:solidFill>
                          <a:effectLst/>
                          <a:latin typeface="Arial" panose="020B0604020202020204" pitchFamily="34" charset="0"/>
                        </a:rPr>
                        <a:t>144 341</a:t>
                      </a:r>
                      <a:endParaRPr lang="cs-CZ" sz="1600" b="0" i="0" u="none" strike="noStrike" dirty="0">
                        <a:solidFill>
                          <a:srgbClr val="C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C00000"/>
                          </a:solidFill>
                          <a:effectLst/>
                          <a:latin typeface="Arial" panose="020B0604020202020204" pitchFamily="34" charset="0"/>
                        </a:rPr>
                        <a:t>6 272</a:t>
                      </a:r>
                      <a:endParaRPr lang="cs-CZ" sz="1600" b="0" i="0" u="none" strike="noStrike" dirty="0">
                        <a:solidFill>
                          <a:srgbClr val="C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66 957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0,120463</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70 388</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r" rtl="0" fontAlgn="ctr">
                        <a:buFontTx/>
                        <a:buNone/>
                      </a:pPr>
                      <a:r>
                        <a:rPr lang="cs-CZ" sz="1600" b="0" i="0" u="none" strike="noStrike" dirty="0" smtClean="0">
                          <a:solidFill>
                            <a:schemeClr val="tx1"/>
                          </a:solidFill>
                          <a:effectLst/>
                          <a:latin typeface="Arial" panose="020B0604020202020204" pitchFamily="34" charset="0"/>
                        </a:rPr>
                        <a:t>3 431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69 708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0,125568</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73 371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r" rtl="0" fontAlgn="ctr">
                        <a:buFontTx/>
                        <a:buNone/>
                      </a:pPr>
                      <a:r>
                        <a:rPr lang="cs-CZ" sz="1600" b="0" i="0" u="none" strike="noStrike" dirty="0" smtClean="0">
                          <a:solidFill>
                            <a:schemeClr val="tx1"/>
                          </a:solidFill>
                          <a:effectLst/>
                          <a:latin typeface="Arial" panose="020B0604020202020204" pitchFamily="34" charset="0"/>
                        </a:rPr>
                        <a:t>3 663</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101 914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0,183658</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107 314</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5 400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75 176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0,135323</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79 071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3 895</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94 206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0,169015</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98 758</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4 552</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0,000079</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46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r" rtl="0" fontAlgn="ctr">
                        <a:buFontTx/>
                        <a:buNone/>
                      </a:pPr>
                      <a:r>
                        <a:rPr lang="cs-CZ" sz="1600" b="0" i="0" u="none" strike="noStrike" dirty="0" smtClean="0">
                          <a:solidFill>
                            <a:schemeClr val="tx1"/>
                          </a:solidFill>
                          <a:effectLst/>
                          <a:latin typeface="Arial" panose="020B0604020202020204" pitchFamily="34" charset="0"/>
                        </a:rPr>
                        <a:t>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3 785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0,006897</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4</a:t>
                      </a:r>
                      <a:r>
                        <a:rPr lang="cs-CZ" sz="1600" b="0" i="0" u="none" strike="noStrike" baseline="0" dirty="0" smtClean="0">
                          <a:solidFill>
                            <a:schemeClr val="tx1"/>
                          </a:solidFill>
                          <a:effectLst/>
                          <a:latin typeface="Arial" panose="020B0604020202020204" pitchFamily="34" charset="0"/>
                        </a:rPr>
                        <a:t> 030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245</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6 805</a:t>
                      </a:r>
                      <a:endParaRPr lang="cs-CZ" sz="1600" b="0" dirty="0">
                        <a:solidFill>
                          <a:schemeClr val="tx1"/>
                        </a:solidFill>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0,011971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6 995</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190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0</a:t>
                      </a:r>
                      <a:endParaRPr lang="cs-CZ" sz="1600" b="0" dirty="0">
                        <a:solidFill>
                          <a:schemeClr val="tx1"/>
                        </a:solidFill>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0,000000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chemeClr val="tx1"/>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556 660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smtClean="0">
                          <a:solidFill>
                            <a:schemeClr val="tx1"/>
                          </a:solidFill>
                          <a:effectLst/>
                          <a:latin typeface="Arial" panose="020B0604020202020204" pitchFamily="34" charset="0"/>
                        </a:rPr>
                        <a:t>1,000000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 584 314</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smtClean="0">
                          <a:solidFill>
                            <a:srgbClr val="C00000"/>
                          </a:solidFill>
                          <a:effectLst/>
                          <a:latin typeface="Arial" panose="020B0604020202020204" pitchFamily="34" charset="0"/>
                        </a:rPr>
                        <a:t>27 654</a:t>
                      </a:r>
                      <a:endParaRPr lang="cs-CZ" sz="1600" b="1" i="0" u="none" strike="noStrike" dirty="0">
                        <a:solidFill>
                          <a:srgbClr val="C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944781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indent="0" eaLnBrk="1" hangingPunct="1"/>
            <a:r>
              <a:rPr lang="cs-CZ" altLang="cs-CZ" sz="2400" dirty="0" smtClean="0"/>
              <a:t>Institucionální financování – výkonová část 2023</a:t>
            </a:r>
          </a:p>
        </p:txBody>
      </p:sp>
      <p:sp>
        <p:nvSpPr>
          <p:cNvPr id="21507" name="Rectangle 3"/>
          <p:cNvSpPr>
            <a:spLocks noGrp="1" noChangeArrowheads="1"/>
          </p:cNvSpPr>
          <p:nvPr>
            <p:ph idx="1"/>
          </p:nvPr>
        </p:nvSpPr>
        <p:spPr/>
        <p:txBody>
          <a:bodyPr/>
          <a:lstStyle/>
          <a:p>
            <a:pPr marL="0" indent="0" eaLnBrk="1" hangingPunct="1">
              <a:buFontTx/>
              <a:buNone/>
              <a:defRPr/>
            </a:pPr>
            <a:r>
              <a:rPr lang="cs-CZ" altLang="cs-CZ" b="1" dirty="0" smtClean="0"/>
              <a:t>Rozdělení VVŠ do segmentů</a:t>
            </a:r>
          </a:p>
          <a:p>
            <a:pPr marL="0" indent="0" algn="just">
              <a:buFontTx/>
              <a:buNone/>
              <a:defRPr/>
            </a:pPr>
            <a:r>
              <a:rPr lang="cs-CZ" sz="2000" dirty="0" smtClean="0"/>
              <a:t>Pro porovnání úspěšnosti v indikátorech výkonu a kvality jsou VVŠ rozděleny do 4 segmentů:</a:t>
            </a:r>
            <a:endParaRPr lang="cs-CZ" sz="2000" dirty="0"/>
          </a:p>
          <a:p>
            <a:pPr algn="just">
              <a:buFont typeface="Wingdings" panose="05000000000000000000" pitchFamily="2" charset="2"/>
              <a:buChar char="§"/>
              <a:defRPr/>
            </a:pPr>
            <a:r>
              <a:rPr lang="cs-CZ" sz="2000" dirty="0" err="1" smtClean="0"/>
              <a:t>seg</a:t>
            </a:r>
            <a:r>
              <a:rPr lang="cs-CZ" sz="2000" dirty="0" smtClean="0"/>
              <a:t>. 1: AMU, AVU, UMPRUM, JAMU </a:t>
            </a:r>
          </a:p>
          <a:p>
            <a:pPr algn="just">
              <a:buFont typeface="Wingdings" panose="05000000000000000000" pitchFamily="2" charset="2"/>
              <a:buChar char="§"/>
              <a:defRPr/>
            </a:pPr>
            <a:r>
              <a:rPr lang="cs-CZ" sz="2000" dirty="0" err="1" smtClean="0"/>
              <a:t>seg</a:t>
            </a:r>
            <a:r>
              <a:rPr lang="cs-CZ" sz="2000" dirty="0" smtClean="0"/>
              <a:t>. 2: VŠPJ, VŠTE</a:t>
            </a:r>
          </a:p>
          <a:p>
            <a:pPr algn="just">
              <a:buFont typeface="Wingdings" panose="05000000000000000000" pitchFamily="2" charset="2"/>
              <a:buChar char="§"/>
              <a:defRPr/>
            </a:pPr>
            <a:r>
              <a:rPr lang="cs-CZ" sz="2000" dirty="0" err="1" smtClean="0"/>
              <a:t>seg</a:t>
            </a:r>
            <a:r>
              <a:rPr lang="cs-CZ" sz="2000" dirty="0" smtClean="0"/>
              <a:t>. 3: </a:t>
            </a:r>
            <a:r>
              <a:rPr lang="cs-CZ" sz="2000" b="1" dirty="0" smtClean="0">
                <a:solidFill>
                  <a:srgbClr val="FF0000"/>
                </a:solidFill>
              </a:rPr>
              <a:t>vysoké školy </a:t>
            </a:r>
            <a:r>
              <a:rPr lang="cs-CZ" sz="2000" dirty="0" smtClean="0"/>
              <a:t>(neuvedené v segmentech 1, 2 a 4) </a:t>
            </a:r>
          </a:p>
          <a:p>
            <a:pPr marL="0" indent="0" algn="just">
              <a:buFontTx/>
              <a:buNone/>
              <a:defRPr/>
            </a:pPr>
            <a:r>
              <a:rPr lang="cs-CZ" b="1" dirty="0" smtClean="0">
                <a:solidFill>
                  <a:srgbClr val="FF1A0A"/>
                </a:solidFill>
              </a:rPr>
              <a:t>     </a:t>
            </a:r>
            <a:r>
              <a:rPr lang="cs-CZ" sz="2000" dirty="0" smtClean="0"/>
              <a:t>celkem 15 VVŠ </a:t>
            </a:r>
            <a:r>
              <a:rPr lang="cs-CZ" b="1" dirty="0" smtClean="0">
                <a:solidFill>
                  <a:srgbClr val="FF1A0A"/>
                </a:solidFill>
              </a:rPr>
              <a:t>zde UTB</a:t>
            </a:r>
          </a:p>
          <a:p>
            <a:pPr algn="just">
              <a:buFont typeface="Wingdings" panose="05000000000000000000" pitchFamily="2" charset="2"/>
              <a:buChar char="§"/>
              <a:defRPr/>
            </a:pPr>
            <a:r>
              <a:rPr lang="cs-CZ" sz="2000" dirty="0" err="1" smtClean="0"/>
              <a:t>seg</a:t>
            </a:r>
            <a:r>
              <a:rPr lang="cs-CZ" sz="2000" dirty="0" smtClean="0"/>
              <a:t>. 4: UK, MU, UPOL, ČVUT, VUT</a:t>
            </a:r>
          </a:p>
          <a:p>
            <a:pPr marL="0" indent="0" algn="just">
              <a:buFontTx/>
              <a:buNone/>
              <a:defRPr/>
            </a:pPr>
            <a:endParaRPr lang="cs-CZ" b="1" dirty="0" smtClean="0"/>
          </a:p>
          <a:p>
            <a:pPr marL="0" indent="0" algn="just">
              <a:buFontTx/>
              <a:buNone/>
              <a:defRPr/>
            </a:pPr>
            <a:r>
              <a:rPr lang="cs-CZ" b="1" dirty="0" smtClean="0"/>
              <a:t>Váha segmentu výkonové části 2023 (shodné jako vloni):</a:t>
            </a:r>
            <a:endParaRPr lang="cs-CZ" dirty="0"/>
          </a:p>
          <a:p>
            <a:pPr algn="just">
              <a:buFont typeface="Wingdings" panose="05000000000000000000" pitchFamily="2" charset="2"/>
              <a:buChar char="§"/>
              <a:defRPr/>
            </a:pPr>
            <a:r>
              <a:rPr lang="cs-CZ" sz="2000" dirty="0" err="1" smtClean="0"/>
              <a:t>seg</a:t>
            </a:r>
            <a:r>
              <a:rPr lang="cs-CZ" sz="2000" dirty="0" smtClean="0"/>
              <a:t>. 1:       4,732 %         </a:t>
            </a:r>
          </a:p>
          <a:p>
            <a:pPr algn="just">
              <a:buFont typeface="Wingdings" panose="05000000000000000000" pitchFamily="2" charset="2"/>
              <a:buChar char="§"/>
              <a:defRPr/>
            </a:pPr>
            <a:r>
              <a:rPr lang="cs-CZ" sz="2000" dirty="0" err="1" smtClean="0"/>
              <a:t>seg</a:t>
            </a:r>
            <a:r>
              <a:rPr lang="cs-CZ" sz="2000" dirty="0" smtClean="0"/>
              <a:t>. 2:       1,328 %         </a:t>
            </a:r>
          </a:p>
          <a:p>
            <a:pPr algn="just">
              <a:buFont typeface="Wingdings" panose="05000000000000000000" pitchFamily="2" charset="2"/>
              <a:buChar char="§"/>
              <a:defRPr/>
            </a:pPr>
            <a:r>
              <a:rPr lang="cs-CZ" b="1" dirty="0" err="1" smtClean="0">
                <a:solidFill>
                  <a:srgbClr val="FF0000"/>
                </a:solidFill>
              </a:rPr>
              <a:t>seg</a:t>
            </a:r>
            <a:r>
              <a:rPr lang="cs-CZ" b="1" dirty="0" smtClean="0">
                <a:solidFill>
                  <a:srgbClr val="FF0000"/>
                </a:solidFill>
              </a:rPr>
              <a:t>. 3:     39,032 %        </a:t>
            </a:r>
          </a:p>
          <a:p>
            <a:pPr algn="just">
              <a:buFont typeface="Wingdings" panose="05000000000000000000" pitchFamily="2" charset="2"/>
              <a:buChar char="§"/>
              <a:defRPr/>
            </a:pPr>
            <a:r>
              <a:rPr lang="cs-CZ" sz="2000" dirty="0" err="1" smtClean="0"/>
              <a:t>seg</a:t>
            </a:r>
            <a:r>
              <a:rPr lang="cs-CZ" sz="2000" dirty="0" smtClean="0"/>
              <a:t>. 4:      54,909 %          </a:t>
            </a:r>
          </a:p>
          <a:p>
            <a:pPr marL="838200" lvl="1" indent="-381000" eaLnBrk="1" hangingPunct="1">
              <a:buFont typeface="Wingdings" pitchFamily="2" charset="2"/>
              <a:buNone/>
              <a:defRPr/>
            </a:pPr>
            <a:endParaRPr lang="cs-CZ" altLang="cs-CZ" sz="24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marL="0" indent="0" eaLnBrk="1" hangingPunct="1"/>
            <a:r>
              <a:rPr lang="cs-CZ" altLang="cs-CZ" sz="2400" dirty="0" smtClean="0"/>
              <a:t>Institucionální financování – výkonová část 2023 </a:t>
            </a:r>
          </a:p>
        </p:txBody>
      </p:sp>
      <p:sp>
        <p:nvSpPr>
          <p:cNvPr id="27651" name="Rectangle 3"/>
          <p:cNvSpPr>
            <a:spLocks noGrp="1" noChangeArrowheads="1"/>
          </p:cNvSpPr>
          <p:nvPr>
            <p:ph type="body" idx="4294967295"/>
          </p:nvPr>
        </p:nvSpPr>
        <p:spPr/>
        <p:txBody>
          <a:bodyPr/>
          <a:lstStyle/>
          <a:p>
            <a:pPr eaLnBrk="1" hangingPunct="1">
              <a:buFont typeface="Wingdings" panose="05000000000000000000" pitchFamily="2" charset="2"/>
              <a:buNone/>
            </a:pPr>
            <a:r>
              <a:rPr lang="cs-CZ" altLang="cs-CZ" sz="2000" b="1" dirty="0" smtClean="0"/>
              <a:t>Indikátory výkonové části VVŠ a jejich váha v segmentu 3 pro rok 2023:</a:t>
            </a:r>
          </a:p>
          <a:p>
            <a:pPr lvl="1" algn="just" eaLnBrk="1" hangingPunct="1">
              <a:buFont typeface="Wingdings" panose="05000000000000000000" pitchFamily="2" charset="2"/>
              <a:buChar char="§"/>
            </a:pPr>
            <a:r>
              <a:rPr lang="cs-CZ" altLang="cs-CZ" sz="1800" dirty="0" err="1" smtClean="0"/>
              <a:t>Graduation</a:t>
            </a:r>
            <a:r>
              <a:rPr lang="cs-CZ" altLang="cs-CZ" sz="1800" dirty="0" smtClean="0"/>
              <a:t> </a:t>
            </a:r>
            <a:r>
              <a:rPr lang="cs-CZ" altLang="cs-CZ" sz="1800" dirty="0" err="1" smtClean="0"/>
              <a:t>rate</a:t>
            </a:r>
            <a:r>
              <a:rPr lang="cs-CZ" altLang="cs-CZ" sz="1800" dirty="0" smtClean="0"/>
              <a:t> (sleduje fyzické osoby a jejich průchod studiem na VVŠ), úspěšnost studia 					</a:t>
            </a:r>
            <a:r>
              <a:rPr lang="cs-CZ" altLang="cs-CZ" sz="1800" b="1" dirty="0" smtClean="0"/>
              <a:t>15 %</a:t>
            </a:r>
          </a:p>
          <a:p>
            <a:pPr lvl="1" algn="just" eaLnBrk="1" hangingPunct="1">
              <a:buFont typeface="Wingdings" panose="05000000000000000000" pitchFamily="2" charset="2"/>
              <a:buChar char="§"/>
            </a:pPr>
            <a:r>
              <a:rPr lang="cs-CZ" altLang="cs-CZ" sz="1800" dirty="0" smtClean="0"/>
              <a:t>mezinárodní mobility - </a:t>
            </a:r>
            <a:r>
              <a:rPr lang="cs-CZ" altLang="cs-CZ" sz="1800" dirty="0" err="1" smtClean="0"/>
              <a:t>mobilitní</a:t>
            </a:r>
            <a:r>
              <a:rPr lang="cs-CZ" altLang="cs-CZ" sz="1800" dirty="0" smtClean="0"/>
              <a:t> programy (nad 30 dnů pobytu)  	</a:t>
            </a:r>
            <a:r>
              <a:rPr lang="cs-CZ" altLang="cs-CZ" sz="1800" b="1" dirty="0" smtClean="0"/>
              <a:t>22 %</a:t>
            </a:r>
          </a:p>
          <a:p>
            <a:pPr lvl="1" algn="just" eaLnBrk="1" hangingPunct="1">
              <a:buFont typeface="Wingdings" panose="05000000000000000000" pitchFamily="2" charset="2"/>
              <a:buChar char="§"/>
            </a:pPr>
            <a:r>
              <a:rPr lang="cs-CZ" altLang="cs-CZ" sz="1800" dirty="0" smtClean="0"/>
              <a:t>zaměstnanost absolventů 				</a:t>
            </a:r>
            <a:r>
              <a:rPr lang="cs-CZ" altLang="cs-CZ" sz="1800" b="1" dirty="0" smtClean="0"/>
              <a:t>10 %</a:t>
            </a:r>
            <a:r>
              <a:rPr lang="cs-CZ" altLang="cs-CZ" sz="1800" dirty="0" smtClean="0"/>
              <a:t>        </a:t>
            </a:r>
          </a:p>
          <a:p>
            <a:pPr lvl="1" algn="just" eaLnBrk="1" hangingPunct="1">
              <a:buFont typeface="Wingdings" panose="05000000000000000000" pitchFamily="2" charset="2"/>
              <a:buChar char="§"/>
            </a:pPr>
            <a:r>
              <a:rPr lang="cs-CZ" altLang="cs-CZ" sz="1800" b="1" dirty="0" err="1" smtClean="0">
                <a:solidFill>
                  <a:srgbClr val="C00000"/>
                </a:solidFill>
              </a:rPr>
              <a:t>VaV</a:t>
            </a:r>
            <a:r>
              <a:rPr lang="cs-CZ" altLang="cs-CZ" sz="1800" dirty="0" smtClean="0"/>
              <a:t> dosažené výsledky ve výzkumu, vývoji, inovacích		</a:t>
            </a:r>
            <a:r>
              <a:rPr lang="cs-CZ" altLang="cs-CZ" sz="1800" b="1" dirty="0" smtClean="0"/>
              <a:t>30 %</a:t>
            </a:r>
          </a:p>
          <a:p>
            <a:pPr lvl="1" algn="just" eaLnBrk="1" hangingPunct="1">
              <a:buFont typeface="Wingdings" panose="05000000000000000000" pitchFamily="2" charset="2"/>
              <a:buChar char="§"/>
            </a:pPr>
            <a:r>
              <a:rPr lang="cs-CZ" altLang="cs-CZ" sz="1800" dirty="0" smtClean="0"/>
              <a:t>dosažené výsledky umělecké činnosti podchycené v RUV	  </a:t>
            </a:r>
            <a:r>
              <a:rPr lang="cs-CZ" altLang="cs-CZ" sz="1800" b="1" dirty="0" smtClean="0"/>
              <a:t>3 %</a:t>
            </a:r>
          </a:p>
          <a:p>
            <a:pPr lvl="1" eaLnBrk="1" hangingPunct="1">
              <a:buFont typeface="Wingdings" panose="05000000000000000000" pitchFamily="2" charset="2"/>
              <a:buChar char="§"/>
            </a:pPr>
            <a:r>
              <a:rPr lang="cs-CZ" altLang="cs-CZ" sz="1800" dirty="0" smtClean="0"/>
              <a:t>externí příjmy VŠ spojené se vzdělávací a tvůrčí činností		  </a:t>
            </a:r>
            <a:r>
              <a:rPr lang="cs-CZ" altLang="cs-CZ" sz="1800" b="1" dirty="0" smtClean="0"/>
              <a:t>6,5 %</a:t>
            </a:r>
          </a:p>
          <a:p>
            <a:pPr lvl="1" eaLnBrk="1" hangingPunct="1">
              <a:buFont typeface="Wingdings" panose="05000000000000000000" pitchFamily="2" charset="2"/>
              <a:buChar char="§"/>
            </a:pPr>
            <a:r>
              <a:rPr lang="cs-CZ" altLang="cs-CZ" sz="1800" dirty="0" smtClean="0"/>
              <a:t>studia v cizím jazyce					  </a:t>
            </a:r>
            <a:r>
              <a:rPr lang="cs-CZ" altLang="cs-CZ" sz="1800" b="1" dirty="0" smtClean="0"/>
              <a:t>3,5 %</a:t>
            </a:r>
          </a:p>
          <a:p>
            <a:pPr lvl="1" eaLnBrk="1" hangingPunct="1">
              <a:buFont typeface="Wingdings" panose="05000000000000000000" pitchFamily="2" charset="2"/>
              <a:buChar char="§"/>
            </a:pPr>
            <a:r>
              <a:rPr lang="cs-CZ" altLang="cs-CZ" sz="1800" dirty="0" smtClean="0"/>
              <a:t>cizinci – akademičtí a vědečtí pracovníci		                 	 </a:t>
            </a:r>
            <a:r>
              <a:rPr lang="cs-CZ" altLang="cs-CZ" sz="1800" b="1" dirty="0" smtClean="0"/>
              <a:t>10 %</a:t>
            </a:r>
          </a:p>
          <a:p>
            <a:pPr lvl="1" eaLnBrk="1" hangingPunct="1">
              <a:buFont typeface="Wingdings" panose="05000000000000000000" pitchFamily="2" charset="2"/>
              <a:buChar char="§"/>
            </a:pPr>
            <a:endParaRPr lang="cs-CZ" altLang="cs-CZ" dirty="0" smtClean="0"/>
          </a:p>
          <a:p>
            <a:pPr eaLnBrk="1" hangingPunct="1">
              <a:buFont typeface="Wingdings" panose="05000000000000000000" pitchFamily="2" charset="2"/>
              <a:buNone/>
            </a:pPr>
            <a:endParaRPr lang="cs-CZ" altLang="cs-CZ" dirty="0" smtClean="0"/>
          </a:p>
          <a:p>
            <a:pPr eaLnBrk="1" hangingPunct="1">
              <a:buFont typeface="Wingdings" panose="05000000000000000000" pitchFamily="2" charset="2"/>
              <a:buNone/>
            </a:pPr>
            <a:endParaRPr lang="cs-CZ" altLang="cs-CZ" dirty="0" smtClean="0"/>
          </a:p>
          <a:p>
            <a:pPr eaLnBrk="1" hangingPunct="1">
              <a:buFont typeface="Wingdings" panose="05000000000000000000" pitchFamily="2" charset="2"/>
              <a:buNone/>
            </a:pPr>
            <a:endParaRPr lang="cs-CZ" altLang="cs-CZ" dirty="0" smtClean="0"/>
          </a:p>
          <a:p>
            <a:pPr eaLnBrk="1" hangingPunct="1">
              <a:buFont typeface="Wingdings" panose="05000000000000000000" pitchFamily="2" charset="2"/>
              <a:buChar char="Ø"/>
            </a:pPr>
            <a:endParaRPr lang="cs-CZ" altLang="cs-CZ" dirty="0" smtClean="0"/>
          </a:p>
          <a:p>
            <a:pPr eaLnBrk="1" hangingPunct="1">
              <a:buFont typeface="Wingdings" panose="05000000000000000000" pitchFamily="2" charset="2"/>
              <a:buNone/>
            </a:pPr>
            <a:endParaRPr lang="cs-CZ" altLang="cs-CZ" dirty="0" smtClean="0"/>
          </a:p>
        </p:txBody>
      </p:sp>
    </p:spTree>
    <p:extLst>
      <p:ext uri="{BB962C8B-B14F-4D97-AF65-F5344CB8AC3E}">
        <p14:creationId xmlns:p14="http://schemas.microsoft.com/office/powerpoint/2010/main" val="2564049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indent="0"/>
            <a:r>
              <a:rPr lang="cs-CZ" altLang="cs-CZ" sz="2400" dirty="0" smtClean="0"/>
              <a:t>Výkonová část – úspěšnost UTB 2023 mezi VVŠ 3. segmentu </a:t>
            </a:r>
          </a:p>
        </p:txBody>
      </p:sp>
      <p:graphicFrame>
        <p:nvGraphicFramePr>
          <p:cNvPr id="33866" name="Group 74"/>
          <p:cNvGraphicFramePr>
            <a:graphicFrameLocks noGrp="1"/>
          </p:cNvGraphicFramePr>
          <p:nvPr>
            <p:ph idx="1"/>
            <p:extLst>
              <p:ext uri="{D42A27DB-BD31-4B8C-83A1-F6EECF244321}">
                <p14:modId xmlns:p14="http://schemas.microsoft.com/office/powerpoint/2010/main" val="2959321238"/>
              </p:ext>
            </p:extLst>
          </p:nvPr>
        </p:nvGraphicFramePr>
        <p:xfrm>
          <a:off x="755576" y="1069513"/>
          <a:ext cx="7776864" cy="4993465"/>
        </p:xfrm>
        <a:graphic>
          <a:graphicData uri="http://schemas.openxmlformats.org/drawingml/2006/table">
            <a:tbl>
              <a:tblPr/>
              <a:tblGrid>
                <a:gridCol w="2304257">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944215">
                  <a:extLst>
                    <a:ext uri="{9D8B030D-6E8A-4147-A177-3AD203B41FA5}">
                      <a16:colId xmlns:a16="http://schemas.microsoft.com/office/drawing/2014/main" val="1079854382"/>
                    </a:ext>
                  </a:extLst>
                </a:gridCol>
                <a:gridCol w="2160240">
                  <a:extLst>
                    <a:ext uri="{9D8B030D-6E8A-4147-A177-3AD203B41FA5}">
                      <a16:colId xmlns:a16="http://schemas.microsoft.com/office/drawing/2014/main" val="1262145822"/>
                    </a:ext>
                  </a:extLst>
                </a:gridCol>
              </a:tblGrid>
              <a:tr h="99133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Indikátory výkonové části</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Váha indikátoru v %</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Úspěšnost UTB v % mezi VVŠ  3. segment 2023</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Úspěšnost UTB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 mezi VVŠ</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3. segment  2022</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099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Graduation</a:t>
                      </a: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r>
                        <a:rPr kumimoji="0" lang="cs-CZ" altLang="cs-CZ" sz="18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rate</a:t>
                      </a:r>
                      <a:endPar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15,00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7,00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7,36</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80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Mezinárodní mobility</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22,00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5,03</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5,40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5413">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Zaměstnanost absolventů</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7,96</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7,87</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08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Hodnocení </a:t>
                      </a:r>
                      <a:r>
                        <a:rPr kumimoji="0" lang="cs-CZ" altLang="cs-CZ" sz="18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VaV</a:t>
                      </a: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30,00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4,21</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4,71</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334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RUV</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3,00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rPr>
                        <a:t>13,84</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rPr>
                        <a:t>14,47</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5"/>
                  </a:ext>
                </a:extLst>
              </a:tr>
              <a:tr h="36656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Studia v cizím jazyce </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3,50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3,27</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2,96</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328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Externí příjmy</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6,50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3,10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3,12</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59194">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Cizinci – akademičtí a vědečtí pracovníci</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7,78</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8,24</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7195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Celkem</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5,874</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6,057</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7938"/>
            <a:r>
              <a:rPr lang="cs-CZ" altLang="cs-CZ" sz="2400" dirty="0" smtClean="0"/>
              <a:t>Indikátor PUBLIKACE</a:t>
            </a:r>
            <a:br>
              <a:rPr lang="cs-CZ" altLang="cs-CZ" sz="2400" dirty="0" smtClean="0"/>
            </a:br>
            <a:r>
              <a:rPr lang="cs-CZ" altLang="cs-CZ" sz="2000" dirty="0" smtClean="0"/>
              <a:t>Počet publikací ve zdroji </a:t>
            </a:r>
            <a:r>
              <a:rPr lang="cs-CZ" altLang="cs-CZ" sz="2000" dirty="0" err="1" smtClean="0"/>
              <a:t>WoS</a:t>
            </a:r>
            <a:r>
              <a:rPr lang="cs-CZ" altLang="cs-CZ" sz="2000" dirty="0" smtClean="0"/>
              <a:t> </a:t>
            </a:r>
            <a:r>
              <a:rPr lang="cs-CZ" sz="2000" dirty="0" err="1"/>
              <a:t>J</a:t>
            </a:r>
            <a:r>
              <a:rPr lang="cs-CZ" sz="2000" baseline="-25000" dirty="0" err="1"/>
              <a:t>imp</a:t>
            </a:r>
            <a:endParaRPr lang="cs-CZ" altLang="cs-CZ" sz="2000" dirty="0" smtClean="0"/>
          </a:p>
        </p:txBody>
      </p:sp>
      <p:graphicFrame>
        <p:nvGraphicFramePr>
          <p:cNvPr id="34924" name="Group 108"/>
          <p:cNvGraphicFramePr>
            <a:graphicFrameLocks noGrp="1"/>
          </p:cNvGraphicFramePr>
          <p:nvPr>
            <p:ph idx="1"/>
            <p:extLst/>
          </p:nvPr>
        </p:nvGraphicFramePr>
        <p:xfrm>
          <a:off x="1187624" y="1340768"/>
          <a:ext cx="6336828" cy="4877326"/>
        </p:xfrm>
        <a:graphic>
          <a:graphicData uri="http://schemas.openxmlformats.org/drawingml/2006/table">
            <a:tbl>
              <a:tblPr/>
              <a:tblGrid>
                <a:gridCol w="129626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tblGrid>
              <a:tr h="79208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(Q1-D1)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Q2</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Q3</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17,7</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54,255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143,487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51,987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5,125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5,5</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12,625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21,916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5,533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12,892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0,083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4,287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2,971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25,4</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74,176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206,248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69,325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1,5</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5,375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18,307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8,333</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57</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164,047</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442,471</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206,99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0590486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7938"/>
            <a:r>
              <a:rPr lang="cs-CZ" altLang="cs-CZ" sz="2400" dirty="0" smtClean="0"/>
              <a:t>Indikátor PUBLIKACE </a:t>
            </a:r>
            <a:br>
              <a:rPr lang="cs-CZ" altLang="cs-CZ" sz="2400" dirty="0" smtClean="0"/>
            </a:br>
            <a:r>
              <a:rPr lang="cs-CZ" altLang="cs-CZ" sz="2000" dirty="0" smtClean="0"/>
              <a:t>Počet publikací ve zdroji </a:t>
            </a:r>
            <a:r>
              <a:rPr lang="cs-CZ" altLang="cs-CZ" sz="2000" dirty="0" err="1" smtClean="0"/>
              <a:t>Scopus</a:t>
            </a:r>
            <a:r>
              <a:rPr lang="cs-CZ" altLang="cs-CZ" sz="2000" dirty="0" smtClean="0"/>
              <a:t> </a:t>
            </a:r>
            <a:r>
              <a:rPr lang="cs-CZ" sz="2000" dirty="0" err="1"/>
              <a:t>J</a:t>
            </a:r>
            <a:r>
              <a:rPr lang="cs-CZ" sz="2000" baseline="-25000" dirty="0" err="1"/>
              <a:t>Sc</a:t>
            </a:r>
            <a:endParaRPr lang="cs-CZ" altLang="cs-CZ" sz="2000" dirty="0" smtClean="0"/>
          </a:p>
        </p:txBody>
      </p:sp>
      <p:graphicFrame>
        <p:nvGraphicFramePr>
          <p:cNvPr id="34924" name="Group 108"/>
          <p:cNvGraphicFramePr>
            <a:graphicFrameLocks noGrp="1"/>
          </p:cNvGraphicFramePr>
          <p:nvPr>
            <p:ph idx="1"/>
            <p:extLst/>
          </p:nvPr>
        </p:nvGraphicFramePr>
        <p:xfrm>
          <a:off x="1187624" y="1340768"/>
          <a:ext cx="6264696" cy="4877326"/>
        </p:xfrm>
        <a:graphic>
          <a:graphicData uri="http://schemas.openxmlformats.org/drawingml/2006/table">
            <a:tbl>
              <a:tblPr/>
              <a:tblGrid>
                <a:gridCol w="129626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296020">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(Q1-D1)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Q2</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Q3</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0"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5,833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5,583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71,541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80,166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92,083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0,125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sk-SK"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sk-SK"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sk-SK"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86,999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113,999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126,666</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2593344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7938"/>
            <a:r>
              <a:rPr lang="cs-CZ" altLang="cs-CZ" sz="2400" dirty="0" smtClean="0"/>
              <a:t>Indikátor PUBLIKACE </a:t>
            </a:r>
          </a:p>
        </p:txBody>
      </p:sp>
      <p:graphicFrame>
        <p:nvGraphicFramePr>
          <p:cNvPr id="34924" name="Group 108"/>
          <p:cNvGraphicFramePr>
            <a:graphicFrameLocks noGrp="1"/>
          </p:cNvGraphicFramePr>
          <p:nvPr>
            <p:ph idx="1"/>
            <p:extLst/>
          </p:nvPr>
        </p:nvGraphicFramePr>
        <p:xfrm>
          <a:off x="157669" y="1340768"/>
          <a:ext cx="8785225" cy="4877326"/>
        </p:xfrm>
        <a:graphic>
          <a:graphicData uri="http://schemas.openxmlformats.org/drawingml/2006/table">
            <a:tbl>
              <a:tblPr/>
              <a:tblGrid>
                <a:gridCol w="129626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152128">
                  <a:extLst>
                    <a:ext uri="{9D8B030D-6E8A-4147-A177-3AD203B41FA5}">
                      <a16:colId xmlns:a16="http://schemas.microsoft.com/office/drawing/2014/main" val="20004"/>
                    </a:ext>
                  </a:extLst>
                </a:gridCol>
                <a:gridCol w="1317863">
                  <a:extLst>
                    <a:ext uri="{9D8B030D-6E8A-4147-A177-3AD203B41FA5}">
                      <a16:colId xmlns:a16="http://schemas.microsoft.com/office/drawing/2014/main" val="20005"/>
                    </a:ext>
                  </a:extLst>
                </a:gridCol>
                <a:gridCol w="1346558">
                  <a:extLst>
                    <a:ext uri="{9D8B030D-6E8A-4147-A177-3AD203B41FA5}">
                      <a16:colId xmlns:a16="http://schemas.microsoft.com/office/drawing/2014/main" val="20006"/>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(Q1-D1)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Q2</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Q3</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bodů 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PUBLIKACE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17,7000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54,2550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143,4870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52,9870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733,4810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27,4255</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2,3330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10,1250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50,2910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1,8804</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5,5000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14,6250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32,8330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27,4990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194,0405</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7,2553</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5,2500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6,5000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18,7500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0,7011</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81,5410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104,1660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124,0830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424,2895</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15,8646</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1,9000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13,5330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31,8920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31,8330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123,4990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4,6177</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0,2080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4,2870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2,9710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12,1270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0,4534</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25,4000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74,1760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207,2480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69,3250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1 033,5250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38,6444</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1,5000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5,3750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18,3070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8,3330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81,4470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3,0454</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3,0000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0,1122</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58,0000</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251,0460</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556,4700</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333,6560</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2 674,4500</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100,0000</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8186114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Indikátor </a:t>
            </a:r>
            <a:r>
              <a:rPr lang="cs-CZ" altLang="cs-CZ" sz="2400" dirty="0" err="1" smtClean="0"/>
              <a:t>VaV</a:t>
            </a:r>
            <a:r>
              <a:rPr lang="cs-CZ" altLang="cs-CZ" sz="2400" dirty="0" smtClean="0"/>
              <a:t> (výhradně pro výpočet ukazatele K)</a:t>
            </a:r>
          </a:p>
        </p:txBody>
      </p:sp>
      <p:graphicFrame>
        <p:nvGraphicFramePr>
          <p:cNvPr id="34924" name="Group 108"/>
          <p:cNvGraphicFramePr>
            <a:graphicFrameLocks noGrp="1"/>
          </p:cNvGraphicFramePr>
          <p:nvPr>
            <p:ph idx="1"/>
            <p:extLst/>
          </p:nvPr>
        </p:nvGraphicFramePr>
        <p:xfrm>
          <a:off x="899592" y="1332000"/>
          <a:ext cx="7272932" cy="4898436"/>
        </p:xfrm>
        <a:graphic>
          <a:graphicData uri="http://schemas.openxmlformats.org/drawingml/2006/table">
            <a:tbl>
              <a:tblPr/>
              <a:tblGrid>
                <a:gridCol w="1296268">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512168">
                  <a:extLst>
                    <a:ext uri="{9D8B030D-6E8A-4147-A177-3AD203B41FA5}">
                      <a16:colId xmlns:a16="http://schemas.microsoft.com/office/drawing/2014/main" val="20003"/>
                    </a:ext>
                  </a:extLst>
                </a:gridCol>
                <a:gridCol w="1512168">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Rozpočet DKRVO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r>
                        <a:rPr kumimoji="0" lang="cs-CZ" altLang="cs-CZ"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v tis. </a:t>
                      </a: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Kč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Hodnota  DKRVO(2022)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 85 %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PUBLIKACE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 15 %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a:t>
                      </a:r>
                      <a:r>
                        <a:rPr kumimoji="0" lang="cs-CZ" altLang="cs-CZ" sz="14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VaV</a:t>
                      </a: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 ukazateli K má váhu 30 %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34 417</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22,3073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27,4255</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23,0750</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2 302</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1,4920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1,8804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1,5503</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8310492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13 025</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8,4421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7,2553</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8,2641</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3 422</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2,2180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0,7011</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1,9904</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14 516</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9,4085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15,8646</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10,3769</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6 387</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4,1397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4,6177</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4,2114</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3 125</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2,0255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0,4534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1,7897</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59 201</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38,3709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38,6444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38,4120</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17 265</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11,1903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3,0454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9,9685</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626</a:t>
                      </a:r>
                      <a:endParaRPr lang="cs-CZ" sz="1600" b="0" i="0" u="none" strike="noStrike" dirty="0">
                        <a:solidFill>
                          <a:srgbClr val="000000"/>
                        </a:solidFill>
                        <a:effectLst/>
                        <a:latin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0,4057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0,1122</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0,3617</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154 286</a:t>
                      </a:r>
                      <a:endParaRPr lang="cs-CZ" sz="1600" b="0" i="0" u="none" strike="noStrike" dirty="0">
                        <a:solidFill>
                          <a:srgbClr val="000000"/>
                        </a:solidFill>
                        <a:effectLst/>
                        <a:latin typeface="Arial" panose="020B0604020202020204" pitchFamily="34" charset="0"/>
                      </a:endParaRPr>
                    </a:p>
                  </a:txBody>
                  <a:tcPr marL="0" marR="72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0" marR="36000" marT="45729" marB="457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0" marR="36000" marT="45729" marB="457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100,0000</a:t>
                      </a:r>
                    </a:p>
                  </a:txBody>
                  <a:tcPr marL="0" marR="36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2069705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indent="0" eaLnBrk="1" hangingPunct="1"/>
            <a:r>
              <a:rPr lang="cs-CZ" altLang="cs-CZ" sz="2400" dirty="0" smtClean="0"/>
              <a:t>Institucionální financování – výkonová část</a:t>
            </a:r>
          </a:p>
        </p:txBody>
      </p:sp>
      <mc:AlternateContent xmlns:mc="http://schemas.openxmlformats.org/markup-compatibility/2006" xmlns:a14="http://schemas.microsoft.com/office/drawing/2010/main">
        <mc:Choice Requires="a14">
          <p:sp>
            <p:nvSpPr>
              <p:cNvPr id="21507" name="Rectangle 3"/>
              <p:cNvSpPr>
                <a:spLocks noGrp="1" noChangeArrowheads="1"/>
              </p:cNvSpPr>
              <p:nvPr>
                <p:ph type="body" idx="1"/>
              </p:nvPr>
            </p:nvSpPr>
            <p:spPr/>
            <p:txBody>
              <a:bodyPr/>
              <a:lstStyle/>
              <a:p>
                <a:pPr marL="0" indent="0" eaLnBrk="1" hangingPunct="1">
                  <a:buFontTx/>
                  <a:buNone/>
                  <a:defRPr/>
                </a:pPr>
                <a:r>
                  <a:rPr lang="cs-CZ" altLang="cs-CZ" b="1" dirty="0" smtClean="0"/>
                  <a:t>Interní rozdělení institucionálních prostředků na výkonovou část</a:t>
                </a:r>
              </a:p>
              <a:p>
                <a:pPr algn="just">
                  <a:buFont typeface="Wingdings" panose="05000000000000000000" pitchFamily="2" charset="2"/>
                  <a:buChar char="§"/>
                  <a:defRPr/>
                </a:pPr>
                <a:r>
                  <a:rPr lang="cs-CZ" dirty="0" smtClean="0"/>
                  <a:t>Rozdělen </a:t>
                </a:r>
                <a:r>
                  <a:rPr lang="cs-CZ" dirty="0"/>
                  <a:t>bude celý přidělený objem prostředků </a:t>
                </a:r>
                <a:r>
                  <a:rPr lang="cs-CZ" dirty="0" smtClean="0"/>
                  <a:t>na výkonovou část (ukazatel K)</a:t>
                </a:r>
                <a:endParaRPr lang="cs-CZ" dirty="0"/>
              </a:p>
              <a:p>
                <a:pPr algn="just">
                  <a:buFont typeface="Wingdings" panose="05000000000000000000" pitchFamily="2" charset="2"/>
                  <a:buChar char="§"/>
                  <a:defRPr/>
                </a:pPr>
                <a:r>
                  <a:rPr lang="cs-CZ" dirty="0"/>
                  <a:t>Pro každou organizační jednotku (součást, </a:t>
                </a:r>
                <a:r>
                  <a:rPr lang="cs-CZ" dirty="0" smtClean="0"/>
                  <a:t>regionální výzkumné centrum) </a:t>
                </a:r>
                <a:r>
                  <a:rPr lang="cs-CZ" dirty="0"/>
                  <a:t>bude přiřazen finanční objem v poměru úspěšnosti této organizační jednotky k celkovému výkonu UTB v daném dílčím </a:t>
                </a:r>
                <a:r>
                  <a:rPr lang="cs-CZ" dirty="0" smtClean="0"/>
                  <a:t>indikátoru výkonové části.</a:t>
                </a:r>
              </a:p>
              <a:p>
                <a:pPr algn="just">
                  <a:buFont typeface="Wingdings" panose="05000000000000000000" pitchFamily="2" charset="2"/>
                  <a:buChar char="§"/>
                  <a:defRPr/>
                </a:pPr>
                <a:r>
                  <a:rPr lang="cs-CZ" dirty="0" smtClean="0"/>
                  <a:t>Pokud jsou identifikovány nějaké hodnoty indikátorů pro externí organizaci, se kterou UTB již ukončila spolupráci budou přiznány fakultě se kterou byl program realizován.</a:t>
                </a:r>
              </a:p>
              <a:p>
                <a:pPr marL="0" indent="0" algn="just">
                  <a:buNone/>
                  <a:defRPr/>
                </a:pPr>
                <a:endParaRPr lang="cs-CZ" altLang="cs-CZ" b="1" dirty="0" smtClean="0"/>
              </a:p>
              <a:p>
                <a:pPr marL="0" indent="0" algn="just">
                  <a:buNone/>
                  <a:defRPr/>
                </a:pPr>
                <a:r>
                  <a:rPr lang="cs-CZ" altLang="cs-CZ" b="1" dirty="0" smtClean="0"/>
                  <a:t>Souhrnné interní rozdělení </a:t>
                </a:r>
                <a:r>
                  <a:rPr lang="cs-CZ" altLang="cs-CZ" b="1" dirty="0"/>
                  <a:t>institucionálních </a:t>
                </a:r>
                <a:r>
                  <a:rPr lang="cs-CZ" altLang="cs-CZ" b="1" dirty="0" smtClean="0"/>
                  <a:t>prostředků</a:t>
                </a:r>
                <a:endParaRPr lang="cs-CZ" altLang="cs-CZ" b="1" dirty="0"/>
              </a:p>
              <a:p>
                <a:pPr>
                  <a:buFont typeface="Wingdings" panose="05000000000000000000" pitchFamily="2" charset="2"/>
                  <a:buChar char="§"/>
                </a:pPr>
                <a:r>
                  <a:rPr lang="cs-CZ" dirty="0" smtClean="0"/>
                  <a:t>Souhrnný </a:t>
                </a:r>
                <a:r>
                  <a:rPr lang="cs-CZ" dirty="0"/>
                  <a:t>příspěvek </a:t>
                </a:r>
                <a:r>
                  <a:rPr lang="cs-CZ" dirty="0" smtClean="0"/>
                  <a:t>VF(k) </a:t>
                </a:r>
                <a:r>
                  <a:rPr lang="cs-CZ" dirty="0"/>
                  <a:t>pro k-tou organizační jednotku</a:t>
                </a:r>
                <a:r>
                  <a:rPr lang="cs-CZ" dirty="0" smtClean="0"/>
                  <a:t>:</a:t>
                </a:r>
              </a:p>
              <a:p>
                <a:pPr marL="800100" lvl="2" indent="0">
                  <a:spcAft>
                    <a:spcPts val="0"/>
                  </a:spcAft>
                  <a:buNone/>
                  <a:tabLst>
                    <a:tab pos="1168400" algn="l"/>
                  </a:tabLst>
                </a:pPr>
                <a:r>
                  <a:rPr lang="cs-CZ" sz="2000" b="1" i="1" dirty="0">
                    <a:latin typeface="Times New Roman" panose="02020603050405020304" pitchFamily="18" charset="0"/>
                    <a:ea typeface="Times New Roman" panose="02020603050405020304" pitchFamily="18" charset="0"/>
                  </a:rPr>
                  <a:t>VF(k) </a:t>
                </a:r>
                <a:r>
                  <a:rPr lang="cs-CZ" sz="2000" i="1" dirty="0">
                    <a:latin typeface="Times New Roman" panose="02020603050405020304" pitchFamily="18" charset="0"/>
                    <a:ea typeface="Times New Roman" panose="02020603050405020304" pitchFamily="18" charset="0"/>
                  </a:rPr>
                  <a:t> =  </a:t>
                </a:r>
                <a14:m>
                  <m:oMath xmlns:m="http://schemas.openxmlformats.org/officeDocument/2006/math">
                    <m:r>
                      <a:rPr lang="pl-PL" sz="2000" b="1" i="1">
                        <a:latin typeface="Cambria Math" panose="02040503050406030204" pitchFamily="18" charset="0"/>
                        <a:ea typeface="Times New Roman" panose="02020603050405020304" pitchFamily="18" charset="0"/>
                      </a:rPr>
                      <m:t>𝑽</m:t>
                    </m:r>
                    <m:sSub>
                      <m:sSubPr>
                        <m:ctrlPr>
                          <a:rPr lang="cs-CZ" sz="2000" b="1" i="1">
                            <a:latin typeface="Cambria Math" panose="02040503050406030204" pitchFamily="18" charset="0"/>
                            <a:ea typeface="Times New Roman" panose="02020603050405020304" pitchFamily="18" charset="0"/>
                          </a:rPr>
                        </m:ctrlPr>
                      </m:sSubPr>
                      <m:e>
                        <m:r>
                          <a:rPr lang="pl-PL" sz="2000" b="1" i="1">
                            <a:latin typeface="Cambria Math" panose="02040503050406030204" pitchFamily="18" charset="0"/>
                            <a:ea typeface="Times New Roman" panose="02020603050405020304" pitchFamily="18" charset="0"/>
                          </a:rPr>
                          <m:t>𝑷</m:t>
                        </m:r>
                      </m:e>
                      <m:sub>
                        <m:r>
                          <a:rPr lang="pl-PL" sz="2000" b="1" i="1">
                            <a:latin typeface="Cambria Math" panose="02040503050406030204" pitchFamily="18" charset="0"/>
                            <a:ea typeface="Times New Roman" panose="02020603050405020304" pitchFamily="18" charset="0"/>
                          </a:rPr>
                          <m:t>𝑨</m:t>
                        </m:r>
                      </m:sub>
                    </m:sSub>
                    <m:d>
                      <m:dPr>
                        <m:ctrlPr>
                          <a:rPr lang="cs-CZ" sz="2000" b="1" i="1">
                            <a:latin typeface="Cambria Math" panose="02040503050406030204" pitchFamily="18" charset="0"/>
                            <a:ea typeface="Times New Roman" panose="02020603050405020304" pitchFamily="18" charset="0"/>
                          </a:rPr>
                        </m:ctrlPr>
                      </m:dPr>
                      <m:e>
                        <m:r>
                          <a:rPr lang="pl-PL" sz="2000" b="1" i="1">
                            <a:latin typeface="Cambria Math" panose="02040503050406030204" pitchFamily="18" charset="0"/>
                            <a:ea typeface="Times New Roman" panose="02020603050405020304" pitchFamily="18" charset="0"/>
                          </a:rPr>
                          <m:t>𝒌</m:t>
                        </m:r>
                      </m:e>
                    </m:d>
                  </m:oMath>
                </a14:m>
                <a:r>
                  <a:rPr lang="pl-PL" sz="2000" b="1" i="1" dirty="0">
                    <a:latin typeface="Times New Roman" panose="02020603050405020304" pitchFamily="18" charset="0"/>
                    <a:ea typeface="Times New Roman" panose="02020603050405020304" pitchFamily="18" charset="0"/>
                  </a:rPr>
                  <a:t> + VP</a:t>
                </a:r>
                <a:r>
                  <a:rPr lang="pl-PL" sz="2000" b="1" i="1" baseline="-25000" dirty="0">
                    <a:latin typeface="Times New Roman" panose="02020603050405020304" pitchFamily="18" charset="0"/>
                    <a:ea typeface="Times New Roman" panose="02020603050405020304" pitchFamily="18" charset="0"/>
                  </a:rPr>
                  <a:t>K</a:t>
                </a:r>
                <a:r>
                  <a:rPr lang="pl-PL" sz="2000" b="1" i="1" dirty="0">
                    <a:latin typeface="Times New Roman" panose="02020603050405020304" pitchFamily="18" charset="0"/>
                    <a:ea typeface="Times New Roman" panose="02020603050405020304" pitchFamily="18" charset="0"/>
                  </a:rPr>
                  <a:t> (k)</a:t>
                </a:r>
                <a:endParaRPr lang="cs-CZ" sz="2000" dirty="0">
                  <a:latin typeface="Times New Roman" panose="02020603050405020304" pitchFamily="18" charset="0"/>
                  <a:ea typeface="Times New Roman" panose="02020603050405020304" pitchFamily="18" charset="0"/>
                </a:endParaRPr>
              </a:p>
              <a:p>
                <a:pPr marL="0" indent="0" algn="ctr">
                  <a:buNone/>
                </a:pPr>
                <a:endParaRPr lang="cs-CZ" dirty="0"/>
              </a:p>
              <a:p>
                <a:pPr marL="0" indent="0">
                  <a:buNone/>
                </a:pPr>
                <a:endParaRPr lang="cs-CZ" sz="400" dirty="0"/>
              </a:p>
              <a:p>
                <a:pPr marL="0" indent="0" algn="ctr">
                  <a:buNone/>
                </a:pPr>
                <a:endParaRPr lang="cs-CZ" dirty="0"/>
              </a:p>
              <a:p>
                <a:pPr marL="0" indent="0" algn="ctr">
                  <a:buNone/>
                </a:pPr>
                <a:endParaRPr lang="cs-CZ" dirty="0"/>
              </a:p>
              <a:p>
                <a:pPr algn="just">
                  <a:buFont typeface="Wingdings" panose="05000000000000000000" pitchFamily="2" charset="2"/>
                  <a:buChar char="§"/>
                  <a:defRPr/>
                </a:pPr>
                <a:endParaRPr lang="cs-CZ" dirty="0" smtClean="0"/>
              </a:p>
            </p:txBody>
          </p:sp>
        </mc:Choice>
        <mc:Fallback xmlns="">
          <p:sp>
            <p:nvSpPr>
              <p:cNvPr id="21507" name="Rectangle 3"/>
              <p:cNvSpPr>
                <a:spLocks noGrp="1" noRot="1" noChangeAspect="1" noMove="1" noResize="1" noEditPoints="1" noAdjustHandles="1" noChangeArrowheads="1" noChangeShapeType="1" noTextEdit="1"/>
              </p:cNvSpPr>
              <p:nvPr>
                <p:ph type="body" idx="1"/>
              </p:nvPr>
            </p:nvSpPr>
            <p:spPr>
              <a:blipFill>
                <a:blip r:embed="rId2"/>
                <a:stretch>
                  <a:fillRect l="-822" t="-660" r="-822"/>
                </a:stretch>
              </a:blipFill>
            </p:spPr>
            <p:txBody>
              <a:bodyPr/>
              <a:lstStyle/>
              <a:p>
                <a:r>
                  <a:rPr lang="cs-CZ">
                    <a:noFill/>
                  </a:rPr>
                  <a:t> </a:t>
                </a:r>
              </a:p>
            </p:txBody>
          </p:sp>
        </mc:Fallback>
      </mc:AlternateContent>
    </p:spTree>
    <p:extLst>
      <p:ext uri="{BB962C8B-B14F-4D97-AF65-F5344CB8AC3E}">
        <p14:creationId xmlns:p14="http://schemas.microsoft.com/office/powerpoint/2010/main" val="15761528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indent="0"/>
            <a:r>
              <a:rPr lang="cs-CZ" altLang="cs-CZ" sz="2400" dirty="0" smtClean="0"/>
              <a:t>Výkonová část institucionálního financování 2023</a:t>
            </a:r>
            <a:br>
              <a:rPr lang="cs-CZ" altLang="cs-CZ" sz="2400" dirty="0" smtClean="0"/>
            </a:br>
            <a:r>
              <a:rPr lang="cs-CZ" altLang="cs-CZ" sz="2000" dirty="0" smtClean="0"/>
              <a:t>v tis. Kč</a:t>
            </a:r>
          </a:p>
        </p:txBody>
      </p:sp>
      <p:graphicFrame>
        <p:nvGraphicFramePr>
          <p:cNvPr id="32879" name="Group 111"/>
          <p:cNvGraphicFramePr>
            <a:graphicFrameLocks noGrp="1"/>
          </p:cNvGraphicFramePr>
          <p:nvPr>
            <p:ph idx="1"/>
            <p:extLst>
              <p:ext uri="{D42A27DB-BD31-4B8C-83A1-F6EECF244321}">
                <p14:modId xmlns:p14="http://schemas.microsoft.com/office/powerpoint/2010/main" val="623613042"/>
              </p:ext>
            </p:extLst>
          </p:nvPr>
        </p:nvGraphicFramePr>
        <p:xfrm>
          <a:off x="899592" y="1196752"/>
          <a:ext cx="7416800" cy="4606923"/>
        </p:xfrm>
        <a:graphic>
          <a:graphicData uri="http://schemas.openxmlformats.org/drawingml/2006/table">
            <a:tbl>
              <a:tblPr/>
              <a:tblGrid>
                <a:gridCol w="1337523">
                  <a:extLst>
                    <a:ext uri="{9D8B030D-6E8A-4147-A177-3AD203B41FA5}">
                      <a16:colId xmlns:a16="http://schemas.microsoft.com/office/drawing/2014/main" val="20000"/>
                    </a:ext>
                  </a:extLst>
                </a:gridCol>
                <a:gridCol w="1398210">
                  <a:extLst>
                    <a:ext uri="{9D8B030D-6E8A-4147-A177-3AD203B41FA5}">
                      <a16:colId xmlns:a16="http://schemas.microsoft.com/office/drawing/2014/main" val="20001"/>
                    </a:ext>
                  </a:extLst>
                </a:gridCol>
                <a:gridCol w="1459001">
                  <a:extLst>
                    <a:ext uri="{9D8B030D-6E8A-4147-A177-3AD203B41FA5}">
                      <a16:colId xmlns:a16="http://schemas.microsoft.com/office/drawing/2014/main" val="20002"/>
                    </a:ext>
                  </a:extLst>
                </a:gridCol>
                <a:gridCol w="1580585">
                  <a:extLst>
                    <a:ext uri="{9D8B030D-6E8A-4147-A177-3AD203B41FA5}">
                      <a16:colId xmlns:a16="http://schemas.microsoft.com/office/drawing/2014/main" val="20003"/>
                    </a:ext>
                  </a:extLst>
                </a:gridCol>
                <a:gridCol w="1641481">
                  <a:extLst>
                    <a:ext uri="{9D8B030D-6E8A-4147-A177-3AD203B41FA5}">
                      <a16:colId xmlns:a16="http://schemas.microsoft.com/office/drawing/2014/main" val="20004"/>
                    </a:ext>
                  </a:extLst>
                </a:gridCol>
              </a:tblGrid>
              <a:tr h="82290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Graduation</a:t>
                      </a: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r>
                        <a:rPr kumimoji="0" lang="cs-CZ" altLang="cs-CZ" sz="16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rate</a:t>
                      </a:r>
                      <a:endPar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Mezinárodní mobility  </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Zaměstnanost absolventů</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Hodnocení </a:t>
                      </a:r>
                      <a:r>
                        <a:rPr kumimoji="0" lang="cs-CZ" altLang="cs-CZ" sz="16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VaV</a:t>
                      </a:r>
                      <a:endPar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1 814</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2 386</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2 757</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5 444</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3 154</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79</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2 021</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366</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1 886</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2 422</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1 479</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1 950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2 887</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6 215</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2 555</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470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3 707</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5 156</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1 487</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2 448</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4 103</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1 726</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2 980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994</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422</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306</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18</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9 063</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209</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2 352</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4183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85</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1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17 551</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18 499</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13 297</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23 594</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indent="0"/>
            <a:r>
              <a:rPr lang="cs-CZ" altLang="cs-CZ" sz="2400" dirty="0" smtClean="0"/>
              <a:t>Výkonová část institucionálního financování 2023</a:t>
            </a:r>
            <a:br>
              <a:rPr lang="cs-CZ" altLang="cs-CZ" sz="2400" dirty="0" smtClean="0"/>
            </a:br>
            <a:r>
              <a:rPr lang="cs-CZ" altLang="cs-CZ" sz="2000" dirty="0" smtClean="0"/>
              <a:t>v tis. Kč</a:t>
            </a:r>
          </a:p>
        </p:txBody>
      </p:sp>
      <p:graphicFrame>
        <p:nvGraphicFramePr>
          <p:cNvPr id="34924" name="Group 108"/>
          <p:cNvGraphicFramePr>
            <a:graphicFrameLocks noGrp="1"/>
          </p:cNvGraphicFramePr>
          <p:nvPr>
            <p:ph idx="1"/>
            <p:extLst>
              <p:ext uri="{D42A27DB-BD31-4B8C-83A1-F6EECF244321}">
                <p14:modId xmlns:p14="http://schemas.microsoft.com/office/powerpoint/2010/main" val="2631424742"/>
              </p:ext>
            </p:extLst>
          </p:nvPr>
        </p:nvGraphicFramePr>
        <p:xfrm>
          <a:off x="899282" y="1069513"/>
          <a:ext cx="7705476" cy="4961294"/>
        </p:xfrm>
        <a:graphic>
          <a:graphicData uri="http://schemas.openxmlformats.org/drawingml/2006/table">
            <a:tbl>
              <a:tblPr/>
              <a:tblGrid>
                <a:gridCol w="1368462">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gridCol w="1296454">
                  <a:extLst>
                    <a:ext uri="{9D8B030D-6E8A-4147-A177-3AD203B41FA5}">
                      <a16:colId xmlns:a16="http://schemas.microsoft.com/office/drawing/2014/main" val="20005"/>
                    </a:ext>
                  </a:extLst>
                </a:gridCol>
              </a:tblGrid>
              <a:tr h="120735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Výsledky umělecké činnosti (RUV)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Externí příjmy VŠ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Studia v cizím jazyce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Cizinci – akademičtí a vědečtí pracovníci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tis. Kč)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501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1 399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14 453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615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6 349</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521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392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8 727</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6 856</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258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1 489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20 846</a:t>
                      </a:r>
                      <a:endParaRPr kumimoji="0" lang="cs-CZ" sz="18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4"/>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362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978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1 787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15 925</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2 724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12 641</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79</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345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967</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1 365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3 497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14 396</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115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462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587</a:t>
                      </a:r>
                      <a:endParaRPr lang="cs-CZ" sz="1600" dirty="0">
                        <a:latin typeface="Arial" panose="020B0604020202020204" pitchFamily="34" charset="0"/>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latin typeface="Arial" panose="020B0604020202020204" pitchFamily="34" charset="0"/>
                          <a:cs typeface="Arial" panose="020B0604020202020204" pitchFamily="34" charset="0"/>
                        </a:rPr>
                        <a:t>3 610</a:t>
                      </a:r>
                      <a:endParaRPr lang="cs-CZ" sz="1600" b="1" dirty="0">
                        <a:latin typeface="Arial" panose="020B0604020202020204" pitchFamily="34" charset="0"/>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878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174</a:t>
                      </a:r>
                      <a:endParaRPr lang="cs-CZ" sz="1600" dirty="0">
                        <a:latin typeface="Arial" panose="020B0604020202020204" pitchFamily="34" charset="0"/>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latin typeface="Arial" panose="020B0604020202020204" pitchFamily="34" charset="0"/>
                          <a:cs typeface="Arial" panose="020B0604020202020204" pitchFamily="34" charset="0"/>
                        </a:rPr>
                        <a:t>259</a:t>
                      </a:r>
                      <a:endParaRPr lang="cs-CZ" sz="1600" b="1" dirty="0">
                        <a:latin typeface="Arial" panose="020B0604020202020204" pitchFamily="34" charset="0"/>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954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6 940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3 369</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1 914</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13 009</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98 173</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indent="0"/>
            <a:r>
              <a:rPr lang="cs-CZ" altLang="cs-CZ" sz="2400" dirty="0" smtClean="0"/>
              <a:t>Institucionální financování organizačních jednotek 2023</a:t>
            </a:r>
          </a:p>
        </p:txBody>
      </p:sp>
      <p:sp>
        <p:nvSpPr>
          <p:cNvPr id="34819" name="Rectangle 3"/>
          <p:cNvSpPr>
            <a:spLocks noGrp="1" noChangeArrowheads="1"/>
          </p:cNvSpPr>
          <p:nvPr>
            <p:ph idx="1"/>
          </p:nvPr>
        </p:nvSpPr>
        <p:spPr/>
        <p:txBody>
          <a:bodyPr/>
          <a:lstStyle/>
          <a:p>
            <a:pPr marL="174625" indent="0">
              <a:buFont typeface="Wingdings" panose="05000000000000000000" pitchFamily="2" charset="2"/>
              <a:buNone/>
            </a:pPr>
            <a:r>
              <a:rPr lang="cs-CZ" altLang="cs-CZ" smtClean="0"/>
              <a:t>  </a:t>
            </a:r>
          </a:p>
        </p:txBody>
      </p:sp>
      <p:graphicFrame>
        <p:nvGraphicFramePr>
          <p:cNvPr id="18766" name="Group 334"/>
          <p:cNvGraphicFramePr>
            <a:graphicFrameLocks noGrp="1"/>
          </p:cNvGraphicFramePr>
          <p:nvPr>
            <p:extLst>
              <p:ext uri="{D42A27DB-BD31-4B8C-83A1-F6EECF244321}">
                <p14:modId xmlns:p14="http://schemas.microsoft.com/office/powerpoint/2010/main" val="1655724666"/>
              </p:ext>
            </p:extLst>
          </p:nvPr>
        </p:nvGraphicFramePr>
        <p:xfrm>
          <a:off x="1043608" y="1124743"/>
          <a:ext cx="7128792" cy="4936656"/>
        </p:xfrm>
        <a:graphic>
          <a:graphicData uri="http://schemas.openxmlformats.org/drawingml/2006/table">
            <a:tbl>
              <a:tblPr/>
              <a:tblGrid>
                <a:gridCol w="1519893">
                  <a:extLst>
                    <a:ext uri="{9D8B030D-6E8A-4147-A177-3AD203B41FA5}">
                      <a16:colId xmlns:a16="http://schemas.microsoft.com/office/drawing/2014/main" val="20000"/>
                    </a:ext>
                  </a:extLst>
                </a:gridCol>
                <a:gridCol w="1792196">
                  <a:extLst>
                    <a:ext uri="{9D8B030D-6E8A-4147-A177-3AD203B41FA5}">
                      <a16:colId xmlns:a16="http://schemas.microsoft.com/office/drawing/2014/main" val="20001"/>
                    </a:ext>
                  </a:extLst>
                </a:gridCol>
                <a:gridCol w="2016372">
                  <a:extLst>
                    <a:ext uri="{9D8B030D-6E8A-4147-A177-3AD203B41FA5}">
                      <a16:colId xmlns:a16="http://schemas.microsoft.com/office/drawing/2014/main" val="20002"/>
                    </a:ext>
                  </a:extLst>
                </a:gridCol>
                <a:gridCol w="1800331">
                  <a:extLst>
                    <a:ext uri="{9D8B030D-6E8A-4147-A177-3AD203B41FA5}">
                      <a16:colId xmlns:a16="http://schemas.microsoft.com/office/drawing/2014/main" val="20003"/>
                    </a:ext>
                  </a:extLst>
                </a:gridCol>
              </a:tblGrid>
              <a:tr h="889093">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1" i="0" u="none" strike="noStrike" cap="none" normalizeH="0" baseline="0" dirty="0" smtClean="0">
                          <a:ln>
                            <a:noFill/>
                          </a:ln>
                          <a:solidFill>
                            <a:schemeClr val="tx1"/>
                          </a:solidFill>
                          <a:effectLst/>
                          <a:latin typeface="Arial" charset="0"/>
                          <a:cs typeface="Times New Roman" pitchFamily="18" charset="0"/>
                        </a:rPr>
                        <a:t>Součást/ organizační jednotka</a:t>
                      </a:r>
                      <a:endParaRPr kumimoji="0" lang="cs-CZ" sz="1800" b="1"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Příspěvek ukazatel A + F  v tis. Kč</a:t>
                      </a:r>
                      <a:endParaRPr kumimoji="0" lang="cs-CZ" sz="1800" b="1"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Příspěvek ukazatel K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v tis. Kč</a:t>
                      </a:r>
                      <a:endParaRPr kumimoji="0" lang="cs-CZ" sz="1800" b="1"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Příspěvek celkem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v tis. Kč</a:t>
                      </a:r>
                      <a:endParaRPr kumimoji="0" lang="cs-CZ" sz="1800" b="1"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4403">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Arial" charset="0"/>
                        </a:rPr>
                        <a:t>FT</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144 341</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14 453</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158 794</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Arial" charset="0"/>
                        </a:rPr>
                        <a:t>FLKŘ</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70 388</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6 349</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76 737</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Arial" charset="0"/>
                        </a:rPr>
                        <a:t>FAI</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73 371</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8 727</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82 098</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FMK</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107 314</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20</a:t>
                      </a:r>
                      <a:r>
                        <a:rPr lang="cs-CZ" sz="1800" baseline="0" dirty="0" smtClean="0">
                          <a:effectLst/>
                          <a:latin typeface="Arial" panose="020B0604020202020204" pitchFamily="34" charset="0"/>
                          <a:ea typeface="Times New Roman" panose="02020603050405020304" pitchFamily="18" charset="0"/>
                          <a:cs typeface="Arial" panose="020B0604020202020204" pitchFamily="34" charset="0"/>
                        </a:rPr>
                        <a:t> 846</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128 160</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err="1" smtClean="0">
                          <a:ln>
                            <a:noFill/>
                          </a:ln>
                          <a:solidFill>
                            <a:schemeClr val="tx1"/>
                          </a:solidFill>
                          <a:effectLst/>
                          <a:latin typeface="Arial" charset="0"/>
                        </a:rPr>
                        <a:t>FaME</a:t>
                      </a:r>
                      <a:endParaRPr kumimoji="0" lang="cs-CZ" sz="1800" b="0"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79 071</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15 925</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94 996</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FHS</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98 758</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12 641</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111 399</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UNI</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46</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967</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1 013</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CPS</a:t>
                      </a:r>
                      <a:endParaRPr kumimoji="0" lang="cs-CZ" sz="1800" b="0"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4 030</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14 396</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18 426</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CEBIA-</a:t>
                      </a:r>
                      <a:r>
                        <a:rPr kumimoji="0" lang="cs-CZ" sz="1800" b="0" i="0" u="none" strike="noStrike" cap="none" normalizeH="0" baseline="0" dirty="0" err="1" smtClean="0">
                          <a:ln>
                            <a:noFill/>
                          </a:ln>
                          <a:solidFill>
                            <a:schemeClr val="tx1"/>
                          </a:solidFill>
                          <a:effectLst/>
                          <a:latin typeface="Arial" charset="0"/>
                          <a:cs typeface="Times New Roman" pitchFamily="18" charset="0"/>
                        </a:rPr>
                        <a:t>Tech</a:t>
                      </a:r>
                      <a:endParaRPr kumimoji="0" lang="cs-CZ" sz="1800" b="0"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6 995</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3 610</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10 605</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Knihovna</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0</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259</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259</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Celkem </a:t>
                      </a:r>
                      <a:endParaRPr kumimoji="0" lang="cs-CZ" sz="1800" b="0"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584 314</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effectLst/>
                          <a:latin typeface="Arial" panose="020B0604020202020204" pitchFamily="34" charset="0"/>
                          <a:ea typeface="Times New Roman" panose="02020603050405020304" pitchFamily="18" charset="0"/>
                          <a:cs typeface="Arial" panose="020B0604020202020204" pitchFamily="34" charset="0"/>
                        </a:rPr>
                        <a:t>98 173</a:t>
                      </a:r>
                      <a:endParaRPr lang="cs-CZ" sz="1800" b="1"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682 487</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pPr marL="0" indent="0" eaLnBrk="1" hangingPunct="1"/>
            <a:r>
              <a:rPr lang="cs-CZ" altLang="cs-CZ" sz="2400" dirty="0" smtClean="0"/>
              <a:t>Institucionální podpora na DKRVO </a:t>
            </a:r>
          </a:p>
        </p:txBody>
      </p:sp>
      <p:sp>
        <p:nvSpPr>
          <p:cNvPr id="37891" name="Rectangle 3"/>
          <p:cNvSpPr>
            <a:spLocks noGrp="1" noChangeArrowheads="1"/>
          </p:cNvSpPr>
          <p:nvPr>
            <p:ph type="body" idx="4294967295"/>
          </p:nvPr>
        </p:nvSpPr>
        <p:spPr/>
        <p:txBody>
          <a:bodyPr/>
          <a:lstStyle/>
          <a:p>
            <a:pPr marL="0" indent="0" algn="just" eaLnBrk="1" hangingPunct="1">
              <a:buFont typeface="Wingdings" panose="05000000000000000000" pitchFamily="2" charset="2"/>
              <a:buNone/>
              <a:defRPr/>
            </a:pPr>
            <a:r>
              <a:rPr lang="cs-CZ" altLang="cs-CZ" sz="2000" b="1" dirty="0" smtClean="0"/>
              <a:t>Shrnutí: </a:t>
            </a:r>
            <a:r>
              <a:rPr lang="cs-CZ" altLang="cs-CZ" sz="2000" dirty="0" smtClean="0"/>
              <a:t>v roce 2021 zaveden nový způsob poskytování institucionální podpory na DKRVO ministerstvem:</a:t>
            </a:r>
          </a:p>
          <a:p>
            <a:pPr algn="just">
              <a:buFont typeface="Wingdings" panose="05000000000000000000" pitchFamily="2" charset="2"/>
              <a:buChar char="§"/>
              <a:defRPr/>
            </a:pPr>
            <a:r>
              <a:rPr lang="cs-CZ" sz="2000" dirty="0" smtClean="0"/>
              <a:t>MŠMT vydalo „Pravidla </a:t>
            </a:r>
            <a:r>
              <a:rPr lang="cs-CZ" sz="2000" dirty="0"/>
              <a:t>poskytování institucionální podpory na dlouhodobý koncepční rozvoj výzkumné organizace v segmentu vysokých škol v působnosti Ministerstva školství, mládeže a tělovýchovy na léta 2021 až 2025</a:t>
            </a:r>
            <a:r>
              <a:rPr lang="cs-CZ" sz="2000" dirty="0" smtClean="0"/>
              <a:t>“. </a:t>
            </a:r>
            <a:r>
              <a:rPr lang="cs-CZ" sz="2000" dirty="0"/>
              <a:t>Poskytování institucionální podpory na DKRVO v segmentu vysokých škol postavil tento materiál na principech transparentnosti, předvídatelnosti, stability a dlouhodobosti s cílem vytváření prostoru pro naplňování dlouhodobých komplexních koncepčních cílů </a:t>
            </a:r>
            <a:r>
              <a:rPr lang="cs-CZ" sz="2000" dirty="0" smtClean="0"/>
              <a:t>příjemce.</a:t>
            </a:r>
          </a:p>
          <a:p>
            <a:pPr algn="just">
              <a:buFont typeface="Wingdings" panose="05000000000000000000" pitchFamily="2" charset="2"/>
              <a:buChar char="§"/>
              <a:defRPr/>
            </a:pPr>
            <a:r>
              <a:rPr lang="cs-CZ" sz="2000" dirty="0" smtClean="0"/>
              <a:t>Později doplněno rozhodnutím 50 – RVO/2021</a:t>
            </a:r>
          </a:p>
          <a:p>
            <a:pPr marL="0" indent="0">
              <a:buNone/>
            </a:pPr>
            <a:r>
              <a:rPr lang="cs-CZ" sz="2000" dirty="0"/>
              <a:t>Základní nastavení Institucionální podpory na DKRVO se </a:t>
            </a:r>
            <a:r>
              <a:rPr lang="cs-CZ" sz="2000" dirty="0" smtClean="0"/>
              <a:t>skládalo z</a:t>
            </a:r>
            <a:r>
              <a:rPr lang="cs-CZ" sz="2000" dirty="0"/>
              <a:t> částí:</a:t>
            </a:r>
            <a:endParaRPr lang="cs-CZ" sz="2000" b="1" dirty="0"/>
          </a:p>
          <a:p>
            <a:pPr>
              <a:buFont typeface="Wingdings" panose="05000000000000000000" pitchFamily="2" charset="2"/>
              <a:buChar char="§"/>
            </a:pPr>
            <a:r>
              <a:rPr lang="cs-CZ" sz="2000" b="1" dirty="0"/>
              <a:t>Stabilizační část</a:t>
            </a:r>
            <a:r>
              <a:rPr lang="cs-CZ" sz="2000" dirty="0"/>
              <a:t> byla stanovena ve výši 85 % výše podpory na DKRVO, která byla poskytnuta MŠMT v roce </a:t>
            </a:r>
            <a:r>
              <a:rPr lang="cs-CZ" sz="2000" dirty="0" smtClean="0"/>
              <a:t>2020.</a:t>
            </a:r>
            <a:endParaRPr lang="cs-CZ" sz="2000" dirty="0"/>
          </a:p>
          <a:p>
            <a:pPr>
              <a:buFont typeface="Wingdings" panose="05000000000000000000" pitchFamily="2" charset="2"/>
              <a:buChar char="§"/>
            </a:pPr>
            <a:r>
              <a:rPr lang="cs-CZ" sz="2000" b="1" dirty="0"/>
              <a:t>Motivační část</a:t>
            </a:r>
            <a:r>
              <a:rPr lang="cs-CZ" sz="2000" dirty="0"/>
              <a:t> se stanoví jako procentuální podíl stabilizační části institucionální podpory na DKRVO daného příjemce modifikovaná bonifikačním koeficientem podle celkového hodnocení podle metodiky hodnocení výzkumných </a:t>
            </a:r>
            <a:r>
              <a:rPr lang="cs-CZ" sz="2000" dirty="0" smtClean="0"/>
              <a:t>organizací.</a:t>
            </a:r>
            <a:endParaRPr lang="cs-CZ" sz="2000" dirty="0"/>
          </a:p>
          <a:p>
            <a:pPr marL="0" indent="0">
              <a:buNone/>
            </a:pPr>
            <a:r>
              <a:rPr lang="cs-CZ" i="1" dirty="0"/>
              <a:t> </a:t>
            </a:r>
            <a:endParaRPr lang="cs-CZ" dirty="0"/>
          </a:p>
          <a:p>
            <a:pPr eaLnBrk="1" hangingPunct="1">
              <a:buFont typeface="Wingdings" panose="05000000000000000000" pitchFamily="2" charset="2"/>
              <a:buNone/>
              <a:defRPr/>
            </a:pPr>
            <a:endParaRPr lang="cs-CZ" altLang="cs-CZ" dirty="0" smtClean="0"/>
          </a:p>
        </p:txBody>
      </p:sp>
      <p:sp>
        <p:nvSpPr>
          <p:cNvPr id="3379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
        <p:nvSpPr>
          <p:cNvPr id="33797"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Tree>
    <p:extLst>
      <p:ext uri="{BB962C8B-B14F-4D97-AF65-F5344CB8AC3E}">
        <p14:creationId xmlns:p14="http://schemas.microsoft.com/office/powerpoint/2010/main" val="12958749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pPr marL="0" indent="0" eaLnBrk="1" hangingPunct="1"/>
            <a:r>
              <a:rPr lang="cs-CZ" altLang="cs-CZ" sz="2400" dirty="0" smtClean="0"/>
              <a:t>Institucionální podpora na DKRVO </a:t>
            </a:r>
          </a:p>
        </p:txBody>
      </p:sp>
      <p:sp>
        <p:nvSpPr>
          <p:cNvPr id="37891" name="Rectangle 3"/>
          <p:cNvSpPr>
            <a:spLocks noGrp="1" noChangeArrowheads="1"/>
          </p:cNvSpPr>
          <p:nvPr>
            <p:ph type="body" idx="4294967295"/>
          </p:nvPr>
        </p:nvSpPr>
        <p:spPr/>
        <p:txBody>
          <a:bodyPr/>
          <a:lstStyle/>
          <a:p>
            <a:pPr marL="0" indent="0" algn="just">
              <a:buNone/>
            </a:pPr>
            <a:r>
              <a:rPr lang="cs-CZ" sz="2000" b="1" dirty="0" smtClean="0"/>
              <a:t>Nastavení výše </a:t>
            </a:r>
            <a:r>
              <a:rPr lang="cs-CZ" sz="2000" b="1" dirty="0"/>
              <a:t>institucionální podpory na DKRVO v letech 2022 až 2025</a:t>
            </a:r>
            <a:r>
              <a:rPr lang="cs-CZ" sz="2000" dirty="0"/>
              <a:t>:</a:t>
            </a:r>
          </a:p>
          <a:p>
            <a:pPr algn="just">
              <a:buFont typeface="Wingdings" panose="05000000000000000000" pitchFamily="2" charset="2"/>
              <a:buChar char="§"/>
            </a:pPr>
            <a:r>
              <a:rPr lang="cs-CZ" sz="2000" dirty="0"/>
              <a:t>Podíl příjemce na stabilizační a motivační části objemu institucionální podpory na DKRVO poskytované MŠMT je pro roky 2022 až 2025 zafixován na úrovni jeho podílu na stabilizační a motivační části objemu institucionální podpory poskytnuté roku </a:t>
            </a:r>
            <a:r>
              <a:rPr lang="cs-CZ" sz="2000" dirty="0" smtClean="0"/>
              <a:t>2021.</a:t>
            </a:r>
          </a:p>
          <a:p>
            <a:pPr algn="just">
              <a:buFont typeface="Wingdings" panose="05000000000000000000" pitchFamily="2" charset="2"/>
              <a:buChar char="§"/>
            </a:pPr>
            <a:r>
              <a:rPr lang="cs-CZ" sz="2000" dirty="0" smtClean="0"/>
              <a:t>Pro UTB bude ministerstvem přímo stanoven finanční objem za (ministerskou) stabilizační část a za část motivační.</a:t>
            </a:r>
          </a:p>
          <a:p>
            <a:pPr marL="0" indent="0" algn="just">
              <a:buNone/>
            </a:pPr>
            <a:r>
              <a:rPr lang="cs-CZ" sz="2000" dirty="0" smtClean="0">
                <a:solidFill>
                  <a:srgbClr val="C00000"/>
                </a:solidFill>
              </a:rPr>
              <a:t>Podíl </a:t>
            </a:r>
            <a:r>
              <a:rPr lang="cs-CZ" sz="2000" dirty="0" smtClean="0">
                <a:solidFill>
                  <a:srgbClr val="C00000"/>
                </a:solidFill>
              </a:rPr>
              <a:t>UTB v tomto finančním zdroji je vyčíslen zálohově na </a:t>
            </a:r>
            <a:r>
              <a:rPr lang="cs-CZ" sz="2000" b="1" dirty="0" smtClean="0">
                <a:solidFill>
                  <a:srgbClr val="C00000"/>
                </a:solidFill>
              </a:rPr>
              <a:t>1,750 %</a:t>
            </a:r>
            <a:r>
              <a:rPr lang="cs-CZ" sz="2000" dirty="0" smtClean="0">
                <a:solidFill>
                  <a:srgbClr val="C00000"/>
                </a:solidFill>
              </a:rPr>
              <a:t> </a:t>
            </a:r>
            <a:br>
              <a:rPr lang="cs-CZ" sz="2000" dirty="0" smtClean="0">
                <a:solidFill>
                  <a:srgbClr val="C00000"/>
                </a:solidFill>
              </a:rPr>
            </a:br>
            <a:r>
              <a:rPr lang="cs-CZ" sz="2000" dirty="0" smtClean="0">
                <a:solidFill>
                  <a:srgbClr val="C00000"/>
                </a:solidFill>
              </a:rPr>
              <a:t>z celkového objemu dotace na DKRVO pro VVŠ.</a:t>
            </a:r>
            <a:endParaRPr lang="cs-CZ" sz="2000" dirty="0">
              <a:solidFill>
                <a:srgbClr val="C00000"/>
              </a:solidFill>
            </a:endParaRPr>
          </a:p>
          <a:p>
            <a:pPr marL="0" indent="0" algn="just">
              <a:buNone/>
            </a:pPr>
            <a:r>
              <a:rPr lang="cs-CZ" sz="2000" b="1" dirty="0" smtClean="0">
                <a:solidFill>
                  <a:srgbClr val="C00000"/>
                </a:solidFill>
              </a:rPr>
              <a:t>Ke dni 2. 2. 2023 poskytnuta UTB pouze záloha na DKRVO ve výši        142 495 tis. Kč, obdobně jako tomu bylo v roce 2022.</a:t>
            </a:r>
          </a:p>
          <a:p>
            <a:pPr marL="0" indent="0" algn="just">
              <a:buNone/>
            </a:pPr>
            <a:r>
              <a:rPr lang="cs-CZ" sz="2000" b="1" dirty="0" smtClean="0">
                <a:solidFill>
                  <a:srgbClr val="C00000"/>
                </a:solidFill>
              </a:rPr>
              <a:t>Výpočty jsou provedeny pro očekávanou </a:t>
            </a:r>
            <a:r>
              <a:rPr lang="cs-CZ" sz="2000" b="1" dirty="0" smtClean="0">
                <a:solidFill>
                  <a:srgbClr val="C00000"/>
                </a:solidFill>
              </a:rPr>
              <a:t>hodnotu </a:t>
            </a:r>
            <a:r>
              <a:rPr lang="cs-CZ" sz="2000" b="1" dirty="0" smtClean="0">
                <a:solidFill>
                  <a:srgbClr val="C00000"/>
                </a:solidFill>
              </a:rPr>
              <a:t>podpory v loňské výši 154 286 tis. Kč.</a:t>
            </a:r>
            <a:endParaRPr lang="cs-CZ" sz="2000" b="1" dirty="0">
              <a:solidFill>
                <a:srgbClr val="C00000"/>
              </a:solidFill>
            </a:endParaRPr>
          </a:p>
        </p:txBody>
      </p:sp>
      <p:sp>
        <p:nvSpPr>
          <p:cNvPr id="33796"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
        <p:nvSpPr>
          <p:cNvPr id="33797"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Tree>
    <p:extLst>
      <p:ext uri="{BB962C8B-B14F-4D97-AF65-F5344CB8AC3E}">
        <p14:creationId xmlns:p14="http://schemas.microsoft.com/office/powerpoint/2010/main" val="42889012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marL="0" indent="0" eaLnBrk="1" hangingPunct="1"/>
            <a:r>
              <a:rPr lang="cs-CZ" altLang="cs-CZ" sz="2400" dirty="0" smtClean="0"/>
              <a:t>Interní rozdělení prostředků DKRVO</a:t>
            </a:r>
          </a:p>
        </p:txBody>
      </p:sp>
      <p:sp>
        <p:nvSpPr>
          <p:cNvPr id="37891" name="Rectangle 3"/>
          <p:cNvSpPr>
            <a:spLocks noGrp="1" noChangeArrowheads="1"/>
          </p:cNvSpPr>
          <p:nvPr>
            <p:ph type="body" idx="4294967295"/>
          </p:nvPr>
        </p:nvSpPr>
        <p:spPr/>
        <p:txBody>
          <a:bodyPr/>
          <a:lstStyle/>
          <a:p>
            <a:pPr marL="0" indent="0" algn="just" eaLnBrk="1" hangingPunct="1">
              <a:buFont typeface="Wingdings" panose="05000000000000000000" pitchFamily="2" charset="2"/>
              <a:buNone/>
              <a:defRPr/>
            </a:pPr>
            <a:r>
              <a:rPr lang="cs-CZ" altLang="cs-CZ" sz="2000" dirty="0" smtClean="0"/>
              <a:t>Ministerstvo přidělí UTB na </a:t>
            </a:r>
            <a:r>
              <a:rPr lang="cs-CZ" altLang="cs-CZ" sz="2000" dirty="0"/>
              <a:t>rok 2023 finanční objemy institucionální podpory na DKRVO:</a:t>
            </a:r>
          </a:p>
          <a:p>
            <a:pPr marL="0" indent="0" algn="just" eaLnBrk="1" hangingPunct="1">
              <a:buFont typeface="Wingdings" panose="05000000000000000000" pitchFamily="2" charset="2"/>
              <a:buNone/>
              <a:defRPr/>
            </a:pPr>
            <a:r>
              <a:rPr lang="cs-CZ" altLang="cs-CZ" sz="2000" dirty="0"/>
              <a:t>•	Stabilizační složka DKSTA</a:t>
            </a:r>
          </a:p>
          <a:p>
            <a:pPr marL="0" indent="0" algn="just" eaLnBrk="1" hangingPunct="1">
              <a:buFont typeface="Wingdings" panose="05000000000000000000" pitchFamily="2" charset="2"/>
              <a:buNone/>
              <a:defRPr/>
            </a:pPr>
            <a:r>
              <a:rPr lang="cs-CZ" altLang="cs-CZ" sz="2000" dirty="0"/>
              <a:t>•	Motivační složka DKMOT</a:t>
            </a:r>
          </a:p>
          <a:p>
            <a:pPr marL="0" indent="0" algn="just" eaLnBrk="1" hangingPunct="1">
              <a:buFont typeface="Wingdings" panose="05000000000000000000" pitchFamily="2" charset="2"/>
              <a:buNone/>
              <a:defRPr/>
            </a:pPr>
            <a:r>
              <a:rPr lang="cs-CZ" altLang="cs-CZ" sz="2000" dirty="0"/>
              <a:t>Na organizační jednotky budou rozděleny veškeré finanční prostředky </a:t>
            </a:r>
            <a:r>
              <a:rPr lang="cs-CZ" altLang="cs-CZ" sz="2000" dirty="0" smtClean="0"/>
              <a:t>celkové institucionální </a:t>
            </a:r>
            <a:r>
              <a:rPr lang="cs-CZ" altLang="cs-CZ" sz="2000" dirty="0"/>
              <a:t>podpory na DKRVO přidělené MŠMT, žádný finanční objem se neodděluje.</a:t>
            </a:r>
          </a:p>
          <a:p>
            <a:pPr marL="0" indent="0" algn="just" eaLnBrk="1" hangingPunct="1">
              <a:buFont typeface="Wingdings" panose="05000000000000000000" pitchFamily="2" charset="2"/>
              <a:buNone/>
              <a:defRPr/>
            </a:pPr>
            <a:endParaRPr lang="cs-CZ" altLang="cs-CZ" sz="2000" dirty="0" smtClean="0"/>
          </a:p>
          <a:p>
            <a:pPr marL="0" indent="0" algn="just" eaLnBrk="1" hangingPunct="1">
              <a:buFont typeface="Wingdings" panose="05000000000000000000" pitchFamily="2" charset="2"/>
              <a:buNone/>
              <a:defRPr/>
            </a:pPr>
            <a:r>
              <a:rPr lang="cs-CZ" altLang="cs-CZ" sz="2000" b="1" dirty="0" smtClean="0">
                <a:solidFill>
                  <a:srgbClr val="FF0000"/>
                </a:solidFill>
              </a:rPr>
              <a:t>Nově na UTB zavedeno:</a:t>
            </a:r>
          </a:p>
          <a:p>
            <a:pPr marL="0" indent="0" algn="just" eaLnBrk="1" hangingPunct="1">
              <a:buFont typeface="Wingdings" panose="05000000000000000000" pitchFamily="2" charset="2"/>
              <a:buNone/>
              <a:defRPr/>
            </a:pPr>
            <a:r>
              <a:rPr lang="cs-CZ" altLang="cs-CZ" sz="2000" dirty="0" smtClean="0"/>
              <a:t>Pro </a:t>
            </a:r>
            <a:r>
              <a:rPr lang="cs-CZ" altLang="cs-CZ" sz="2000" dirty="0"/>
              <a:t>stimulaci akademických a vědeckých pracovníků organizační </a:t>
            </a:r>
            <a:r>
              <a:rPr lang="cs-CZ" altLang="cs-CZ" sz="2000" dirty="0" smtClean="0"/>
              <a:t>jednotky </a:t>
            </a:r>
            <a:r>
              <a:rPr lang="cs-CZ" altLang="cs-CZ" sz="2000" dirty="0"/>
              <a:t>k vyšším a kvalitnějším výkonům ve vědě a výzkumu je vytvořena </a:t>
            </a:r>
            <a:r>
              <a:rPr lang="cs-CZ" altLang="cs-CZ" sz="2000" b="1" dirty="0"/>
              <a:t>stimulační složka DKRVO </a:t>
            </a:r>
            <a:r>
              <a:rPr lang="cs-CZ" altLang="cs-CZ" sz="2000" dirty="0"/>
              <a:t>v celkové finanční výši </a:t>
            </a:r>
            <a:r>
              <a:rPr lang="cs-CZ" altLang="cs-CZ" sz="2000" dirty="0" smtClean="0"/>
              <a:t>10 </a:t>
            </a:r>
            <a:r>
              <a:rPr lang="cs-CZ" altLang="cs-CZ" sz="2000" dirty="0"/>
              <a:t>% </a:t>
            </a:r>
            <a:r>
              <a:rPr lang="cs-CZ" altLang="cs-CZ" sz="2000" dirty="0" smtClean="0"/>
              <a:t>finanční hodnoty </a:t>
            </a:r>
            <a:r>
              <a:rPr lang="cs-CZ" altLang="cs-CZ" sz="2000" dirty="0"/>
              <a:t>DKSTA. </a:t>
            </a:r>
            <a:endParaRPr lang="cs-CZ" altLang="cs-CZ" sz="2000" dirty="0" smtClean="0"/>
          </a:p>
          <a:p>
            <a:pPr eaLnBrk="1" hangingPunct="1">
              <a:buFont typeface="Wingdings" panose="05000000000000000000" pitchFamily="2" charset="2"/>
              <a:buNone/>
              <a:defRPr/>
            </a:pPr>
            <a:endParaRPr lang="cs-CZ" altLang="cs-CZ" dirty="0" smtClean="0"/>
          </a:p>
        </p:txBody>
      </p:sp>
      <p:sp>
        <p:nvSpPr>
          <p:cNvPr id="34820"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
        <p:nvSpPr>
          <p:cNvPr id="34821"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Tree>
    <p:extLst>
      <p:ext uri="{BB962C8B-B14F-4D97-AF65-F5344CB8AC3E}">
        <p14:creationId xmlns:p14="http://schemas.microsoft.com/office/powerpoint/2010/main" val="42891554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marL="0" indent="0" eaLnBrk="1" hangingPunct="1"/>
            <a:r>
              <a:rPr lang="cs-CZ" altLang="cs-CZ" sz="2400" dirty="0" smtClean="0"/>
              <a:t>Interní rozdělení prostředků DKRVO</a:t>
            </a:r>
          </a:p>
        </p:txBody>
      </p:sp>
      <p:sp>
        <p:nvSpPr>
          <p:cNvPr id="37891" name="Rectangle 3"/>
          <p:cNvSpPr>
            <a:spLocks noGrp="1" noChangeArrowheads="1"/>
          </p:cNvSpPr>
          <p:nvPr>
            <p:ph type="body" idx="4294967295"/>
          </p:nvPr>
        </p:nvSpPr>
        <p:spPr/>
        <p:txBody>
          <a:bodyPr/>
          <a:lstStyle/>
          <a:p>
            <a:pPr marL="0" indent="0" algn="just" eaLnBrk="1" hangingPunct="1">
              <a:buFont typeface="Wingdings" panose="05000000000000000000" pitchFamily="2" charset="2"/>
              <a:buNone/>
              <a:defRPr/>
            </a:pPr>
            <a:r>
              <a:rPr lang="cs-CZ" altLang="cs-CZ" sz="2000" i="1" dirty="0" smtClean="0"/>
              <a:t>Stimulační složka DKRVO</a:t>
            </a:r>
          </a:p>
          <a:p>
            <a:pPr marL="0" indent="0" algn="just" eaLnBrk="1" hangingPunct="1">
              <a:buFont typeface="Wingdings" panose="05000000000000000000" pitchFamily="2" charset="2"/>
              <a:buNone/>
              <a:defRPr/>
            </a:pPr>
            <a:r>
              <a:rPr lang="cs-CZ" altLang="cs-CZ" sz="2000" b="1" dirty="0" smtClean="0"/>
              <a:t>AKAD(i</a:t>
            </a:r>
            <a:r>
              <a:rPr lang="cs-CZ" altLang="cs-CZ" sz="2000" b="1" dirty="0"/>
              <a:t>)</a:t>
            </a:r>
            <a:r>
              <a:rPr lang="cs-CZ" altLang="cs-CZ" sz="2000" dirty="0"/>
              <a:t> je počet akademických a vědeckých pracovníků i-té organizační jednotky přepočtený na plný pracovní úvazek (podle údajů „přepočtený průměrný evidenční stav“ zjištěných v SAP za rok 2022),</a:t>
            </a:r>
          </a:p>
          <a:p>
            <a:pPr marL="0" indent="0" algn="just" eaLnBrk="1" hangingPunct="1">
              <a:buFont typeface="Wingdings" panose="05000000000000000000" pitchFamily="2" charset="2"/>
              <a:buNone/>
              <a:defRPr/>
            </a:pPr>
            <a:r>
              <a:rPr lang="cs-CZ" altLang="cs-CZ" sz="2000" b="1" dirty="0"/>
              <a:t>AKAD_FTE(i)</a:t>
            </a:r>
            <a:r>
              <a:rPr lang="cs-CZ" altLang="cs-CZ" sz="2000" dirty="0"/>
              <a:t> je relativní hodnota interního indikátoru počet akademických a vědeckých pracovníků i-té organizační jednotky proti celkové hodnotě na UTB (normováno na jednotku).</a:t>
            </a:r>
          </a:p>
          <a:p>
            <a:pPr marL="0" indent="0" algn="just" eaLnBrk="1" hangingPunct="1">
              <a:buFont typeface="Wingdings" panose="05000000000000000000" pitchFamily="2" charset="2"/>
              <a:buNone/>
              <a:defRPr/>
            </a:pPr>
            <a:r>
              <a:rPr lang="cs-CZ" altLang="cs-CZ" sz="2000" dirty="0" smtClean="0"/>
              <a:t>Rozděluje 10 % finanční hodnoty DKSTA přidělené ministerstvem podle indikátoru </a:t>
            </a:r>
            <a:r>
              <a:rPr lang="cs-CZ" altLang="cs-CZ" sz="2000" b="1" dirty="0" smtClean="0"/>
              <a:t>AKAD_FTE(i). </a:t>
            </a:r>
            <a:endParaRPr lang="cs-CZ" altLang="cs-CZ" sz="2000" dirty="0" smtClean="0"/>
          </a:p>
          <a:p>
            <a:pPr marL="0" indent="0" algn="just" eaLnBrk="1" hangingPunct="1">
              <a:buFont typeface="Wingdings" panose="05000000000000000000" pitchFamily="2" charset="2"/>
              <a:buNone/>
              <a:defRPr/>
            </a:pPr>
            <a:endParaRPr lang="cs-CZ" altLang="cs-CZ" sz="2000" dirty="0" smtClean="0"/>
          </a:p>
          <a:p>
            <a:pPr marL="0" indent="0" algn="just" eaLnBrk="1" hangingPunct="1">
              <a:buFont typeface="Wingdings" panose="05000000000000000000" pitchFamily="2" charset="2"/>
              <a:buNone/>
              <a:defRPr/>
            </a:pPr>
            <a:r>
              <a:rPr lang="cs-CZ" altLang="cs-CZ" sz="2000" i="1" dirty="0" smtClean="0"/>
              <a:t>Stabilizační složka DKRVO:</a:t>
            </a:r>
          </a:p>
          <a:p>
            <a:pPr marL="0" indent="0" algn="just" eaLnBrk="1" hangingPunct="1">
              <a:buNone/>
              <a:defRPr/>
            </a:pPr>
            <a:r>
              <a:rPr lang="cs-CZ" altLang="cs-CZ" sz="2000" dirty="0"/>
              <a:t>Rozděluje </a:t>
            </a:r>
            <a:r>
              <a:rPr lang="cs-CZ" altLang="cs-CZ" sz="2000" dirty="0" smtClean="0"/>
              <a:t>90 </a:t>
            </a:r>
            <a:r>
              <a:rPr lang="cs-CZ" altLang="cs-CZ" sz="2000" dirty="0"/>
              <a:t>% </a:t>
            </a:r>
            <a:r>
              <a:rPr lang="cs-CZ" altLang="cs-CZ" sz="2000" dirty="0" smtClean="0"/>
              <a:t>finanční hodnoty DKSTA přidělené </a:t>
            </a:r>
            <a:r>
              <a:rPr lang="cs-CZ" altLang="cs-CZ" sz="2000" dirty="0"/>
              <a:t>ministerstvem </a:t>
            </a:r>
            <a:r>
              <a:rPr lang="cs-CZ" altLang="cs-CZ" sz="2000" dirty="0" smtClean="0"/>
              <a:t>podle indikátoru </a:t>
            </a:r>
            <a:r>
              <a:rPr lang="cs-CZ" altLang="cs-CZ" sz="2000" b="1" dirty="0" smtClean="0"/>
              <a:t>Hodnota DKRVO(2022). </a:t>
            </a:r>
          </a:p>
          <a:p>
            <a:pPr eaLnBrk="1" hangingPunct="1">
              <a:buFont typeface="Wingdings" panose="05000000000000000000" pitchFamily="2" charset="2"/>
              <a:buNone/>
              <a:defRPr/>
            </a:pPr>
            <a:endParaRPr lang="cs-CZ" altLang="cs-CZ" dirty="0" smtClean="0"/>
          </a:p>
        </p:txBody>
      </p:sp>
      <p:sp>
        <p:nvSpPr>
          <p:cNvPr id="34820"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
        <p:nvSpPr>
          <p:cNvPr id="34821"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Tree>
    <p:extLst>
      <p:ext uri="{BB962C8B-B14F-4D97-AF65-F5344CB8AC3E}">
        <p14:creationId xmlns:p14="http://schemas.microsoft.com/office/powerpoint/2010/main" val="14877292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indent="0"/>
            <a:r>
              <a:rPr lang="cs-CZ" altLang="cs-CZ" sz="2400" dirty="0" smtClean="0"/>
              <a:t>Interní rozdělení podpory </a:t>
            </a:r>
            <a:r>
              <a:rPr lang="cs-CZ" altLang="cs-CZ" sz="2400" dirty="0" smtClean="0"/>
              <a:t>DKRVO pro rok 2023</a:t>
            </a:r>
            <a:r>
              <a:rPr lang="cs-CZ" altLang="cs-CZ" sz="2400" dirty="0" smtClean="0"/>
              <a:t/>
            </a:r>
            <a:br>
              <a:rPr lang="cs-CZ" altLang="cs-CZ" sz="2400" dirty="0" smtClean="0"/>
            </a:br>
            <a:r>
              <a:rPr lang="cs-CZ" altLang="cs-CZ" sz="2000" dirty="0" smtClean="0"/>
              <a:t>Stimulační složka </a:t>
            </a:r>
            <a:r>
              <a:rPr lang="cs-CZ" altLang="cs-CZ" sz="2000" dirty="0" smtClean="0"/>
              <a:t>10 </a:t>
            </a:r>
            <a:r>
              <a:rPr lang="cs-CZ" altLang="cs-CZ" sz="2000" dirty="0" smtClean="0"/>
              <a:t>% </a:t>
            </a:r>
            <a:r>
              <a:rPr lang="cs-CZ" altLang="cs-CZ" sz="2000" dirty="0" smtClean="0"/>
              <a:t>z DKSTA </a:t>
            </a:r>
            <a:endParaRPr lang="cs-CZ" altLang="cs-CZ" sz="2000" dirty="0" smtClean="0"/>
          </a:p>
        </p:txBody>
      </p:sp>
      <p:graphicFrame>
        <p:nvGraphicFramePr>
          <p:cNvPr id="34924" name="Group 108"/>
          <p:cNvGraphicFramePr>
            <a:graphicFrameLocks noGrp="1"/>
          </p:cNvGraphicFramePr>
          <p:nvPr>
            <p:ph idx="1"/>
            <p:extLst/>
          </p:nvPr>
        </p:nvGraphicFramePr>
        <p:xfrm>
          <a:off x="971352" y="1412776"/>
          <a:ext cx="6552976" cy="4820968"/>
        </p:xfrm>
        <a:graphic>
          <a:graphicData uri="http://schemas.openxmlformats.org/drawingml/2006/table">
            <a:tbl>
              <a:tblPr/>
              <a:tblGrid>
                <a:gridCol w="1512292">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656308">
                  <a:extLst>
                    <a:ext uri="{9D8B030D-6E8A-4147-A177-3AD203B41FA5}">
                      <a16:colId xmlns:a16="http://schemas.microsoft.com/office/drawing/2014/main" val="20003"/>
                    </a:ext>
                  </a:extLst>
                </a:gridCol>
                <a:gridCol w="1656184">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akademických a vědeckých pracovníků  v FTE</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FTE počet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Stimulační složka DKRVO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106,191</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0,1994</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2 614</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36,399</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0,0683</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896</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72,966</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0,1370</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1 796</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66,814</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0,1254</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1 645</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76,985</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0,1445</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1 895</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95,293</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0,1789</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2 346</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4,993</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0,0094</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123</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52,381</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0,0983</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1 290</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19,651</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0,0369</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484</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1,000</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0,0019</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25</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532,673</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1,0000</a:t>
                      </a:r>
                      <a:endParaRPr lang="cs-CZ" sz="1600" b="0" i="0" u="none" strike="noStrike" dirty="0">
                        <a:solidFill>
                          <a:srgbClr val="000000"/>
                        </a:solidFill>
                        <a:effectLst/>
                        <a:latin typeface="Arial" panose="020B0604020202020204" pitchFamily="34" charset="0"/>
                      </a:endParaRPr>
                    </a:p>
                  </a:txBody>
                  <a:tcPr marL="90000" marR="90000" marT="46800" marB="46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13 114</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3826383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marL="0" indent="0" eaLnBrk="1" hangingPunct="1"/>
            <a:r>
              <a:rPr lang="cs-CZ" altLang="cs-CZ" sz="2400" dirty="0" smtClean="0"/>
              <a:t>Interní rozdělení prostředků DKRVO</a:t>
            </a:r>
          </a:p>
        </p:txBody>
      </p:sp>
      <p:sp>
        <p:nvSpPr>
          <p:cNvPr id="37891" name="Rectangle 3"/>
          <p:cNvSpPr>
            <a:spLocks noGrp="1" noChangeArrowheads="1"/>
          </p:cNvSpPr>
          <p:nvPr>
            <p:ph type="body" idx="4294967295"/>
          </p:nvPr>
        </p:nvSpPr>
        <p:spPr/>
        <p:txBody>
          <a:bodyPr/>
          <a:lstStyle/>
          <a:p>
            <a:pPr marL="0" indent="0" algn="just" eaLnBrk="1" hangingPunct="1">
              <a:buFont typeface="Wingdings" panose="05000000000000000000" pitchFamily="2" charset="2"/>
              <a:buNone/>
              <a:defRPr/>
            </a:pPr>
            <a:r>
              <a:rPr lang="cs-CZ" altLang="cs-CZ" sz="2000" b="1" dirty="0" smtClean="0"/>
              <a:t>Interní algoritmus rozdělení prostředků DKRVO:</a:t>
            </a:r>
          </a:p>
          <a:p>
            <a:pPr marL="0" indent="0" algn="just">
              <a:buNone/>
              <a:defRPr/>
            </a:pPr>
            <a:r>
              <a:rPr lang="cs-CZ" altLang="cs-CZ" sz="2000" i="1" dirty="0" smtClean="0"/>
              <a:t>Motivační složka DKRVO:</a:t>
            </a:r>
          </a:p>
          <a:p>
            <a:pPr marL="0" indent="0" algn="just">
              <a:buNone/>
              <a:defRPr/>
            </a:pPr>
            <a:r>
              <a:rPr lang="cs-CZ" altLang="cs-CZ" sz="2000" dirty="0" smtClean="0"/>
              <a:t>Rozděluje celou motivační složku přidělenou ministerstvem</a:t>
            </a:r>
            <a:endParaRPr lang="cs-CZ" altLang="cs-CZ" sz="2000" dirty="0"/>
          </a:p>
          <a:p>
            <a:pPr algn="just">
              <a:buFont typeface="Wingdings" panose="05000000000000000000" pitchFamily="2" charset="2"/>
              <a:buChar char="§"/>
              <a:defRPr/>
            </a:pPr>
            <a:r>
              <a:rPr lang="cs-CZ" altLang="cs-CZ" sz="2000" dirty="0" smtClean="0"/>
              <a:t>Indikátor </a:t>
            </a:r>
            <a:r>
              <a:rPr lang="cs-CZ" altLang="cs-CZ" sz="2000" b="1" dirty="0" smtClean="0"/>
              <a:t>Publikace </a:t>
            </a:r>
            <a:r>
              <a:rPr lang="cs-CZ" altLang="cs-CZ" sz="2000" dirty="0" smtClean="0"/>
              <a:t>váha </a:t>
            </a:r>
            <a:r>
              <a:rPr lang="cs-CZ" altLang="cs-CZ" sz="2000" b="1" dirty="0" smtClean="0"/>
              <a:t>7 </a:t>
            </a:r>
          </a:p>
          <a:p>
            <a:pPr algn="just">
              <a:buFont typeface="Wingdings" panose="05000000000000000000" pitchFamily="2" charset="2"/>
              <a:buChar char="§"/>
              <a:defRPr/>
            </a:pPr>
            <a:r>
              <a:rPr lang="cs-CZ" altLang="cs-CZ" sz="2000" dirty="0" smtClean="0"/>
              <a:t>Indikátor </a:t>
            </a:r>
            <a:r>
              <a:rPr lang="cs-CZ" altLang="cs-CZ" sz="2000" b="1" dirty="0" smtClean="0"/>
              <a:t>Citace</a:t>
            </a:r>
            <a:r>
              <a:rPr lang="cs-CZ" altLang="cs-CZ" sz="2000" dirty="0" smtClean="0"/>
              <a:t> váha </a:t>
            </a:r>
            <a:r>
              <a:rPr lang="cs-CZ" altLang="cs-CZ" sz="2000" b="1" dirty="0" smtClean="0"/>
              <a:t>3</a:t>
            </a:r>
          </a:p>
          <a:p>
            <a:pPr algn="just">
              <a:buFont typeface="Wingdings" panose="05000000000000000000" pitchFamily="2" charset="2"/>
              <a:buChar char="§"/>
              <a:defRPr/>
            </a:pPr>
            <a:r>
              <a:rPr lang="cs-CZ" altLang="cs-CZ" sz="2000" dirty="0" smtClean="0"/>
              <a:t>Indikátor </a:t>
            </a:r>
            <a:r>
              <a:rPr lang="cs-CZ" altLang="cs-CZ" sz="2000" b="1" dirty="0" smtClean="0"/>
              <a:t>Výsledky projektů </a:t>
            </a:r>
            <a:r>
              <a:rPr lang="cs-CZ" altLang="cs-CZ" sz="2000" dirty="0" smtClean="0"/>
              <a:t>váha </a:t>
            </a:r>
            <a:r>
              <a:rPr lang="cs-CZ" altLang="cs-CZ" sz="2000" b="1" dirty="0" smtClean="0"/>
              <a:t>2 </a:t>
            </a:r>
          </a:p>
          <a:p>
            <a:pPr algn="just">
              <a:buFont typeface="Wingdings" panose="05000000000000000000" pitchFamily="2" charset="2"/>
              <a:buChar char="§"/>
              <a:defRPr/>
            </a:pPr>
            <a:r>
              <a:rPr lang="cs-CZ" altLang="cs-CZ" sz="2000" dirty="0" smtClean="0"/>
              <a:t>Indikátor </a:t>
            </a:r>
            <a:r>
              <a:rPr lang="cs-CZ" altLang="cs-CZ" sz="2000" b="1" dirty="0" smtClean="0"/>
              <a:t>Výsledky M1 </a:t>
            </a:r>
            <a:r>
              <a:rPr lang="cs-CZ" altLang="cs-CZ" sz="2000" dirty="0" smtClean="0"/>
              <a:t>váha </a:t>
            </a:r>
            <a:r>
              <a:rPr lang="cs-CZ" altLang="cs-CZ" sz="2000" b="1" dirty="0" smtClean="0"/>
              <a:t>2</a:t>
            </a:r>
          </a:p>
          <a:p>
            <a:pPr eaLnBrk="1" hangingPunct="1">
              <a:buFont typeface="Wingdings" panose="05000000000000000000" pitchFamily="2" charset="2"/>
              <a:buNone/>
              <a:defRPr/>
            </a:pPr>
            <a:endParaRPr lang="cs-CZ" altLang="cs-CZ" dirty="0" smtClean="0"/>
          </a:p>
        </p:txBody>
      </p:sp>
      <p:sp>
        <p:nvSpPr>
          <p:cNvPr id="34820"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
        <p:nvSpPr>
          <p:cNvPr id="34821"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Tree>
    <p:extLst>
      <p:ext uri="{BB962C8B-B14F-4D97-AF65-F5344CB8AC3E}">
        <p14:creationId xmlns:p14="http://schemas.microsoft.com/office/powerpoint/2010/main" val="24495754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Indikátor motivační DKRVO </a:t>
            </a:r>
          </a:p>
        </p:txBody>
      </p:sp>
      <p:graphicFrame>
        <p:nvGraphicFramePr>
          <p:cNvPr id="34924" name="Group 108"/>
          <p:cNvGraphicFramePr>
            <a:graphicFrameLocks noGrp="1"/>
          </p:cNvGraphicFramePr>
          <p:nvPr>
            <p:ph idx="1"/>
            <p:extLst/>
          </p:nvPr>
        </p:nvGraphicFramePr>
        <p:xfrm>
          <a:off x="827584" y="1124744"/>
          <a:ext cx="7632848" cy="5090686"/>
        </p:xfrm>
        <a:graphic>
          <a:graphicData uri="http://schemas.openxmlformats.org/drawingml/2006/table">
            <a:tbl>
              <a:tblPr/>
              <a:tblGrid>
                <a:gridCol w="1296144">
                  <a:extLst>
                    <a:ext uri="{9D8B030D-6E8A-4147-A177-3AD203B41FA5}">
                      <a16:colId xmlns:a16="http://schemas.microsoft.com/office/drawing/2014/main" val="20000"/>
                    </a:ext>
                  </a:extLst>
                </a:gridCol>
                <a:gridCol w="1224136">
                  <a:extLst>
                    <a:ext uri="{9D8B030D-6E8A-4147-A177-3AD203B41FA5}">
                      <a16:colId xmlns:a16="http://schemas.microsoft.com/office/drawing/2014/main" val="20002"/>
                    </a:ext>
                  </a:extLst>
                </a:gridCol>
                <a:gridCol w="1152128">
                  <a:extLst>
                    <a:ext uri="{9D8B030D-6E8A-4147-A177-3AD203B41FA5}">
                      <a16:colId xmlns:a16="http://schemas.microsoft.com/office/drawing/2014/main" val="20003"/>
                    </a:ext>
                  </a:extLst>
                </a:gridCol>
                <a:gridCol w="1296144">
                  <a:extLst>
                    <a:ext uri="{9D8B030D-6E8A-4147-A177-3AD203B41FA5}">
                      <a16:colId xmlns:a16="http://schemas.microsoft.com/office/drawing/2014/main" val="20004"/>
                    </a:ext>
                  </a:extLst>
                </a:gridCol>
                <a:gridCol w="1224136">
                  <a:extLst>
                    <a:ext uri="{9D8B030D-6E8A-4147-A177-3AD203B41FA5}">
                      <a16:colId xmlns:a16="http://schemas.microsoft.com/office/drawing/2014/main" val="662997528"/>
                    </a:ext>
                  </a:extLst>
                </a:gridCol>
                <a:gridCol w="1440160">
                  <a:extLst>
                    <a:ext uri="{9D8B030D-6E8A-4147-A177-3AD203B41FA5}">
                      <a16:colId xmlns:a16="http://schemas.microsoft.com/office/drawing/2014/main" val="20005"/>
                    </a:ext>
                  </a:extLst>
                </a:gridCol>
              </a:tblGrid>
              <a:tr h="115212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PUBLIKACE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7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CITACE 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3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Výsledky projektů 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2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Indikátor Výsledky M1 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2</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motivační DKRVO</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27,4255</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22,7343</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9,0724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7,8296</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20,9989</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1,8804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1,1336</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4,1174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13,2049</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3,6577</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7,2553</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8,9655</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0,3264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8,9041</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6,8675</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0,7011</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0,9733</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5,7063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2,6501</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1,7529</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15,8646</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27,8582</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6,8408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8,6563</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16,1158</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4,6177</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2,8225</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2,2773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9,5447</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4,6025</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0,4534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0,7099</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3,1600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12,0879</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2,5571</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38,6444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32,8391</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48,2393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13,7925</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35,2208</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3,0454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1,9465</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latin typeface="Arial" panose="020B0604020202020204" pitchFamily="34" charset="0"/>
                          <a:cs typeface="Arial" panose="020B0604020202020204" pitchFamily="34" charset="0"/>
                        </a:rPr>
                        <a:t>20,2600</a:t>
                      </a:r>
                      <a:endParaRPr lang="cs-CZ" sz="1600" b="0" dirty="0">
                        <a:latin typeface="Arial" panose="020B0604020202020204" pitchFamily="34" charset="0"/>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7,6942</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5,9333</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0,1122</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0,0172</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latin typeface="Arial" panose="020B0604020202020204" pitchFamily="34" charset="0"/>
                          <a:cs typeface="Arial" panose="020B0604020202020204" pitchFamily="34" charset="0"/>
                        </a:rPr>
                        <a:t>0,0000</a:t>
                      </a:r>
                      <a:endParaRPr lang="cs-CZ" sz="1600" b="0" dirty="0">
                        <a:latin typeface="Arial" panose="020B0604020202020204" pitchFamily="34" charset="0"/>
                        <a:cs typeface="Arial" panose="020B0604020202020204" pitchFamily="34"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15,6358</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2,2935</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066448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Interní rozdělení DKRVO pro rok 2023 </a:t>
            </a:r>
            <a:br>
              <a:rPr lang="cs-CZ" altLang="cs-CZ" sz="2400" dirty="0" smtClean="0"/>
            </a:br>
            <a:r>
              <a:rPr lang="cs-CZ" altLang="cs-CZ" sz="2000" dirty="0" smtClean="0"/>
              <a:t>Stabilizační a motivační složka </a:t>
            </a:r>
            <a:r>
              <a:rPr lang="cs-CZ" altLang="cs-CZ" sz="2000" dirty="0" smtClean="0"/>
              <a:t>pro </a:t>
            </a:r>
            <a:r>
              <a:rPr lang="cs-CZ" altLang="cs-CZ" sz="2000" dirty="0" smtClean="0"/>
              <a:t>10 % </a:t>
            </a:r>
            <a:r>
              <a:rPr lang="cs-CZ" altLang="cs-CZ" sz="2000" dirty="0" smtClean="0"/>
              <a:t>stimulační složku  </a:t>
            </a:r>
            <a:endParaRPr lang="cs-CZ" altLang="cs-CZ" sz="2000" dirty="0" smtClean="0"/>
          </a:p>
        </p:txBody>
      </p:sp>
      <p:graphicFrame>
        <p:nvGraphicFramePr>
          <p:cNvPr id="34924" name="Group 108"/>
          <p:cNvGraphicFramePr>
            <a:graphicFrameLocks noGrp="1"/>
          </p:cNvGraphicFramePr>
          <p:nvPr>
            <p:ph idx="1"/>
            <p:extLst/>
          </p:nvPr>
        </p:nvGraphicFramePr>
        <p:xfrm>
          <a:off x="827584" y="1196752"/>
          <a:ext cx="7200800" cy="4801313"/>
        </p:xfrm>
        <a:graphic>
          <a:graphicData uri="http://schemas.openxmlformats.org/drawingml/2006/table">
            <a:tbl>
              <a:tblPr/>
              <a:tblGrid>
                <a:gridCol w="1512168">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368152">
                  <a:extLst>
                    <a:ext uri="{9D8B030D-6E8A-4147-A177-3AD203B41FA5}">
                      <a16:colId xmlns:a16="http://schemas.microsoft.com/office/drawing/2014/main" val="20003"/>
                    </a:ext>
                  </a:extLst>
                </a:gridCol>
                <a:gridCol w="1512168">
                  <a:extLst>
                    <a:ext uri="{9D8B030D-6E8A-4147-A177-3AD203B41FA5}">
                      <a16:colId xmlns:a16="http://schemas.microsoft.com/office/drawing/2014/main" val="20004"/>
                    </a:ext>
                  </a:extLst>
                </a:gridCol>
                <a:gridCol w="1440160">
                  <a:extLst>
                    <a:ext uri="{9D8B030D-6E8A-4147-A177-3AD203B41FA5}">
                      <a16:colId xmlns:a16="http://schemas.microsoft.com/office/drawing/2014/main" val="20005"/>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Hodnota  DKRVO(2022)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Stabilizační DKRVO</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v tis. </a:t>
                      </a: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Kč</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Motivační DKRVO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DKRVO</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celkem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22,3073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26 329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4 860</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33 803</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1,4920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1 761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847</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3 504</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6784">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8,4421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9 964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1 589</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13 350</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2,2180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2 618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406</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4 668</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9,4085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11 105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3 730</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16 730</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4,1397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4 886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1 065</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8 297</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2,0255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2 391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592</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3 105</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38,3709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45 289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8 151</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54 730</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11,1903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latin typeface="Arial" panose="020B0604020202020204" pitchFamily="34" charset="0"/>
                          <a:cs typeface="Arial" panose="020B0604020202020204" pitchFamily="34" charset="0"/>
                        </a:rPr>
                        <a:t>13 208</a:t>
                      </a:r>
                      <a:endParaRPr lang="cs-CZ" sz="1600" b="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1 373</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15 065</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0,4057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latin typeface="Arial" panose="020B0604020202020204" pitchFamily="34" charset="0"/>
                          <a:cs typeface="Arial" panose="020B0604020202020204" pitchFamily="34" charset="0"/>
                        </a:rPr>
                        <a:t>479</a:t>
                      </a:r>
                      <a:endParaRPr lang="cs-CZ" sz="1600" b="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531</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1 034</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118 029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23 143</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154 286</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799558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indent="0"/>
            <a:r>
              <a:rPr lang="cs-CZ" altLang="cs-CZ" sz="2400" dirty="0" smtClean="0"/>
              <a:t>Interní rozdělení podpory DKRVO pro rok 2023</a:t>
            </a:r>
            <a:br>
              <a:rPr lang="cs-CZ" altLang="cs-CZ" sz="2400" dirty="0" smtClean="0"/>
            </a:br>
            <a:r>
              <a:rPr lang="cs-CZ" altLang="cs-CZ" sz="2000" dirty="0" smtClean="0"/>
              <a:t>10 </a:t>
            </a:r>
            <a:r>
              <a:rPr lang="cs-CZ" altLang="cs-CZ" sz="2000" dirty="0" smtClean="0"/>
              <a:t>% stimulační </a:t>
            </a:r>
            <a:r>
              <a:rPr lang="cs-CZ" altLang="cs-CZ" sz="2000" dirty="0" smtClean="0"/>
              <a:t>složka z DKSTA</a:t>
            </a:r>
            <a:endParaRPr lang="cs-CZ" altLang="cs-CZ" sz="2400" dirty="0" smtClean="0"/>
          </a:p>
        </p:txBody>
      </p:sp>
      <p:graphicFrame>
        <p:nvGraphicFramePr>
          <p:cNvPr id="34924" name="Group 108"/>
          <p:cNvGraphicFramePr>
            <a:graphicFrameLocks noGrp="1"/>
          </p:cNvGraphicFramePr>
          <p:nvPr>
            <p:ph idx="1"/>
            <p:extLst>
              <p:ext uri="{D42A27DB-BD31-4B8C-83A1-F6EECF244321}">
                <p14:modId xmlns:p14="http://schemas.microsoft.com/office/powerpoint/2010/main" val="2280185284"/>
              </p:ext>
            </p:extLst>
          </p:nvPr>
        </p:nvGraphicFramePr>
        <p:xfrm>
          <a:off x="1044423" y="1628800"/>
          <a:ext cx="6552976" cy="4871210"/>
        </p:xfrm>
        <a:graphic>
          <a:graphicData uri="http://schemas.openxmlformats.org/drawingml/2006/table">
            <a:tbl>
              <a:tblPr/>
              <a:tblGrid>
                <a:gridCol w="1512292">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656308">
                  <a:extLst>
                    <a:ext uri="{9D8B030D-6E8A-4147-A177-3AD203B41FA5}">
                      <a16:colId xmlns:a16="http://schemas.microsoft.com/office/drawing/2014/main" val="20003"/>
                    </a:ext>
                  </a:extLst>
                </a:gridCol>
                <a:gridCol w="1656184">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DKRVO rozpočet na rok 2022 celkem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Rozpočet</a:t>
                      </a: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DKRVO 2023</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Rozdíl</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2023 – rozpočet 2022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34 417</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33 803</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-614</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19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2 302</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3 504</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1 202</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004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13 025</a:t>
                      </a: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13 350</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325</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3 422</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4 668</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1 246</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14 516</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16 730</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2 226</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6 387</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8 297</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1 910</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3 125</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3 105</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-20</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FF0000"/>
                          </a:solidFill>
                          <a:effectLst/>
                          <a:latin typeface="Arial" panose="020B0604020202020204" pitchFamily="34" charset="0"/>
                        </a:rPr>
                        <a:t>59 201</a:t>
                      </a:r>
                      <a:endParaRPr lang="cs-CZ" sz="1600" b="0" i="0" u="none" strike="noStrike" dirty="0">
                        <a:solidFill>
                          <a:srgbClr val="FF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FF0000"/>
                          </a:solidFill>
                          <a:effectLst/>
                          <a:latin typeface="Arial" panose="020B0604020202020204" pitchFamily="34" charset="0"/>
                        </a:rPr>
                        <a:t>54 730</a:t>
                      </a:r>
                      <a:endParaRPr lang="cs-CZ" sz="1600" b="0" i="0" u="none" strike="noStrike" dirty="0">
                        <a:solidFill>
                          <a:srgbClr val="FF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FF0000"/>
                          </a:solidFill>
                          <a:effectLst/>
                          <a:latin typeface="Arial" panose="020B0604020202020204" pitchFamily="34" charset="0"/>
                        </a:rPr>
                        <a:t>-4 471</a:t>
                      </a:r>
                      <a:endParaRPr lang="cs-CZ" sz="1600" b="1" i="0" u="none" strike="noStrike" dirty="0">
                        <a:solidFill>
                          <a:srgbClr val="FF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rgbClr val="FF0000"/>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FF0000"/>
                          </a:solidFill>
                          <a:effectLst/>
                          <a:latin typeface="Arial" panose="020B0604020202020204" pitchFamily="34" charset="0"/>
                        </a:rPr>
                        <a:t>17 265</a:t>
                      </a:r>
                      <a:endParaRPr lang="cs-CZ" sz="1600" b="0" i="0" u="none" strike="noStrike" dirty="0">
                        <a:solidFill>
                          <a:srgbClr val="FF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FF0000"/>
                          </a:solidFill>
                          <a:effectLst/>
                          <a:latin typeface="Arial" panose="020B0604020202020204" pitchFamily="34" charset="0"/>
                        </a:rPr>
                        <a:t>15 065</a:t>
                      </a:r>
                      <a:endParaRPr lang="cs-CZ" sz="1600" b="0" i="0" u="none" strike="noStrike" dirty="0">
                        <a:solidFill>
                          <a:srgbClr val="FF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FF0000"/>
                          </a:solidFill>
                          <a:effectLst/>
                          <a:latin typeface="Arial" panose="020B0604020202020204" pitchFamily="34" charset="0"/>
                        </a:rPr>
                        <a:t>-2 200</a:t>
                      </a:r>
                      <a:endParaRPr lang="cs-CZ" sz="1600" b="1" i="0" u="none" strike="noStrike" dirty="0">
                        <a:solidFill>
                          <a:srgbClr val="FF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626</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1 034</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408</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154 286</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154 286</a:t>
                      </a:r>
                      <a:endParaRPr lang="cs-CZ" sz="1600" b="0" i="0" u="none" strike="noStrike" dirty="0">
                        <a:solidFill>
                          <a:srgbClr val="000000"/>
                        </a:solidFill>
                        <a:effectLst/>
                        <a:latin typeface="Arial" panose="020B0604020202020204" pitchFamily="34" charset="0"/>
                      </a:endParaRPr>
                    </a:p>
                  </a:txBody>
                  <a:tcPr marL="90000" marR="90000" marT="46800" marB="46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4" name="TextovéPole 3"/>
          <p:cNvSpPr txBox="1"/>
          <p:nvPr/>
        </p:nvSpPr>
        <p:spPr>
          <a:xfrm>
            <a:off x="6660232" y="1265826"/>
            <a:ext cx="1152128" cy="338554"/>
          </a:xfrm>
          <a:prstGeom prst="rect">
            <a:avLst/>
          </a:prstGeom>
          <a:noFill/>
        </p:spPr>
        <p:txBody>
          <a:bodyPr wrap="square" rtlCol="0">
            <a:spAutoFit/>
          </a:bodyPr>
          <a:lstStyle/>
          <a:p>
            <a:r>
              <a:rPr lang="cs-CZ" sz="1600" dirty="0" smtClean="0">
                <a:latin typeface="Arial" panose="020B0604020202020204" pitchFamily="34" charset="0"/>
                <a:cs typeface="Arial" panose="020B0604020202020204" pitchFamily="34" charset="0"/>
              </a:rPr>
              <a:t>(v tis. Kč)</a:t>
            </a:r>
            <a:endParaRPr lang="cs-CZ"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51015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marL="0" indent="0" eaLnBrk="1" hangingPunct="1"/>
            <a:r>
              <a:rPr lang="cs-CZ" altLang="cs-CZ" sz="2400" dirty="0" smtClean="0"/>
              <a:t>Interní užití prostředků DKRVO </a:t>
            </a:r>
          </a:p>
        </p:txBody>
      </p:sp>
      <p:sp>
        <p:nvSpPr>
          <p:cNvPr id="37891" name="Rectangle 3"/>
          <p:cNvSpPr>
            <a:spLocks noGrp="1" noChangeArrowheads="1"/>
          </p:cNvSpPr>
          <p:nvPr>
            <p:ph type="body" idx="4294967295"/>
          </p:nvPr>
        </p:nvSpPr>
        <p:spPr/>
        <p:txBody>
          <a:bodyPr/>
          <a:lstStyle/>
          <a:p>
            <a:pPr marL="0" indent="0" algn="just" eaLnBrk="1" hangingPunct="1">
              <a:buFont typeface="Wingdings" panose="05000000000000000000" pitchFamily="2" charset="2"/>
              <a:buNone/>
              <a:defRPr/>
            </a:pPr>
            <a:r>
              <a:rPr lang="cs-CZ" altLang="cs-CZ" sz="2000" b="1" dirty="0" smtClean="0"/>
              <a:t>Užití institucionální podpory na DKRVO:</a:t>
            </a:r>
          </a:p>
          <a:p>
            <a:pPr marL="0" indent="0" algn="just">
              <a:buFontTx/>
              <a:buNone/>
              <a:defRPr/>
            </a:pPr>
            <a:r>
              <a:rPr lang="cs-CZ" altLang="cs-CZ" sz="2000" dirty="0" smtClean="0"/>
              <a:t>Rozdělení prostředků uvnitř součásti typu fakulta:  </a:t>
            </a:r>
          </a:p>
          <a:p>
            <a:pPr algn="just">
              <a:buFont typeface="Wingdings" panose="05000000000000000000" pitchFamily="2" charset="2"/>
              <a:buChar char="§"/>
              <a:defRPr/>
            </a:pPr>
            <a:r>
              <a:rPr lang="cs-CZ" altLang="cs-CZ" sz="2000" dirty="0" smtClean="0"/>
              <a:t>min</a:t>
            </a:r>
            <a:r>
              <a:rPr lang="cs-CZ" altLang="cs-CZ" sz="2000" dirty="0"/>
              <a:t>. 40 % ze všech přidělených prostředků </a:t>
            </a:r>
            <a:r>
              <a:rPr lang="cs-CZ" altLang="cs-CZ" sz="2000" dirty="0" smtClean="0"/>
              <a:t>musí fakulta vyčerpat </a:t>
            </a:r>
            <a:r>
              <a:rPr lang="cs-CZ" altLang="cs-CZ" sz="2000" dirty="0"/>
              <a:t>na interní </a:t>
            </a:r>
            <a:r>
              <a:rPr lang="cs-CZ" altLang="cs-CZ" sz="2000" dirty="0" smtClean="0"/>
              <a:t>projekty</a:t>
            </a:r>
          </a:p>
          <a:p>
            <a:pPr algn="just">
              <a:buFont typeface="Wingdings" panose="05000000000000000000" pitchFamily="2" charset="2"/>
              <a:buChar char="§"/>
              <a:defRPr/>
            </a:pPr>
            <a:r>
              <a:rPr lang="cs-CZ" altLang="cs-CZ" sz="2000" dirty="0" smtClean="0"/>
              <a:t>tato </a:t>
            </a:r>
            <a:r>
              <a:rPr lang="cs-CZ" altLang="cs-CZ" sz="2000" dirty="0"/>
              <a:t>povinnost se nevztahuje na výzkumná centra, UNI, knihovnu, </a:t>
            </a:r>
            <a:r>
              <a:rPr lang="cs-CZ" altLang="cs-CZ" sz="2000" dirty="0" smtClean="0"/>
              <a:t>rektorát</a:t>
            </a:r>
          </a:p>
          <a:p>
            <a:pPr algn="just">
              <a:buFont typeface="Wingdings" panose="05000000000000000000" pitchFamily="2" charset="2"/>
              <a:buChar char="§"/>
              <a:defRPr/>
            </a:pPr>
            <a:r>
              <a:rPr lang="cs-CZ" altLang="cs-CZ" sz="2000" dirty="0" smtClean="0"/>
              <a:t>interní projekty musí být v souladu se  strategickými cíli UTB</a:t>
            </a:r>
          </a:p>
          <a:p>
            <a:pPr eaLnBrk="1" hangingPunct="1">
              <a:buFont typeface="Wingdings" panose="05000000000000000000" pitchFamily="2" charset="2"/>
              <a:buNone/>
            </a:pPr>
            <a:r>
              <a:rPr lang="cs-CZ" altLang="cs-CZ" sz="2000" b="1" dirty="0"/>
              <a:t>Organizační opatření pro interní </a:t>
            </a:r>
            <a:r>
              <a:rPr lang="cs-CZ" altLang="cs-CZ" sz="2000" b="1" dirty="0" smtClean="0"/>
              <a:t>projekty: </a:t>
            </a:r>
            <a:endParaRPr lang="cs-CZ" altLang="cs-CZ" sz="2000" b="1" dirty="0"/>
          </a:p>
          <a:p>
            <a:pPr algn="just">
              <a:buFont typeface="Wingdings" panose="05000000000000000000" pitchFamily="2" charset="2"/>
              <a:buChar char="§"/>
            </a:pPr>
            <a:r>
              <a:rPr lang="cs-CZ" altLang="cs-CZ" sz="2000" dirty="0"/>
              <a:t>projekty vyhlašuje děkan</a:t>
            </a:r>
          </a:p>
          <a:p>
            <a:pPr algn="just">
              <a:buFont typeface="Wingdings" panose="05000000000000000000" pitchFamily="2" charset="2"/>
              <a:buChar char="§"/>
            </a:pPr>
            <a:r>
              <a:rPr lang="cs-CZ" altLang="cs-CZ" sz="2000" dirty="0"/>
              <a:t>projekty mohou být víceleté (max. doba realizace 3 roky)</a:t>
            </a:r>
          </a:p>
          <a:p>
            <a:pPr algn="just">
              <a:buFont typeface="Wingdings" panose="05000000000000000000" pitchFamily="2" charset="2"/>
              <a:buChar char="§"/>
            </a:pPr>
            <a:r>
              <a:rPr lang="cs-CZ" altLang="cs-CZ" sz="2000" dirty="0"/>
              <a:t>projekty schvaluje rektor</a:t>
            </a:r>
          </a:p>
          <a:p>
            <a:pPr algn="just">
              <a:buFont typeface="Wingdings" panose="05000000000000000000" pitchFamily="2" charset="2"/>
              <a:buChar char="§"/>
            </a:pPr>
            <a:r>
              <a:rPr lang="cs-CZ" altLang="cs-CZ" sz="2000" dirty="0"/>
              <a:t>projekty evidovány na samostatných SPP prvcích. Ten se v IS SAP zřizuje až po projednání a schválení návrhu </a:t>
            </a:r>
            <a:r>
              <a:rPr lang="cs-CZ" altLang="cs-CZ" sz="2000" dirty="0" smtClean="0"/>
              <a:t>projektu </a:t>
            </a:r>
            <a:r>
              <a:rPr lang="cs-CZ" altLang="cs-CZ" sz="2000" dirty="0"/>
              <a:t>rektorem</a:t>
            </a:r>
          </a:p>
          <a:p>
            <a:pPr algn="just">
              <a:buFont typeface="Wingdings" panose="05000000000000000000" pitchFamily="2" charset="2"/>
              <a:buChar char="§"/>
            </a:pPr>
            <a:r>
              <a:rPr lang="cs-CZ" altLang="cs-CZ" sz="2000" dirty="0"/>
              <a:t>pokud součást nepředloží projekty v požadovaném objemu do 30. 6. </a:t>
            </a:r>
            <a:r>
              <a:rPr lang="cs-CZ" altLang="cs-CZ" sz="2000" dirty="0" smtClean="0"/>
              <a:t>2022, </a:t>
            </a:r>
            <a:r>
              <a:rPr lang="cs-CZ" altLang="cs-CZ" sz="2000" dirty="0"/>
              <a:t>budou přidělené prostředky převedeny do interního Fondu strategického rozvoje</a:t>
            </a:r>
          </a:p>
          <a:p>
            <a:pPr eaLnBrk="1" hangingPunct="1">
              <a:buFont typeface="Wingdings" panose="05000000000000000000" pitchFamily="2" charset="2"/>
              <a:buNone/>
              <a:defRPr/>
            </a:pPr>
            <a:endParaRPr lang="cs-CZ" altLang="cs-CZ" dirty="0" smtClean="0"/>
          </a:p>
          <a:p>
            <a:pPr algn="just">
              <a:buFont typeface="Wingdings" panose="05000000000000000000" pitchFamily="2" charset="2"/>
              <a:buChar char="§"/>
              <a:defRPr/>
            </a:pPr>
            <a:endParaRPr lang="cs-CZ" altLang="cs-CZ" dirty="0"/>
          </a:p>
          <a:p>
            <a:pPr algn="just">
              <a:buFont typeface="Wingdings" panose="05000000000000000000" pitchFamily="2" charset="2"/>
              <a:buChar char="§"/>
              <a:defRPr/>
            </a:pPr>
            <a:endParaRPr lang="cs-CZ" altLang="cs-CZ" dirty="0" smtClean="0"/>
          </a:p>
          <a:p>
            <a:pPr eaLnBrk="1" hangingPunct="1">
              <a:buFont typeface="Wingdings" panose="05000000000000000000" pitchFamily="2" charset="2"/>
              <a:buNone/>
              <a:defRPr/>
            </a:pPr>
            <a:endParaRPr lang="cs-CZ" altLang="cs-CZ" dirty="0" smtClean="0"/>
          </a:p>
        </p:txBody>
      </p:sp>
      <p:sp>
        <p:nvSpPr>
          <p:cNvPr id="3686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
        <p:nvSpPr>
          <p:cNvPr id="36869"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Tree>
    <p:extLst>
      <p:ext uri="{BB962C8B-B14F-4D97-AF65-F5344CB8AC3E}">
        <p14:creationId xmlns:p14="http://schemas.microsoft.com/office/powerpoint/2010/main" val="34628675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indent="0" eaLnBrk="1" hangingPunct="1"/>
            <a:r>
              <a:rPr lang="cs-CZ" altLang="cs-CZ" sz="2400" dirty="0" smtClean="0"/>
              <a:t>Definice: Interní parametry - SVV</a:t>
            </a:r>
          </a:p>
        </p:txBody>
      </p:sp>
      <p:sp>
        <p:nvSpPr>
          <p:cNvPr id="17411" name="Rectangle 3"/>
          <p:cNvSpPr>
            <a:spLocks noGrp="1" noChangeArrowheads="1"/>
          </p:cNvSpPr>
          <p:nvPr>
            <p:ph type="body" idx="1"/>
          </p:nvPr>
        </p:nvSpPr>
        <p:spPr/>
        <p:txBody>
          <a:bodyPr/>
          <a:lstStyle/>
          <a:p>
            <a:pPr eaLnBrk="1" hangingPunct="1">
              <a:buFontTx/>
              <a:buNone/>
              <a:defRPr/>
            </a:pPr>
            <a:r>
              <a:rPr lang="cs-CZ" altLang="cs-CZ" b="1" dirty="0" smtClean="0"/>
              <a:t>Interní nákladový student/absolvent pro distribuci SVV</a:t>
            </a:r>
          </a:p>
          <a:p>
            <a:pPr eaLnBrk="1" hangingPunct="1">
              <a:buFontTx/>
              <a:buNone/>
              <a:defRPr/>
            </a:pPr>
            <a:endParaRPr lang="cs-CZ" altLang="cs-CZ" b="1" dirty="0" smtClean="0"/>
          </a:p>
          <a:p>
            <a:pPr marL="0" indent="0" algn="just">
              <a:buNone/>
              <a:defRPr/>
            </a:pPr>
            <a:r>
              <a:rPr lang="cs-CZ" b="1" u="sng" dirty="0" smtClean="0"/>
              <a:t>Kategorie absolvent MSP</a:t>
            </a:r>
          </a:p>
          <a:p>
            <a:pPr lvl="1" algn="just">
              <a:buFont typeface="Wingdings" panose="05000000000000000000" pitchFamily="2" charset="2"/>
              <a:buChar char="§"/>
              <a:defRPr/>
            </a:pPr>
            <a:r>
              <a:rPr lang="cs-CZ" sz="2000" dirty="0" smtClean="0"/>
              <a:t>Počet absolventů magisterských studijních programů (Mi) - </a:t>
            </a:r>
            <a:r>
              <a:rPr lang="cs-CZ" sz="2000" dirty="0"/>
              <a:t>počet absolventů </a:t>
            </a:r>
            <a:r>
              <a:rPr lang="cs-CZ" sz="2000" dirty="0" smtClean="0"/>
              <a:t>MSP </a:t>
            </a:r>
            <a:r>
              <a:rPr lang="cs-CZ" sz="2000" dirty="0"/>
              <a:t>organizační jednotky v období 12 měsíců předcházejících </a:t>
            </a:r>
            <a:r>
              <a:rPr lang="cs-CZ" sz="2000" dirty="0" smtClean="0"/>
              <a:t>1. 11. 2022</a:t>
            </a:r>
          </a:p>
          <a:p>
            <a:pPr lvl="1" algn="just">
              <a:buFont typeface="Wingdings" panose="05000000000000000000" pitchFamily="2" charset="2"/>
              <a:buChar char="§"/>
              <a:defRPr/>
            </a:pPr>
            <a:r>
              <a:rPr lang="cs-CZ" sz="2000" dirty="0"/>
              <a:t>Absolventi, kteří realizovali kvalifikační práci v jiných prostorech než fakultních (rozumí se fakulta, na které je studijní program akreditován), budou přiřazeni k té organizační jednotce (součást, výzkumné centrum), kde působí k </a:t>
            </a:r>
            <a:r>
              <a:rPr lang="cs-CZ" sz="2000" dirty="0" smtClean="0"/>
              <a:t>1. 1. </a:t>
            </a:r>
            <a:r>
              <a:rPr lang="cs-CZ" sz="2000" dirty="0"/>
              <a:t>kalendářního roku vedoucí </a:t>
            </a:r>
            <a:r>
              <a:rPr lang="cs-CZ" sz="2000" dirty="0" smtClean="0"/>
              <a:t>práce</a:t>
            </a:r>
          </a:p>
          <a:p>
            <a:pPr lvl="1">
              <a:buFont typeface="Wingdings" panose="05000000000000000000" pitchFamily="2" charset="2"/>
              <a:buChar char="§"/>
              <a:defRPr/>
            </a:pPr>
            <a:r>
              <a:rPr lang="cs-CZ" sz="2000" dirty="0" smtClean="0"/>
              <a:t>Váha </a:t>
            </a:r>
            <a:r>
              <a:rPr lang="cs-CZ" sz="2000" dirty="0"/>
              <a:t>zařazení na obě organizační jednotky je shodná (0,5:0,5</a:t>
            </a:r>
            <a:r>
              <a:rPr lang="cs-CZ" sz="2000" dirty="0" smtClean="0"/>
              <a:t>)</a:t>
            </a:r>
          </a:p>
          <a:p>
            <a:pPr marL="857250" lvl="2" indent="0" algn="just">
              <a:buFontTx/>
              <a:buNone/>
              <a:defRPr/>
            </a:pPr>
            <a:endParaRPr lang="cs-CZ" dirty="0"/>
          </a:p>
          <a:p>
            <a:pPr marL="457200" lvl="1" indent="0">
              <a:buFontTx/>
              <a:buNone/>
              <a:defRPr/>
            </a:pPr>
            <a:endParaRPr lang="cs-CZ" dirty="0"/>
          </a:p>
        </p:txBody>
      </p:sp>
    </p:spTree>
    <p:extLst>
      <p:ext uri="{BB962C8B-B14F-4D97-AF65-F5344CB8AC3E}">
        <p14:creationId xmlns:p14="http://schemas.microsoft.com/office/powerpoint/2010/main" val="26320082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indent="0" eaLnBrk="1" hangingPunct="1"/>
            <a:r>
              <a:rPr lang="cs-CZ" altLang="cs-CZ" sz="2400" dirty="0" smtClean="0"/>
              <a:t>Definice: Interní parametry - SVV</a:t>
            </a:r>
          </a:p>
        </p:txBody>
      </p:sp>
      <p:sp>
        <p:nvSpPr>
          <p:cNvPr id="17411" name="Rectangle 3"/>
          <p:cNvSpPr>
            <a:spLocks noGrp="1" noChangeArrowheads="1"/>
          </p:cNvSpPr>
          <p:nvPr>
            <p:ph type="body" idx="1"/>
          </p:nvPr>
        </p:nvSpPr>
        <p:spPr/>
        <p:txBody>
          <a:bodyPr/>
          <a:lstStyle/>
          <a:p>
            <a:pPr eaLnBrk="1" hangingPunct="1">
              <a:buFontTx/>
              <a:buNone/>
              <a:defRPr/>
            </a:pPr>
            <a:r>
              <a:rPr lang="cs-CZ" altLang="cs-CZ" b="1" dirty="0" smtClean="0"/>
              <a:t>Interní nákladový student/absolvent pro distribuci SVV</a:t>
            </a:r>
          </a:p>
          <a:p>
            <a:pPr marL="0" indent="0" algn="just">
              <a:buNone/>
              <a:defRPr/>
            </a:pPr>
            <a:r>
              <a:rPr lang="cs-CZ" b="1" u="sng" dirty="0" smtClean="0"/>
              <a:t>Kategorie absolvent DSP</a:t>
            </a:r>
          </a:p>
          <a:p>
            <a:pPr lvl="1" algn="just">
              <a:buFont typeface="Wingdings" panose="05000000000000000000" pitchFamily="2" charset="2"/>
              <a:buChar char="§"/>
              <a:defRPr/>
            </a:pPr>
            <a:r>
              <a:rPr lang="cs-CZ" sz="2000" dirty="0"/>
              <a:t>Počet absolventů doktorských studijních programů (</a:t>
            </a:r>
            <a:r>
              <a:rPr lang="cs-CZ" sz="2000" dirty="0" err="1"/>
              <a:t>Ai</a:t>
            </a:r>
            <a:r>
              <a:rPr lang="cs-CZ" sz="2000" dirty="0" smtClean="0"/>
              <a:t>) - </a:t>
            </a:r>
            <a:r>
              <a:rPr lang="cs-CZ" sz="2000" dirty="0"/>
              <a:t>počet absolventů DSP organizační jednotky v období 12 měsíců předcházejících </a:t>
            </a:r>
            <a:r>
              <a:rPr lang="cs-CZ" sz="2000" dirty="0" smtClean="0"/>
              <a:t>1. 11. 2022</a:t>
            </a:r>
          </a:p>
          <a:p>
            <a:pPr lvl="1" algn="just">
              <a:buFont typeface="Wingdings" panose="05000000000000000000" pitchFamily="2" charset="2"/>
              <a:buChar char="§"/>
              <a:defRPr/>
            </a:pPr>
            <a:r>
              <a:rPr lang="cs-CZ" sz="2000" dirty="0" smtClean="0"/>
              <a:t>Absolventi</a:t>
            </a:r>
            <a:r>
              <a:rPr lang="cs-CZ" sz="2000" dirty="0"/>
              <a:t>, kteří realizovali kvalifikační práci v jiných prostorech než fakultních, budou přiřazeni k té organizační jednotce (součást, výzkumné centrum), kde působí k </a:t>
            </a:r>
            <a:r>
              <a:rPr lang="cs-CZ" sz="2000" dirty="0" smtClean="0"/>
              <a:t>1. 1. </a:t>
            </a:r>
            <a:r>
              <a:rPr lang="cs-CZ" sz="2000" dirty="0"/>
              <a:t>kalendářního roku </a:t>
            </a:r>
            <a:r>
              <a:rPr lang="cs-CZ" sz="2000" dirty="0" smtClean="0"/>
              <a:t>školitel práce</a:t>
            </a:r>
          </a:p>
          <a:p>
            <a:pPr lvl="1" algn="just">
              <a:buFont typeface="Wingdings" panose="05000000000000000000" pitchFamily="2" charset="2"/>
              <a:buChar char="§"/>
              <a:defRPr/>
            </a:pPr>
            <a:r>
              <a:rPr lang="cs-CZ" sz="2000" dirty="0" smtClean="0"/>
              <a:t>Přitom </a:t>
            </a:r>
            <a:r>
              <a:rPr lang="cs-CZ" sz="2000" dirty="0"/>
              <a:t>k organizační jednotce, kde probíhá vlastní realizace studijního programu je váha pro započtení studenta </a:t>
            </a:r>
            <a:r>
              <a:rPr lang="cs-CZ" sz="2000" dirty="0" smtClean="0"/>
              <a:t>0,8</a:t>
            </a:r>
            <a:endParaRPr lang="cs-CZ" sz="2000" dirty="0"/>
          </a:p>
          <a:p>
            <a:pPr marL="0" indent="0" algn="just">
              <a:buNone/>
              <a:defRPr/>
            </a:pPr>
            <a:r>
              <a:rPr lang="cs-CZ" b="1" u="sng" dirty="0"/>
              <a:t>Kategorie nákladový student DSP</a:t>
            </a:r>
          </a:p>
          <a:p>
            <a:pPr lvl="1" algn="just">
              <a:buFont typeface="Wingdings" panose="05000000000000000000" pitchFamily="2" charset="2"/>
              <a:buChar char="§"/>
              <a:defRPr/>
            </a:pPr>
            <a:r>
              <a:rPr lang="cs-CZ" sz="2000" dirty="0"/>
              <a:t>Počet nákladových studentů doktorských studijních programů (Di) - počet studentů DSP organizační jednotky ve standardní době studia plus jeden rok k 31. 10. 2022</a:t>
            </a:r>
          </a:p>
          <a:p>
            <a:pPr lvl="2">
              <a:buFont typeface="Courier New" panose="02070309020205020404" pitchFamily="49" charset="0"/>
              <a:buChar char="o"/>
              <a:defRPr/>
            </a:pPr>
            <a:endParaRPr lang="cs-CZ" sz="2000" dirty="0" smtClean="0"/>
          </a:p>
          <a:p>
            <a:pPr marL="1314450" lvl="2" indent="-457200" algn="just">
              <a:defRPr/>
            </a:pPr>
            <a:endParaRPr lang="cs-CZ" dirty="0"/>
          </a:p>
          <a:p>
            <a:pPr marL="457200" lvl="1" indent="0">
              <a:buFontTx/>
              <a:buNone/>
              <a:defRPr/>
            </a:pPr>
            <a:endParaRPr lang="cs-CZ" dirty="0"/>
          </a:p>
        </p:txBody>
      </p:sp>
    </p:spTree>
    <p:extLst>
      <p:ext uri="{BB962C8B-B14F-4D97-AF65-F5344CB8AC3E}">
        <p14:creationId xmlns:p14="http://schemas.microsoft.com/office/powerpoint/2010/main" val="23060941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lstStyle/>
          <a:p>
            <a:pPr marL="0" indent="0" eaLnBrk="1" hangingPunct="1"/>
            <a:r>
              <a:rPr lang="cs-CZ" altLang="cs-CZ" sz="2400" dirty="0" smtClean="0"/>
              <a:t>Prostředky na specifický vysokoškolský výzkum </a:t>
            </a:r>
          </a:p>
        </p:txBody>
      </p:sp>
      <p:sp>
        <p:nvSpPr>
          <p:cNvPr id="30723" name="Rectangle 3"/>
          <p:cNvSpPr>
            <a:spLocks noGrp="1" noChangeArrowheads="1"/>
          </p:cNvSpPr>
          <p:nvPr>
            <p:ph type="body" idx="4294967295"/>
          </p:nvPr>
        </p:nvSpPr>
        <p:spPr/>
        <p:txBody>
          <a:bodyPr/>
          <a:lstStyle/>
          <a:p>
            <a:pPr marL="0" indent="0" algn="just" eaLnBrk="1" hangingPunct="1">
              <a:buFontTx/>
              <a:buNone/>
              <a:defRPr/>
            </a:pPr>
            <a:r>
              <a:rPr lang="cs-CZ" altLang="cs-CZ" sz="2000" b="1" dirty="0" smtClean="0"/>
              <a:t>Prostředky na specifický vysokoškolský výzkum</a:t>
            </a:r>
          </a:p>
          <a:p>
            <a:pPr algn="just">
              <a:buFont typeface="Wingdings" panose="05000000000000000000" pitchFamily="2" charset="2"/>
              <a:buChar char="§"/>
            </a:pPr>
            <a:r>
              <a:rPr lang="cs-CZ" sz="2000" dirty="0" smtClean="0"/>
              <a:t>Jsou VVŠ přidělovány na základě jejich reakce na  </a:t>
            </a:r>
            <a:r>
              <a:rPr lang="cs-CZ" sz="2000" b="1" dirty="0" smtClean="0"/>
              <a:t>Výzvu </a:t>
            </a:r>
            <a:r>
              <a:rPr lang="cs-CZ" sz="2000" dirty="0" smtClean="0"/>
              <a:t>k </a:t>
            </a:r>
            <a:r>
              <a:rPr lang="cs-CZ" sz="2000" dirty="0"/>
              <a:t>podání žádosti o poskytnutí účelové podpory na specifický vysokoškolský </a:t>
            </a:r>
            <a:r>
              <a:rPr lang="cs-CZ" sz="2000" dirty="0" smtClean="0"/>
              <a:t>výzkum.</a:t>
            </a:r>
          </a:p>
          <a:p>
            <a:pPr algn="just">
              <a:buFont typeface="Wingdings" panose="05000000000000000000" pitchFamily="2" charset="2"/>
              <a:buChar char="§"/>
            </a:pPr>
            <a:r>
              <a:rPr lang="cs-CZ" sz="2000" dirty="0" smtClean="0"/>
              <a:t>Výzva </a:t>
            </a:r>
            <a:r>
              <a:rPr lang="cs-CZ" sz="2000" dirty="0"/>
              <a:t>k podání žádosti o poskytnutí účelové podpory </a:t>
            </a:r>
            <a:r>
              <a:rPr lang="cs-CZ" sz="2000" dirty="0" smtClean="0"/>
              <a:t>pro rok 2023 na </a:t>
            </a:r>
            <a:r>
              <a:rPr lang="cs-CZ" sz="2000" dirty="0"/>
              <a:t>SVV </a:t>
            </a:r>
            <a:r>
              <a:rPr lang="cs-CZ" sz="2000" dirty="0" smtClean="0"/>
              <a:t>je formalizována včetně pravidel v č</a:t>
            </a:r>
            <a:r>
              <a:rPr lang="cs-CZ" sz="2000" dirty="0"/>
              <a:t>. j. MSMT- 27432/2022 –I. </a:t>
            </a:r>
            <a:endParaRPr lang="cs-CZ" sz="2000" dirty="0" smtClean="0"/>
          </a:p>
          <a:p>
            <a:pPr algn="just">
              <a:buFont typeface="Wingdings" panose="05000000000000000000" pitchFamily="2" charset="2"/>
              <a:buChar char="§"/>
            </a:pPr>
            <a:r>
              <a:rPr lang="cs-CZ" sz="2000" dirty="0" smtClean="0"/>
              <a:t>Interně na UTB jsou pro výpočet uvažování tzv. nákladoví absolventi a studenti </a:t>
            </a:r>
            <a:endParaRPr lang="cs-CZ" altLang="cs-CZ" sz="2000" dirty="0"/>
          </a:p>
          <a:p>
            <a:pPr marL="0" indent="0" algn="just" eaLnBrk="1" hangingPunct="1">
              <a:buFontTx/>
              <a:buNone/>
              <a:defRPr/>
            </a:pPr>
            <a:r>
              <a:rPr lang="cs-CZ" altLang="cs-CZ" sz="2000" b="1" dirty="0" smtClean="0"/>
              <a:t>Interní rozdělení prostředků na specifický vysokoškolský výzkum (SVV):</a:t>
            </a:r>
          </a:p>
          <a:p>
            <a:pPr algn="just">
              <a:buFont typeface="Wingdings" panose="05000000000000000000" pitchFamily="2" charset="2"/>
              <a:buChar char="§"/>
              <a:defRPr/>
            </a:pPr>
            <a:r>
              <a:rPr lang="cs-CZ" altLang="cs-CZ" sz="2000" dirty="0" smtClean="0"/>
              <a:t>Od přiděleného objemu prostředků na SVV bude nejprve odděleno 1,25 % na krytí nákladů spojených s administrací a centrální organizací Interní grantové agentury (IGA) v referátu prorektora pro tvůrčí činnost (a sníží se patřičně odvod na rektorát)</a:t>
            </a:r>
          </a:p>
          <a:p>
            <a:pPr algn="just">
              <a:buFont typeface="Wingdings" panose="05000000000000000000" pitchFamily="2" charset="2"/>
              <a:buChar char="§"/>
              <a:defRPr/>
            </a:pPr>
            <a:r>
              <a:rPr lang="cs-CZ" altLang="cs-CZ" sz="2000" dirty="0" smtClean="0"/>
              <a:t>Dále se prostředky rozdělí na organizační jednotky s uvážením:</a:t>
            </a:r>
          </a:p>
          <a:p>
            <a:pPr marL="857250" lvl="1" indent="-457200" algn="just">
              <a:buFont typeface="Courier New" panose="02070309020205020404" pitchFamily="49" charset="0"/>
              <a:buChar char="o"/>
              <a:defRPr/>
            </a:pPr>
            <a:r>
              <a:rPr lang="cs-CZ" altLang="cs-CZ" dirty="0" smtClean="0"/>
              <a:t>počtu všech studentů/absolventů pro distribuci SVV</a:t>
            </a:r>
          </a:p>
          <a:p>
            <a:pPr marL="857250" lvl="1" indent="-457200" algn="just">
              <a:buFont typeface="Courier New" panose="02070309020205020404" pitchFamily="49" charset="0"/>
              <a:buChar char="o"/>
              <a:defRPr/>
            </a:pPr>
            <a:r>
              <a:rPr lang="cs-CZ" dirty="0" smtClean="0"/>
              <a:t>ukazatele výkonu V (i)</a:t>
            </a:r>
            <a:endParaRPr lang="cs-CZ" dirty="0"/>
          </a:p>
          <a:p>
            <a:pPr marL="457200" indent="-457200" eaLnBrk="1" hangingPunct="1">
              <a:buFontTx/>
              <a:buNone/>
              <a:defRPr/>
            </a:pPr>
            <a:endParaRPr lang="cs-CZ" altLang="cs-CZ" sz="2000" b="1" dirty="0" smtClean="0"/>
          </a:p>
        </p:txBody>
      </p:sp>
    </p:spTree>
    <p:extLst>
      <p:ext uri="{BB962C8B-B14F-4D97-AF65-F5344CB8AC3E}">
        <p14:creationId xmlns:p14="http://schemas.microsoft.com/office/powerpoint/2010/main" val="25903064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indent="0" eaLnBrk="1" hangingPunct="1"/>
            <a:r>
              <a:rPr lang="cs-CZ" altLang="cs-CZ" sz="2400" dirty="0" smtClean="0"/>
              <a:t>Parametry pro specifický vysokoškolský výzkum</a:t>
            </a:r>
          </a:p>
        </p:txBody>
      </p:sp>
      <p:sp>
        <p:nvSpPr>
          <p:cNvPr id="44035" name="Rectangle 3"/>
          <p:cNvSpPr>
            <a:spLocks noGrp="1" noChangeArrowheads="1"/>
          </p:cNvSpPr>
          <p:nvPr>
            <p:ph type="body" idx="1"/>
          </p:nvPr>
        </p:nvSpPr>
        <p:spPr/>
        <p:txBody>
          <a:bodyPr/>
          <a:lstStyle/>
          <a:p>
            <a:pPr algn="just" eaLnBrk="1" hangingPunct="1">
              <a:buFontTx/>
              <a:buNone/>
            </a:pPr>
            <a:r>
              <a:rPr lang="cs-CZ" altLang="cs-CZ" dirty="0" smtClean="0"/>
              <a:t>Parametry: </a:t>
            </a:r>
          </a:p>
          <a:p>
            <a:pPr algn="just" eaLnBrk="1" hangingPunct="1">
              <a:buFont typeface="Wingdings" panose="05000000000000000000" pitchFamily="2" charset="2"/>
              <a:buChar char="§"/>
            </a:pPr>
            <a:r>
              <a:rPr lang="cs-CZ" altLang="cs-CZ" dirty="0" smtClean="0"/>
              <a:t>R(i) výše DKRVO pro i-tou organizační jednotku</a:t>
            </a:r>
          </a:p>
          <a:p>
            <a:pPr algn="just" eaLnBrk="1" hangingPunct="1">
              <a:buFont typeface="Wingdings" panose="05000000000000000000" pitchFamily="2" charset="2"/>
              <a:buChar char="§"/>
            </a:pPr>
            <a:r>
              <a:rPr lang="cs-CZ" altLang="cs-CZ" dirty="0" smtClean="0"/>
              <a:t>G(i) NINV prostředky na i-té organizační jednotce na grantové nebo programové projekty včetně spoluřešitelských (nikoliv prostředky NPU)</a:t>
            </a:r>
          </a:p>
          <a:p>
            <a:pPr algn="just" eaLnBrk="1" hangingPunct="1">
              <a:buFont typeface="Wingdings" panose="05000000000000000000" pitchFamily="2" charset="2"/>
              <a:buChar char="§"/>
            </a:pPr>
            <a:r>
              <a:rPr lang="cs-CZ" altLang="cs-CZ" i="1" dirty="0" smtClean="0"/>
              <a:t>V(i) = n R(i) + (1 – n) G(i) </a:t>
            </a:r>
            <a:r>
              <a:rPr lang="cs-CZ" altLang="cs-CZ" dirty="0" smtClean="0"/>
              <a:t>za léta 2021, 2020 a 2019 (5:3:2)</a:t>
            </a:r>
          </a:p>
          <a:p>
            <a:pPr algn="just" eaLnBrk="1" hangingPunct="1">
              <a:buFont typeface="Wingdings" panose="05000000000000000000" pitchFamily="2" charset="2"/>
              <a:buChar char="§"/>
            </a:pPr>
            <a:r>
              <a:rPr lang="cs-CZ" altLang="cs-CZ" dirty="0" smtClean="0"/>
              <a:t>m  koeficient vyjadřující váhu výkonu ve výzkumu, experimentálním vývoji a inovacích a váhu počtu studentů a absolventů</a:t>
            </a:r>
          </a:p>
          <a:p>
            <a:pPr marL="400050" lvl="1" indent="0" algn="just" eaLnBrk="1" hangingPunct="1">
              <a:buNone/>
            </a:pPr>
            <a:r>
              <a:rPr lang="cs-CZ" altLang="cs-CZ" sz="2000" dirty="0" smtClean="0"/>
              <a:t>Pro rok 2023:  m= 0,5</a:t>
            </a:r>
            <a:endParaRPr lang="cs-CZ" altLang="cs-CZ" sz="2000" dirty="0"/>
          </a:p>
          <a:p>
            <a:pPr algn="just" eaLnBrk="1" hangingPunct="1">
              <a:buFont typeface="Wingdings" panose="05000000000000000000" pitchFamily="2" charset="2"/>
              <a:buChar char="§"/>
            </a:pPr>
            <a:r>
              <a:rPr lang="cs-CZ" altLang="cs-CZ" dirty="0" smtClean="0"/>
              <a:t>n   koeficient vyjadřující váhu prostředků na DKRVO a váhu prostředků na výzkum a vývoj</a:t>
            </a:r>
          </a:p>
          <a:p>
            <a:pPr marL="400050" lvl="1" indent="0" algn="just" eaLnBrk="1" hangingPunct="1">
              <a:buNone/>
            </a:pPr>
            <a:r>
              <a:rPr lang="cs-CZ" altLang="cs-CZ" sz="2000" dirty="0" smtClean="0"/>
              <a:t>Pro rok 2023:  n= 0,5 </a:t>
            </a:r>
          </a:p>
          <a:p>
            <a:pPr marL="400050" lvl="1" indent="0" algn="just" eaLnBrk="1" hangingPunct="1">
              <a:buNone/>
            </a:pPr>
            <a:r>
              <a:rPr lang="cs-CZ" altLang="cs-CZ" sz="2000" dirty="0" smtClean="0"/>
              <a:t>Koeficienty stanovené MŠMT pro rok 2023:</a:t>
            </a:r>
          </a:p>
          <a:p>
            <a:pPr lvl="1" algn="just">
              <a:buFont typeface="Courier New" panose="02070309020205020404" pitchFamily="49" charset="0"/>
              <a:buChar char="o"/>
            </a:pPr>
            <a:r>
              <a:rPr lang="cs-CZ" i="1" dirty="0" err="1"/>
              <a:t>k</a:t>
            </a:r>
            <a:r>
              <a:rPr lang="cs-CZ" i="1" baseline="-25000" dirty="0" err="1"/>
              <a:t>D</a:t>
            </a:r>
            <a:r>
              <a:rPr lang="cs-CZ" i="1" dirty="0"/>
              <a:t>  </a:t>
            </a:r>
            <a:r>
              <a:rPr lang="cs-CZ" dirty="0"/>
              <a:t>  0,65</a:t>
            </a:r>
          </a:p>
          <a:p>
            <a:pPr lvl="1" algn="just">
              <a:buFont typeface="Courier New" panose="02070309020205020404" pitchFamily="49" charset="0"/>
              <a:buChar char="o"/>
            </a:pPr>
            <a:r>
              <a:rPr lang="cs-CZ" i="1" dirty="0" err="1"/>
              <a:t>k</a:t>
            </a:r>
            <a:r>
              <a:rPr lang="cs-CZ" i="1" baseline="-25000" dirty="0" err="1"/>
              <a:t>M</a:t>
            </a:r>
            <a:r>
              <a:rPr lang="cs-CZ" i="1" baseline="-25000" dirty="0"/>
              <a:t>  </a:t>
            </a:r>
            <a:r>
              <a:rPr lang="cs-CZ" dirty="0"/>
              <a:t>  0,22</a:t>
            </a:r>
          </a:p>
          <a:p>
            <a:pPr lvl="1" algn="just">
              <a:buFont typeface="Courier New" panose="02070309020205020404" pitchFamily="49" charset="0"/>
              <a:buChar char="o"/>
            </a:pPr>
            <a:r>
              <a:rPr lang="cs-CZ" i="1" dirty="0" err="1"/>
              <a:t>k</a:t>
            </a:r>
            <a:r>
              <a:rPr lang="cs-CZ" i="1" baseline="-25000" dirty="0" err="1"/>
              <a:t>A</a:t>
            </a:r>
            <a:r>
              <a:rPr lang="cs-CZ" i="1" dirty="0"/>
              <a:t> </a:t>
            </a:r>
            <a:r>
              <a:rPr lang="cs-CZ" dirty="0"/>
              <a:t>   </a:t>
            </a:r>
            <a:r>
              <a:rPr lang="cs-CZ" dirty="0" smtClean="0"/>
              <a:t>0,13</a:t>
            </a:r>
            <a:r>
              <a:rPr lang="cs-CZ" altLang="cs-CZ" sz="2000" dirty="0" smtClean="0"/>
              <a:t> </a:t>
            </a:r>
          </a:p>
        </p:txBody>
      </p:sp>
    </p:spTree>
    <p:extLst>
      <p:ext uri="{BB962C8B-B14F-4D97-AF65-F5344CB8AC3E}">
        <p14:creationId xmlns:p14="http://schemas.microsoft.com/office/powerpoint/2010/main" val="19416706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pPr marL="0" indent="0" eaLnBrk="1" hangingPunct="1"/>
            <a:r>
              <a:rPr lang="cs-CZ" altLang="cs-CZ" sz="2400" dirty="0" smtClean="0"/>
              <a:t>Prostředky na specifický vysokoškolský výzkum </a:t>
            </a:r>
          </a:p>
        </p:txBody>
      </p:sp>
      <p:sp>
        <p:nvSpPr>
          <p:cNvPr id="43011" name="Rectangle 3"/>
          <p:cNvSpPr>
            <a:spLocks noGrp="1" noChangeArrowheads="1"/>
          </p:cNvSpPr>
          <p:nvPr>
            <p:ph type="body" idx="4294967295"/>
          </p:nvPr>
        </p:nvSpPr>
        <p:spPr/>
        <p:txBody>
          <a:bodyPr/>
          <a:lstStyle/>
          <a:p>
            <a:pPr algn="just" eaLnBrk="1" hangingPunct="1">
              <a:buFont typeface="Wingdings" panose="05000000000000000000" pitchFamily="2" charset="2"/>
              <a:buChar char="§"/>
            </a:pPr>
            <a:r>
              <a:rPr lang="cs-CZ" altLang="cs-CZ" sz="2000" dirty="0" smtClean="0"/>
              <a:t>Každé organizační jednotce přísluší procentní podíl organizační jednotky  označené indexem </a:t>
            </a:r>
            <a:r>
              <a:rPr lang="cs-CZ" altLang="cs-CZ" sz="2000" i="1" dirty="0" smtClean="0"/>
              <a:t>i </a:t>
            </a:r>
            <a:r>
              <a:rPr lang="cs-CZ" altLang="cs-CZ" sz="2000" dirty="0" smtClean="0"/>
              <a:t>(po odečtení prostředků na krytí nákladů na centrální organizaci IGA</a:t>
            </a:r>
            <a:r>
              <a:rPr lang="cs-CZ" altLang="cs-CZ" sz="2000" i="1" dirty="0" smtClean="0"/>
              <a:t>), </a:t>
            </a:r>
            <a:r>
              <a:rPr lang="cs-CZ" altLang="cs-CZ" sz="2000" dirty="0" smtClean="0"/>
              <a:t>stanovený podle vzorce a s uvážením nákladových studentů: </a:t>
            </a:r>
          </a:p>
        </p:txBody>
      </p:sp>
      <p:sp>
        <p:nvSpPr>
          <p:cNvPr id="43012"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pic>
        <p:nvPicPr>
          <p:cNvPr id="43013"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564904"/>
            <a:ext cx="1909763"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pic>
        <p:nvPicPr>
          <p:cNvPr id="43015"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3897052"/>
            <a:ext cx="4592637"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04484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Indikátor SVV </a:t>
            </a:r>
            <a:br>
              <a:rPr lang="cs-CZ" altLang="cs-CZ" sz="2400" dirty="0" smtClean="0"/>
            </a:br>
            <a:r>
              <a:rPr lang="cs-CZ" altLang="cs-CZ" sz="2000" dirty="0" smtClean="0"/>
              <a:t>Nákladoví studenti/ absolventi pro rok 2023</a:t>
            </a:r>
            <a:endParaRPr lang="cs-CZ" altLang="cs-CZ" sz="2400" dirty="0" smtClean="0"/>
          </a:p>
        </p:txBody>
      </p:sp>
      <p:graphicFrame>
        <p:nvGraphicFramePr>
          <p:cNvPr id="34924" name="Group 108"/>
          <p:cNvGraphicFramePr>
            <a:graphicFrameLocks noGrp="1"/>
          </p:cNvGraphicFramePr>
          <p:nvPr>
            <p:ph idx="1"/>
            <p:extLst/>
          </p:nvPr>
        </p:nvGraphicFramePr>
        <p:xfrm>
          <a:off x="683568" y="1484784"/>
          <a:ext cx="7848996" cy="4850735"/>
        </p:xfrm>
        <a:graphic>
          <a:graphicData uri="http://schemas.openxmlformats.org/drawingml/2006/table">
            <a:tbl>
              <a:tblPr/>
              <a:tblGrid>
                <a:gridCol w="1368276">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1440160">
                  <a:extLst>
                    <a:ext uri="{9D8B030D-6E8A-4147-A177-3AD203B41FA5}">
                      <a16:colId xmlns:a16="http://schemas.microsoft.com/office/drawing/2014/main" val="20004"/>
                    </a:ext>
                  </a:extLst>
                </a:gridCol>
                <a:gridCol w="1224136">
                  <a:extLst>
                    <a:ext uri="{9D8B030D-6E8A-4147-A177-3AD203B41FA5}">
                      <a16:colId xmlns:a16="http://schemas.microsoft.com/office/drawing/2014/main" val="20005"/>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Absolventi Mgr.</a:t>
                      </a: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Absolventi Ph.D.</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Doktorská studia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Ukazatel výkonu ve výzkumu v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SVV</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93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101,4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16,4561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21,5243</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2,5565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3,1946</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32,6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5,7219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7,4087</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a:t>
                      </a: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46</a:t>
                      </a: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3,8231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8,1626</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216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8,6327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17,5908</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3,6199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4,6547</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2,5056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0,8800</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41,7961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24,3547</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0,8</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42,4</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14,6587</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12,2296</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0,2294</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0,0000</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859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423</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a:solidFill>
                            <a:srgbClr val="000000"/>
                          </a:solidFill>
                          <a:effectLst/>
                          <a:latin typeface="Arial" panose="020B0604020202020204" pitchFamily="34" charset="0"/>
                        </a:rPr>
                        <a:t>100,0000</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2955437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Autofit/>
          </a:bodyPr>
          <a:lstStyle/>
          <a:p>
            <a:pPr marL="0" indent="0"/>
            <a:r>
              <a:rPr lang="cs-CZ" altLang="cs-CZ" sz="2400" dirty="0" smtClean="0"/>
              <a:t>Podpora na SVV v roce 2023</a:t>
            </a:r>
            <a:br>
              <a:rPr lang="cs-CZ" altLang="cs-CZ" sz="2400" dirty="0" smtClean="0"/>
            </a:br>
            <a:r>
              <a:rPr lang="cs-CZ" altLang="cs-CZ" sz="2000" dirty="0" smtClean="0"/>
              <a:t>Výpočet prostředků</a:t>
            </a:r>
          </a:p>
        </p:txBody>
      </p:sp>
      <p:graphicFrame>
        <p:nvGraphicFramePr>
          <p:cNvPr id="34924" name="Group 108"/>
          <p:cNvGraphicFramePr>
            <a:graphicFrameLocks noGrp="1"/>
          </p:cNvGraphicFramePr>
          <p:nvPr>
            <p:ph idx="1"/>
            <p:extLst/>
          </p:nvPr>
        </p:nvGraphicFramePr>
        <p:xfrm>
          <a:off x="755576" y="1412776"/>
          <a:ext cx="7776864" cy="4799858"/>
        </p:xfrm>
        <a:graphic>
          <a:graphicData uri="http://schemas.openxmlformats.org/drawingml/2006/table">
            <a:tbl>
              <a:tblPr/>
              <a:tblGrid>
                <a:gridCol w="136827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1728068">
                  <a:extLst>
                    <a:ext uri="{9D8B030D-6E8A-4147-A177-3AD203B41FA5}">
                      <a16:colId xmlns:a16="http://schemas.microsoft.com/office/drawing/2014/main" val="20003"/>
                    </a:ext>
                  </a:extLst>
                </a:gridCol>
                <a:gridCol w="1728192">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SVV</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Rozpočet</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SVV na rok 2022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Prostředky podle indikátoru SVV pro rok 2023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Rozdíl</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prostředky 2023 – rozpočet 2022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v tis. </a:t>
                      </a: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21,5243</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4 510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4 625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3,1946</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629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686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7,4087</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1 630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1 592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8,1626</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1 472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1 754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282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17,5908</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3 603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3 779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176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4,6547</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1 148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1 000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0,8800</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189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24,3547</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5 059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5 233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174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12,2296</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3 287</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2 628</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-659</a:t>
                      </a:r>
                      <a:endParaRPr lang="cs-CZ" sz="1600" dirty="0">
                        <a:latin typeface="Arial" panose="020B0604020202020204" pitchFamily="34" charset="0"/>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0,0000</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   </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72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100,0000</a:t>
                      </a:r>
                    </a:p>
                  </a:txBody>
                  <a:tcPr marL="0" marR="36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21 481</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21 486</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4941861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Nadpis 6"/>
          <p:cNvSpPr>
            <a:spLocks noGrp="1"/>
          </p:cNvSpPr>
          <p:nvPr>
            <p:ph type="title"/>
          </p:nvPr>
        </p:nvSpPr>
        <p:spPr>
          <a:prstGeom prst="rect">
            <a:avLst/>
          </a:prstGeom>
        </p:spPr>
        <p:txBody>
          <a:bodyPr/>
          <a:lstStyle/>
          <a:p>
            <a:pPr indent="0"/>
            <a:r>
              <a:rPr lang="cs-CZ" altLang="cs-CZ" sz="2400" dirty="0" smtClean="0"/>
              <a:t>Financování celouniverzitních aktivit</a:t>
            </a:r>
          </a:p>
        </p:txBody>
      </p:sp>
      <p:sp>
        <p:nvSpPr>
          <p:cNvPr id="41987" name="Rectangle 3"/>
          <p:cNvSpPr>
            <a:spLocks noGrp="1" noChangeArrowheads="1"/>
          </p:cNvSpPr>
          <p:nvPr>
            <p:ph idx="1"/>
          </p:nvPr>
        </p:nvSpPr>
        <p:spPr>
          <a:xfrm>
            <a:off x="1043607" y="1124744"/>
            <a:ext cx="7416825" cy="5544616"/>
          </a:xfrm>
          <a:prstGeom prst="rect">
            <a:avLst/>
          </a:prstGeom>
        </p:spPr>
        <p:txBody>
          <a:bodyPr/>
          <a:lstStyle/>
          <a:p>
            <a:pPr>
              <a:buFontTx/>
              <a:buNone/>
              <a:defRPr/>
            </a:pPr>
            <a:r>
              <a:rPr lang="cs-CZ" altLang="cs-CZ" b="1" dirty="0" smtClean="0"/>
              <a:t>    Struktura financování celouniverzitních aktivit:	</a:t>
            </a:r>
          </a:p>
          <a:p>
            <a:pPr marL="0" indent="0">
              <a:buFontTx/>
              <a:buNone/>
              <a:defRPr/>
            </a:pPr>
            <a:endParaRPr lang="cs-CZ" altLang="cs-CZ" b="1" dirty="0" smtClean="0"/>
          </a:p>
          <a:p>
            <a:pPr lvl="1">
              <a:spcAft>
                <a:spcPct val="20000"/>
              </a:spcAft>
              <a:buFont typeface="Wingdings" panose="05000000000000000000" pitchFamily="2" charset="2"/>
              <a:buChar char="§"/>
              <a:defRPr/>
            </a:pPr>
            <a:r>
              <a:rPr lang="cs-CZ" altLang="cs-CZ" sz="2400" dirty="0" smtClean="0"/>
              <a:t>Společné servisní složky</a:t>
            </a:r>
          </a:p>
          <a:p>
            <a:pPr lvl="2">
              <a:spcAft>
                <a:spcPct val="20000"/>
              </a:spcAft>
              <a:buFont typeface="Wingdings" panose="05000000000000000000" pitchFamily="2" charset="2"/>
              <a:buChar char="§"/>
              <a:defRPr/>
            </a:pPr>
            <a:r>
              <a:rPr lang="cs-CZ" altLang="cs-CZ" sz="2000" dirty="0" smtClean="0"/>
              <a:t>Financování provozu rektorátu</a:t>
            </a:r>
          </a:p>
          <a:p>
            <a:pPr lvl="2">
              <a:spcAft>
                <a:spcPct val="20000"/>
              </a:spcAft>
              <a:buFont typeface="Wingdings" panose="05000000000000000000" pitchFamily="2" charset="2"/>
              <a:buChar char="§"/>
              <a:defRPr/>
            </a:pPr>
            <a:r>
              <a:rPr lang="cs-CZ" altLang="cs-CZ" sz="2000" dirty="0" smtClean="0"/>
              <a:t>Interní fondy</a:t>
            </a:r>
          </a:p>
          <a:p>
            <a:pPr lvl="1">
              <a:spcAft>
                <a:spcPct val="20000"/>
              </a:spcAft>
              <a:buFont typeface="Wingdings" panose="05000000000000000000" pitchFamily="2" charset="2"/>
              <a:buChar char="§"/>
              <a:defRPr/>
            </a:pPr>
            <a:r>
              <a:rPr lang="cs-CZ" altLang="cs-CZ" sz="2400" dirty="0" smtClean="0"/>
              <a:t>Informační zdroje</a:t>
            </a:r>
          </a:p>
          <a:p>
            <a:pPr lvl="1">
              <a:spcAft>
                <a:spcPct val="20000"/>
              </a:spcAft>
              <a:buFont typeface="Wingdings" panose="05000000000000000000" pitchFamily="2" charset="2"/>
              <a:buChar char="§"/>
              <a:defRPr/>
            </a:pPr>
            <a:r>
              <a:rPr lang="cs-CZ" altLang="cs-CZ" sz="2400" dirty="0" smtClean="0"/>
              <a:t>Celouniverzitní zdroje</a:t>
            </a:r>
          </a:p>
          <a:p>
            <a:pPr lvl="2">
              <a:spcAft>
                <a:spcPct val="20000"/>
              </a:spcAft>
              <a:buFont typeface="Wingdings" panose="05000000000000000000" pitchFamily="2" charset="2"/>
              <a:buChar char="§"/>
              <a:defRPr/>
            </a:pPr>
            <a:r>
              <a:rPr lang="cs-CZ" altLang="cs-CZ" sz="2200" dirty="0" smtClean="0"/>
              <a:t>Příspěvek do fondu stavební komise</a:t>
            </a:r>
          </a:p>
          <a:p>
            <a:pPr lvl="2">
              <a:spcAft>
                <a:spcPct val="20000"/>
              </a:spcAft>
              <a:buFont typeface="Wingdings" panose="05000000000000000000" pitchFamily="2" charset="2"/>
              <a:buChar char="§"/>
              <a:defRPr/>
            </a:pPr>
            <a:r>
              <a:rPr lang="cs-CZ" altLang="cs-CZ" sz="2200" dirty="0" smtClean="0"/>
              <a:t>Mimořádný příspěvek do fondu stavební komise</a:t>
            </a:r>
          </a:p>
          <a:p>
            <a:pPr marL="457200" lvl="1" indent="0">
              <a:buFontTx/>
              <a:buNone/>
              <a:defRPr/>
            </a:pPr>
            <a:endParaRPr lang="cs-CZ" altLang="cs-CZ" sz="2400" b="1" dirty="0" smtClean="0"/>
          </a:p>
          <a:p>
            <a:pPr lvl="1">
              <a:buFont typeface="Wingdings" panose="05000000000000000000" pitchFamily="2" charset="2"/>
              <a:buChar char="Ø"/>
              <a:defRPr/>
            </a:pPr>
            <a:endParaRPr lang="cs-CZ" altLang="cs-CZ" sz="2400" b="1" dirty="0" smtClean="0"/>
          </a:p>
          <a:p>
            <a:pPr algn="just">
              <a:buFontTx/>
              <a:buNone/>
              <a:defRPr/>
            </a:pPr>
            <a:r>
              <a:rPr lang="cs-CZ" altLang="cs-CZ" b="1" dirty="0" smtClean="0"/>
              <a:t>	</a:t>
            </a:r>
            <a:endParaRPr lang="cs-CZ" altLang="cs-CZ" sz="1800" dirty="0" smtClean="0"/>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indent="0"/>
            <a:r>
              <a:rPr lang="cs-CZ" altLang="cs-CZ" sz="2400" dirty="0" smtClean="0"/>
              <a:t>Financování interních fondů</a:t>
            </a:r>
          </a:p>
        </p:txBody>
      </p:sp>
      <p:sp>
        <p:nvSpPr>
          <p:cNvPr id="53251" name="Rectangle 3"/>
          <p:cNvSpPr>
            <a:spLocks noGrp="1" noChangeArrowheads="1"/>
          </p:cNvSpPr>
          <p:nvPr>
            <p:ph idx="1"/>
          </p:nvPr>
        </p:nvSpPr>
        <p:spPr/>
        <p:txBody>
          <a:bodyPr/>
          <a:lstStyle/>
          <a:p>
            <a:pPr algn="just">
              <a:lnSpc>
                <a:spcPct val="80000"/>
              </a:lnSpc>
              <a:buFont typeface="Wingdings" panose="05000000000000000000" pitchFamily="2" charset="2"/>
              <a:buNone/>
            </a:pPr>
            <a:r>
              <a:rPr lang="cs-CZ" altLang="cs-CZ" sz="1400" b="1" smtClean="0">
                <a:latin typeface="Arial" panose="020B0604020202020204" pitchFamily="34" charset="0"/>
              </a:rPr>
              <a:t>  </a:t>
            </a:r>
          </a:p>
        </p:txBody>
      </p:sp>
      <p:graphicFrame>
        <p:nvGraphicFramePr>
          <p:cNvPr id="21564" name="Group 60"/>
          <p:cNvGraphicFramePr>
            <a:graphicFrameLocks noGrp="1"/>
          </p:cNvGraphicFramePr>
          <p:nvPr>
            <p:extLst>
              <p:ext uri="{D42A27DB-BD31-4B8C-83A1-F6EECF244321}">
                <p14:modId xmlns:p14="http://schemas.microsoft.com/office/powerpoint/2010/main" val="2249578755"/>
              </p:ext>
            </p:extLst>
          </p:nvPr>
        </p:nvGraphicFramePr>
        <p:xfrm>
          <a:off x="467544" y="1124744"/>
          <a:ext cx="8280920" cy="5376419"/>
        </p:xfrm>
        <a:graphic>
          <a:graphicData uri="http://schemas.openxmlformats.org/drawingml/2006/table">
            <a:tbl>
              <a:tblPr/>
              <a:tblGrid>
                <a:gridCol w="3384601">
                  <a:extLst>
                    <a:ext uri="{9D8B030D-6E8A-4147-A177-3AD203B41FA5}">
                      <a16:colId xmlns:a16="http://schemas.microsoft.com/office/drawing/2014/main" val="20000"/>
                    </a:ext>
                  </a:extLst>
                </a:gridCol>
                <a:gridCol w="1583951">
                  <a:extLst>
                    <a:ext uri="{9D8B030D-6E8A-4147-A177-3AD203B41FA5}">
                      <a16:colId xmlns:a16="http://schemas.microsoft.com/office/drawing/2014/main" val="20002"/>
                    </a:ext>
                  </a:extLst>
                </a:gridCol>
                <a:gridCol w="1584176">
                  <a:extLst>
                    <a:ext uri="{9D8B030D-6E8A-4147-A177-3AD203B41FA5}">
                      <a16:colId xmlns:a16="http://schemas.microsoft.com/office/drawing/2014/main" val="1268240524"/>
                    </a:ext>
                  </a:extLst>
                </a:gridCol>
                <a:gridCol w="1728192">
                  <a:extLst>
                    <a:ext uri="{9D8B030D-6E8A-4147-A177-3AD203B41FA5}">
                      <a16:colId xmlns:a16="http://schemas.microsoft.com/office/drawing/2014/main" val="2071429547"/>
                    </a:ext>
                  </a:extLst>
                </a:gridCol>
              </a:tblGrid>
              <a:tr h="8558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Položka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Rozpočet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 v tis. Kč</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a:effectLst/>
                          <a:latin typeface="+mn-lt"/>
                          <a:ea typeface="Times New Roman" panose="02020603050405020304" pitchFamily="18" charset="0"/>
                        </a:rPr>
                        <a:t>Skutečnost </a:t>
                      </a:r>
                      <a:r>
                        <a:rPr lang="cs-CZ" sz="1600" dirty="0" smtClean="0">
                          <a:effectLst/>
                          <a:latin typeface="+mn-lt"/>
                          <a:ea typeface="Times New Roman" panose="02020603050405020304" pitchFamily="18" charset="0"/>
                        </a:rPr>
                        <a:t>2022 </a:t>
                      </a:r>
                      <a:r>
                        <a:rPr lang="cs-CZ" sz="1600" dirty="0">
                          <a:effectLst/>
                          <a:latin typeface="+mn-lt"/>
                          <a:ea typeface="Times New Roman" panose="02020603050405020304" pitchFamily="18" charset="0"/>
                        </a:rPr>
                        <a:t>v tis. Kč</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Rozpočet 2023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v tis. Kč</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8260">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600" b="0" i="0" u="none" strike="noStrike" cap="none" normalizeH="0" baseline="0" dirty="0" smtClean="0">
                          <a:ln>
                            <a:noFill/>
                          </a:ln>
                          <a:solidFill>
                            <a:schemeClr val="tx1"/>
                          </a:solidFill>
                          <a:effectLst/>
                          <a:latin typeface="+mj-lt"/>
                          <a:cs typeface="Times New Roman" pitchFamily="18" charset="0"/>
                        </a:rPr>
                        <a:t>Neinvestiční prostředky Stavební komise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4 000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4 000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4 000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Interní fond komunikace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5 560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5 560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6 600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22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Prostředky na zabezpečení informačních technologií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9 140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8 446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9 985</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Interní fond rektora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1 600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1 225</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1 600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Prostředky na pojištění</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2 200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1 724</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2 200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022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Prostředky na zabezpečení vybraných celoškolských činností</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1 020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923</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1 020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022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smtClean="0">
                          <a:ln>
                            <a:noFill/>
                          </a:ln>
                          <a:solidFill>
                            <a:schemeClr val="tx1"/>
                          </a:solidFill>
                          <a:effectLst/>
                          <a:latin typeface="+mj-lt"/>
                          <a:cs typeface="Times New Roman" pitchFamily="18" charset="0"/>
                        </a:rPr>
                        <a:t>Prostředky na činnost orgánů UTB a členství UTB v jiných organizacích</a:t>
                      </a:r>
                      <a:endParaRPr kumimoji="0" lang="cs-CZ" sz="1600" b="0" i="0" u="none" strike="noStrike" cap="none" normalizeH="0" baseline="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2 100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1 850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2 300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Interní fond (finanční rezerva) kvestora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500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500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022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Zůstatek těchto interních fondů z předchozího roku </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- 1 379</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85750" marR="0" lvl="0" indent="-285750" algn="r" defTabSz="914400" rtl="0" eaLnBrk="0" fontAlgn="base" latinLnBrk="0" hangingPunct="0">
                        <a:lnSpc>
                          <a:spcPct val="100000"/>
                        </a:lnSpc>
                        <a:spcBef>
                          <a:spcPct val="0"/>
                        </a:spcBef>
                        <a:spcAft>
                          <a:spcPct val="0"/>
                        </a:spcAft>
                        <a:buClrTx/>
                        <a:buSzTx/>
                        <a:buFontTx/>
                        <a:buChar char="-"/>
                        <a:tabLst/>
                      </a:pPr>
                      <a:r>
                        <a:rPr kumimoji="0" lang="cs-CZ" sz="1600" b="1" i="0" u="none" strike="noStrike" cap="none" normalizeH="0" baseline="0" dirty="0" smtClean="0">
                          <a:ln>
                            <a:noFill/>
                          </a:ln>
                          <a:solidFill>
                            <a:schemeClr val="tx1"/>
                          </a:solidFill>
                          <a:effectLst/>
                          <a:latin typeface="+mj-lt"/>
                        </a:rPr>
                        <a:t>1 906</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Celkem</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24 741</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23 728</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26 299</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prstGeom prst="rect">
            <a:avLst/>
          </a:prstGeom>
        </p:spPr>
        <p:txBody>
          <a:bodyPr/>
          <a:lstStyle/>
          <a:p>
            <a:pPr indent="0"/>
            <a:r>
              <a:rPr lang="cs-CZ" altLang="cs-CZ" sz="2400" dirty="0" smtClean="0"/>
              <a:t>Interní fond komunikace</a:t>
            </a:r>
          </a:p>
        </p:txBody>
      </p:sp>
      <p:sp>
        <p:nvSpPr>
          <p:cNvPr id="54275" name="Rectangle 3"/>
          <p:cNvSpPr>
            <a:spLocks noGrp="1" noChangeArrowheads="1"/>
          </p:cNvSpPr>
          <p:nvPr>
            <p:ph idx="1"/>
          </p:nvPr>
        </p:nvSpPr>
        <p:spPr>
          <a:prstGeom prst="rect">
            <a:avLst/>
          </a:prstGeom>
        </p:spPr>
        <p:txBody>
          <a:bodyPr/>
          <a:lstStyle/>
          <a:p>
            <a:pPr>
              <a:lnSpc>
                <a:spcPct val="80000"/>
              </a:lnSpc>
              <a:buFont typeface="Wingdings" panose="05000000000000000000" pitchFamily="2" charset="2"/>
              <a:buNone/>
            </a:pPr>
            <a:endParaRPr lang="cs-CZ" altLang="cs-CZ" sz="1400" b="1" dirty="0" smtClean="0">
              <a:latin typeface="Times New Roman" panose="02020603050405020304" pitchFamily="18" charset="0"/>
            </a:endParaRPr>
          </a:p>
          <a:p>
            <a:pPr>
              <a:lnSpc>
                <a:spcPct val="80000"/>
              </a:lnSpc>
              <a:buFont typeface="Wingdings" panose="05000000000000000000" pitchFamily="2" charset="2"/>
              <a:buNone/>
            </a:pPr>
            <a:endParaRPr lang="cs-CZ" altLang="cs-CZ" sz="1400" dirty="0" smtClean="0"/>
          </a:p>
        </p:txBody>
      </p:sp>
      <p:graphicFrame>
        <p:nvGraphicFramePr>
          <p:cNvPr id="75847" name="Group 71"/>
          <p:cNvGraphicFramePr>
            <a:graphicFrameLocks noGrp="1"/>
          </p:cNvGraphicFramePr>
          <p:nvPr>
            <p:extLst>
              <p:ext uri="{D42A27DB-BD31-4B8C-83A1-F6EECF244321}">
                <p14:modId xmlns:p14="http://schemas.microsoft.com/office/powerpoint/2010/main" val="1160161891"/>
              </p:ext>
            </p:extLst>
          </p:nvPr>
        </p:nvGraphicFramePr>
        <p:xfrm>
          <a:off x="683569" y="1124744"/>
          <a:ext cx="7776862" cy="3658765"/>
        </p:xfrm>
        <a:graphic>
          <a:graphicData uri="http://schemas.openxmlformats.org/drawingml/2006/table">
            <a:tbl>
              <a:tblPr/>
              <a:tblGrid>
                <a:gridCol w="3308965">
                  <a:extLst>
                    <a:ext uri="{9D8B030D-6E8A-4147-A177-3AD203B41FA5}">
                      <a16:colId xmlns:a16="http://schemas.microsoft.com/office/drawing/2014/main" val="20000"/>
                    </a:ext>
                  </a:extLst>
                </a:gridCol>
                <a:gridCol w="1443562">
                  <a:extLst>
                    <a:ext uri="{9D8B030D-6E8A-4147-A177-3AD203B41FA5}">
                      <a16:colId xmlns:a16="http://schemas.microsoft.com/office/drawing/2014/main" val="20002"/>
                    </a:ext>
                  </a:extLst>
                </a:gridCol>
                <a:gridCol w="1535036">
                  <a:extLst>
                    <a:ext uri="{9D8B030D-6E8A-4147-A177-3AD203B41FA5}">
                      <a16:colId xmlns:a16="http://schemas.microsoft.com/office/drawing/2014/main" val="1901256530"/>
                    </a:ext>
                  </a:extLst>
                </a:gridCol>
                <a:gridCol w="1489299">
                  <a:extLst>
                    <a:ext uri="{9D8B030D-6E8A-4147-A177-3AD203B41FA5}">
                      <a16:colId xmlns:a16="http://schemas.microsoft.com/office/drawing/2014/main" val="333338251"/>
                    </a:ext>
                  </a:extLst>
                </a:gridCol>
              </a:tblGrid>
              <a:tr h="1005727">
                <a:tc>
                  <a:txBody>
                    <a:bodyPr/>
                    <a:lstStyle/>
                    <a:p>
                      <a:r>
                        <a:rPr lang="cs-CZ" sz="2000" dirty="0" smtClean="0">
                          <a:latin typeface="+mj-lt"/>
                          <a:cs typeface="Arial" panose="020B0604020202020204" pitchFamily="34" charset="0"/>
                        </a:rPr>
                        <a:t>Položka</a:t>
                      </a:r>
                      <a:endParaRPr lang="cs-CZ" sz="200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j-lt"/>
                          <a:cs typeface="Arial" panose="020B0604020202020204" pitchFamily="34" charset="0"/>
                        </a:rPr>
                        <a:t>Rozpočet 2022</a:t>
                      </a:r>
                    </a:p>
                    <a:p>
                      <a:pPr algn="r"/>
                      <a:r>
                        <a:rPr lang="cs-CZ" sz="2000" b="0" dirty="0" smtClean="0">
                          <a:latin typeface="+mj-lt"/>
                          <a:cs typeface="Arial" panose="020B0604020202020204" pitchFamily="34" charset="0"/>
                        </a:rPr>
                        <a:t> v tis. Kč</a:t>
                      </a:r>
                      <a:endParaRPr lang="cs-CZ" sz="2000" b="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n-lt"/>
                          <a:cs typeface="Arial" panose="020B0604020202020204" pitchFamily="34" charset="0"/>
                        </a:rPr>
                        <a:t>Skutečnost 2022 </a:t>
                      </a:r>
                    </a:p>
                    <a:p>
                      <a:pPr algn="r"/>
                      <a:r>
                        <a:rPr lang="cs-CZ" sz="2000" b="0" dirty="0" smtClean="0">
                          <a:latin typeface="+mn-lt"/>
                          <a:cs typeface="Arial" panose="020B0604020202020204" pitchFamily="34" charset="0"/>
                        </a:rPr>
                        <a:t>v tis.</a:t>
                      </a:r>
                      <a:r>
                        <a:rPr lang="cs-CZ" sz="2000" b="0" baseline="0" dirty="0" smtClean="0">
                          <a:latin typeface="+mn-lt"/>
                          <a:cs typeface="Arial" panose="020B0604020202020204" pitchFamily="34" charset="0"/>
                        </a:rPr>
                        <a:t> Kč</a:t>
                      </a:r>
                      <a:endParaRPr lang="cs-CZ" sz="2000" b="0" dirty="0">
                        <a:latin typeface="+mn-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1" dirty="0" smtClean="0">
                          <a:solidFill>
                            <a:schemeClr val="tx1"/>
                          </a:solidFill>
                          <a:latin typeface="+mj-lt"/>
                          <a:cs typeface="Arial" panose="020B0604020202020204" pitchFamily="34" charset="0"/>
                        </a:rPr>
                        <a:t>Rozpočet 2023 </a:t>
                      </a:r>
                    </a:p>
                    <a:p>
                      <a:pPr algn="r"/>
                      <a:r>
                        <a:rPr lang="cs-CZ" sz="2000" b="1" dirty="0" smtClean="0">
                          <a:solidFill>
                            <a:schemeClr val="tx1"/>
                          </a:solidFill>
                          <a:latin typeface="+mj-lt"/>
                          <a:cs typeface="Arial" panose="020B0604020202020204" pitchFamily="34" charset="0"/>
                        </a:rPr>
                        <a:t>v tis. Kč</a:t>
                      </a:r>
                      <a:endParaRPr lang="cs-CZ" sz="2000" b="1" dirty="0">
                        <a:solidFill>
                          <a:schemeClr val="tx1"/>
                        </a:solidFill>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7062">
                <a:tc>
                  <a:txBody>
                    <a:bodyPr/>
                    <a:lstStyle/>
                    <a:p>
                      <a:r>
                        <a:rPr lang="cs-CZ" sz="2000" dirty="0" smtClean="0">
                          <a:latin typeface="+mj-lt"/>
                          <a:cs typeface="Arial" panose="020B0604020202020204" pitchFamily="34" charset="0"/>
                        </a:rPr>
                        <a:t>Reprezentace</a:t>
                      </a:r>
                      <a:r>
                        <a:rPr lang="cs-CZ" sz="2000" baseline="0" dirty="0" smtClean="0">
                          <a:latin typeface="+mj-lt"/>
                          <a:cs typeface="Arial" panose="020B0604020202020204" pitchFamily="34" charset="0"/>
                        </a:rPr>
                        <a:t> UTB - </a:t>
                      </a:r>
                      <a:r>
                        <a:rPr lang="cs-CZ" sz="2000" baseline="0" dirty="0" err="1" smtClean="0">
                          <a:latin typeface="+mj-lt"/>
                          <a:cs typeface="Arial" panose="020B0604020202020204" pitchFamily="34" charset="0"/>
                        </a:rPr>
                        <a:t>eventy</a:t>
                      </a:r>
                      <a:endParaRPr lang="cs-CZ" sz="200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j-lt"/>
                          <a:cs typeface="Arial" panose="020B0604020202020204" pitchFamily="34" charset="0"/>
                        </a:rPr>
                        <a:t>1 015</a:t>
                      </a:r>
                      <a:endParaRPr lang="cs-CZ" sz="2000" b="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1 015</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1" dirty="0" smtClean="0">
                          <a:solidFill>
                            <a:schemeClr val="tx1"/>
                          </a:solidFill>
                          <a:latin typeface="+mj-lt"/>
                          <a:cs typeface="Arial" panose="020B0604020202020204" pitchFamily="34" charset="0"/>
                        </a:rPr>
                        <a:t>1 195</a:t>
                      </a:r>
                      <a:endParaRPr lang="cs-CZ" sz="2000" b="1" dirty="0">
                        <a:solidFill>
                          <a:schemeClr val="tx1"/>
                        </a:solidFill>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1427">
                <a:tc>
                  <a:txBody>
                    <a:bodyPr/>
                    <a:lstStyle/>
                    <a:p>
                      <a:r>
                        <a:rPr lang="cs-CZ" sz="2000" dirty="0" smtClean="0">
                          <a:latin typeface="+mj-lt"/>
                          <a:cs typeface="Arial" panose="020B0604020202020204" pitchFamily="34" charset="0"/>
                        </a:rPr>
                        <a:t>Veletrhy</a:t>
                      </a:r>
                      <a:r>
                        <a:rPr lang="cs-CZ" sz="2000" baseline="0" dirty="0" smtClean="0">
                          <a:latin typeface="+mj-lt"/>
                          <a:cs typeface="Arial" panose="020B0604020202020204" pitchFamily="34" charset="0"/>
                        </a:rPr>
                        <a:t> vysokoškolského vzdělání</a:t>
                      </a:r>
                      <a:endParaRPr lang="cs-CZ" sz="200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j-lt"/>
                          <a:cs typeface="Arial" panose="020B0604020202020204" pitchFamily="34" charset="0"/>
                        </a:rPr>
                        <a:t>1 920</a:t>
                      </a:r>
                      <a:endParaRPr lang="cs-CZ" sz="2000" b="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2 486</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1" dirty="0" smtClean="0">
                          <a:solidFill>
                            <a:schemeClr val="tx1"/>
                          </a:solidFill>
                          <a:latin typeface="+mj-lt"/>
                          <a:cs typeface="Arial" panose="020B0604020202020204" pitchFamily="34" charset="0"/>
                        </a:rPr>
                        <a:t>2 613</a:t>
                      </a:r>
                      <a:endParaRPr lang="cs-CZ" sz="2000" b="1" dirty="0">
                        <a:solidFill>
                          <a:schemeClr val="tx1"/>
                        </a:solidFill>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8573">
                <a:tc>
                  <a:txBody>
                    <a:bodyPr/>
                    <a:lstStyle/>
                    <a:p>
                      <a:r>
                        <a:rPr lang="cs-CZ" sz="2000" dirty="0" smtClean="0">
                          <a:latin typeface="+mj-lt"/>
                          <a:cs typeface="Arial" panose="020B0604020202020204" pitchFamily="34" charset="0"/>
                        </a:rPr>
                        <a:t>Marketingové aktivity UTB</a:t>
                      </a:r>
                      <a:r>
                        <a:rPr lang="cs-CZ" sz="2000" baseline="0" dirty="0" smtClean="0">
                          <a:latin typeface="+mj-lt"/>
                          <a:cs typeface="Arial" panose="020B0604020202020204" pitchFamily="34" charset="0"/>
                        </a:rPr>
                        <a:t> ČR + SR</a:t>
                      </a:r>
                      <a:endParaRPr lang="cs-CZ" sz="200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j-lt"/>
                          <a:cs typeface="Arial" panose="020B0604020202020204" pitchFamily="34" charset="0"/>
                        </a:rPr>
                        <a:t>1 265</a:t>
                      </a:r>
                      <a:endParaRPr lang="cs-CZ" sz="2000" b="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1 265</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1" dirty="0" smtClean="0">
                          <a:solidFill>
                            <a:schemeClr val="tx1"/>
                          </a:solidFill>
                          <a:latin typeface="+mj-lt"/>
                          <a:cs typeface="Arial" panose="020B0604020202020204" pitchFamily="34" charset="0"/>
                        </a:rPr>
                        <a:t>1 327</a:t>
                      </a:r>
                      <a:endParaRPr lang="cs-CZ" sz="2000" b="1" dirty="0">
                        <a:solidFill>
                          <a:schemeClr val="tx1"/>
                        </a:solidFill>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70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Arial" panose="020B0604020202020204" pitchFamily="34" charset="0"/>
                        </a:rPr>
                        <a:t>Digitální komunikace</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Arial" panose="020B0604020202020204" pitchFamily="34" charset="0"/>
                        </a:rPr>
                        <a:t>1 360</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1 231</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cs typeface="Arial" panose="020B0604020202020204" pitchFamily="34" charset="0"/>
                        </a:rPr>
                        <a:t>1 465</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70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Arial" panose="020B0604020202020204" pitchFamily="34" charset="0"/>
                        </a:rPr>
                        <a:t>Celkem</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Arial" panose="020B0604020202020204" pitchFamily="34" charset="0"/>
                        </a:rPr>
                        <a:t>5 560</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5 997</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cs typeface="Arial" panose="020B0604020202020204" pitchFamily="34" charset="0"/>
                        </a:rPr>
                        <a:t>6 600</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 name="TextovéPole 2"/>
          <p:cNvSpPr txBox="1"/>
          <p:nvPr/>
        </p:nvSpPr>
        <p:spPr>
          <a:xfrm>
            <a:off x="611560" y="4941168"/>
            <a:ext cx="8136903" cy="707886"/>
          </a:xfrm>
          <a:prstGeom prst="rect">
            <a:avLst/>
          </a:prstGeom>
          <a:noFill/>
        </p:spPr>
        <p:txBody>
          <a:bodyPr wrap="square" rtlCol="0">
            <a:spAutoFit/>
          </a:bodyPr>
          <a:lstStyle/>
          <a:p>
            <a:r>
              <a:rPr lang="cs-CZ" dirty="0" smtClean="0">
                <a:latin typeface="+mn-lt"/>
              </a:rPr>
              <a:t>Z období pořádání veletrhů vysokoškolského vzdělávání pouze on line zůstalo ve fondu pro rok 2022 celkem 435 tis. Kč. Celá částka vyčerpána na realizaci veletrhů.</a:t>
            </a:r>
            <a:endParaRPr lang="cs-CZ" dirty="0">
              <a:latin typeface="+mn-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indent="0"/>
            <a:r>
              <a:rPr lang="cs-CZ" altLang="cs-CZ" sz="2400" dirty="0" smtClean="0"/>
              <a:t>Zabezpečení informačních technologií</a:t>
            </a:r>
          </a:p>
        </p:txBody>
      </p:sp>
      <p:sp>
        <p:nvSpPr>
          <p:cNvPr id="55299" name="Rectangle 3"/>
          <p:cNvSpPr>
            <a:spLocks noGrp="1" noChangeArrowheads="1"/>
          </p:cNvSpPr>
          <p:nvPr>
            <p:ph idx="1"/>
          </p:nvPr>
        </p:nvSpPr>
        <p:spPr/>
        <p:txBody>
          <a:bodyPr/>
          <a:lstStyle/>
          <a:p>
            <a:pPr>
              <a:lnSpc>
                <a:spcPct val="80000"/>
              </a:lnSpc>
              <a:buFont typeface="Wingdings" panose="05000000000000000000" pitchFamily="2" charset="2"/>
              <a:buNone/>
            </a:pPr>
            <a:endParaRPr lang="cs-CZ" altLang="cs-CZ" sz="1400" b="1" smtClean="0">
              <a:latin typeface="Times New Roman" panose="02020603050405020304" pitchFamily="18" charset="0"/>
            </a:endParaRPr>
          </a:p>
          <a:p>
            <a:pPr>
              <a:lnSpc>
                <a:spcPct val="80000"/>
              </a:lnSpc>
              <a:buFont typeface="Wingdings" panose="05000000000000000000" pitchFamily="2" charset="2"/>
              <a:buNone/>
            </a:pPr>
            <a:endParaRPr lang="cs-CZ" altLang="cs-CZ" sz="1400" smtClean="0"/>
          </a:p>
        </p:txBody>
      </p:sp>
      <p:graphicFrame>
        <p:nvGraphicFramePr>
          <p:cNvPr id="22595" name="Group 67"/>
          <p:cNvGraphicFramePr>
            <a:graphicFrameLocks noGrp="1"/>
          </p:cNvGraphicFramePr>
          <p:nvPr>
            <p:extLst>
              <p:ext uri="{D42A27DB-BD31-4B8C-83A1-F6EECF244321}">
                <p14:modId xmlns:p14="http://schemas.microsoft.com/office/powerpoint/2010/main" val="2097858399"/>
              </p:ext>
            </p:extLst>
          </p:nvPr>
        </p:nvGraphicFramePr>
        <p:xfrm>
          <a:off x="631964" y="1268759"/>
          <a:ext cx="7848871" cy="5276887"/>
        </p:xfrm>
        <a:graphic>
          <a:graphicData uri="http://schemas.openxmlformats.org/drawingml/2006/table">
            <a:tbl>
              <a:tblPr/>
              <a:tblGrid>
                <a:gridCol w="3245404">
                  <a:extLst>
                    <a:ext uri="{9D8B030D-6E8A-4147-A177-3AD203B41FA5}">
                      <a16:colId xmlns:a16="http://schemas.microsoft.com/office/drawing/2014/main" val="20000"/>
                    </a:ext>
                  </a:extLst>
                </a:gridCol>
                <a:gridCol w="1534489">
                  <a:extLst>
                    <a:ext uri="{9D8B030D-6E8A-4147-A177-3AD203B41FA5}">
                      <a16:colId xmlns:a16="http://schemas.microsoft.com/office/drawing/2014/main" val="20002"/>
                    </a:ext>
                  </a:extLst>
                </a:gridCol>
                <a:gridCol w="1534489">
                  <a:extLst>
                    <a:ext uri="{9D8B030D-6E8A-4147-A177-3AD203B41FA5}">
                      <a16:colId xmlns:a16="http://schemas.microsoft.com/office/drawing/2014/main" val="1443962139"/>
                    </a:ext>
                  </a:extLst>
                </a:gridCol>
                <a:gridCol w="1534489">
                  <a:extLst>
                    <a:ext uri="{9D8B030D-6E8A-4147-A177-3AD203B41FA5}">
                      <a16:colId xmlns:a16="http://schemas.microsoft.com/office/drawing/2014/main" val="1151206842"/>
                    </a:ext>
                  </a:extLst>
                </a:gridCol>
              </a:tblGrid>
              <a:tr h="58411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Položka</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Rozpočet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v tis. Kč</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a:effectLst/>
                          <a:latin typeface="+mn-lt"/>
                          <a:ea typeface="Times New Roman" panose="02020603050405020304" pitchFamily="18" charset="0"/>
                        </a:rPr>
                        <a:t>Skutečnost </a:t>
                      </a:r>
                      <a:r>
                        <a:rPr lang="cs-CZ" sz="1600" dirty="0" smtClean="0">
                          <a:effectLst/>
                          <a:latin typeface="+mn-lt"/>
                          <a:ea typeface="Times New Roman" panose="02020603050405020304" pitchFamily="18" charset="0"/>
                        </a:rPr>
                        <a:t>2022 </a:t>
                      </a:r>
                      <a:r>
                        <a:rPr lang="cs-CZ" sz="1600" dirty="0">
                          <a:effectLst/>
                          <a:latin typeface="+mn-lt"/>
                          <a:ea typeface="Times New Roman" panose="02020603050405020304" pitchFamily="18" charset="0"/>
                        </a:rPr>
                        <a:t>v tis. Kč</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Rozpočet 2023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v tis. Kč</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n-lt"/>
                          <a:cs typeface="Times New Roman" pitchFamily="18" charset="0"/>
                        </a:rPr>
                        <a:t>CESNET </a:t>
                      </a:r>
                      <a:endParaRPr kumimoji="0" lang="cs-CZ" sz="1600" b="0" i="0" u="none" strike="noStrike" cap="none" normalizeH="0" baseline="0" dirty="0" smtClean="0">
                        <a:ln>
                          <a:noFill/>
                        </a:ln>
                        <a:solidFill>
                          <a:schemeClr val="tx1"/>
                        </a:solidFill>
                        <a:effectLst/>
                        <a:latin typeface="+mn-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n-lt"/>
                        </a:rPr>
                        <a:t>1 330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1 182</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n-lt"/>
                        </a:rPr>
                        <a:t>1 190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Počítačová síť UTB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1 010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749</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900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Celoškolské servery</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215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141</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300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Přístupový a identifikační systém</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80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 69</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80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Ekonomický systém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1 200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1 163</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cs typeface="Times New Roman" pitchFamily="18" charset="0"/>
                        </a:rPr>
                        <a:t>1 200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IS Kredit</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820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864</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820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Studijní systém STAG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272</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cs typeface="Times New Roman" pitchFamily="18" charset="0"/>
                        </a:rPr>
                        <a:t>930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Licence Microsoft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1 050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982</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1 000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Software s celoškolským využitím</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1 070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1 037</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1 150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Publikační systém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300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296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390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Univerzitní portál</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25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Dokumentový systém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76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Provoz centrální </a:t>
                      </a:r>
                      <a:r>
                        <a:rPr kumimoji="0" lang="cs-CZ" sz="1600" b="0" i="0" u="none" strike="noStrike" cap="none" normalizeH="0" baseline="0" dirty="0" err="1" smtClean="0">
                          <a:ln>
                            <a:noFill/>
                          </a:ln>
                          <a:solidFill>
                            <a:schemeClr val="tx1"/>
                          </a:solidFill>
                          <a:effectLst/>
                          <a:latin typeface="+mj-lt"/>
                        </a:rPr>
                        <a:t>servrovny</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1 040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1 615</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1 900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Celkem</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9 140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8 446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9 985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informační technologie</a:t>
            </a:r>
            <a:br>
              <a:rPr lang="cs-CZ" altLang="cs-CZ" sz="2400" dirty="0" smtClean="0">
                <a:cs typeface="Arial" panose="020B0604020202020204" pitchFamily="34" charset="0"/>
              </a:rPr>
            </a:br>
            <a:r>
              <a:rPr lang="cs-CZ" altLang="cs-CZ" sz="2000" dirty="0" smtClean="0">
                <a:cs typeface="Arial" panose="020B0604020202020204" pitchFamily="34" charset="0"/>
              </a:rPr>
              <a:t>CVT zabezpečuje</a:t>
            </a:r>
            <a:endParaRPr lang="cs-CZ" altLang="cs-CZ" sz="2400" dirty="0" smtClean="0">
              <a:cs typeface="Arial" panose="020B0604020202020204" pitchFamily="34" charset="0"/>
            </a:endParaRPr>
          </a:p>
        </p:txBody>
      </p:sp>
      <p:sp>
        <p:nvSpPr>
          <p:cNvPr id="41987" name="Rectangle 3"/>
          <p:cNvSpPr>
            <a:spLocks noGrp="1" noChangeArrowheads="1"/>
          </p:cNvSpPr>
          <p:nvPr>
            <p:ph idx="1"/>
          </p:nvPr>
        </p:nvSpPr>
        <p:spPr>
          <a:prstGeom prst="rect">
            <a:avLst/>
          </a:prstGeom>
        </p:spPr>
        <p:txBody>
          <a:bodyPr/>
          <a:lstStyle/>
          <a:p>
            <a:pPr lvl="0">
              <a:buFont typeface="Wingdings" panose="05000000000000000000" pitchFamily="2" charset="2"/>
              <a:buChar char="§"/>
            </a:pPr>
            <a:r>
              <a:rPr lang="cs-CZ" dirty="0" smtClean="0"/>
              <a:t>provoz </a:t>
            </a:r>
            <a:r>
              <a:rPr lang="cs-CZ" dirty="0"/>
              <a:t>a </a:t>
            </a:r>
            <a:r>
              <a:rPr lang="cs-CZ" dirty="0" smtClean="0"/>
              <a:t>údržbu </a:t>
            </a:r>
            <a:r>
              <a:rPr lang="cs-CZ" dirty="0"/>
              <a:t>počítačové sítě UTB, úhradu telekomuni­kačních a licenčních poplatků včetně servisu zařízení Cisco, pronájem kabelových tras, </a:t>
            </a:r>
            <a:r>
              <a:rPr lang="cs-CZ" dirty="0" smtClean="0"/>
              <a:t>podporu </a:t>
            </a:r>
            <a:r>
              <a:rPr lang="cs-CZ" dirty="0"/>
              <a:t>všech modulů </a:t>
            </a:r>
            <a:r>
              <a:rPr lang="cs-CZ" dirty="0" err="1"/>
              <a:t>FlowMon</a:t>
            </a:r>
            <a:r>
              <a:rPr lang="cs-CZ" dirty="0"/>
              <a:t> (sonda, kolektor, ADS), </a:t>
            </a:r>
            <a:r>
              <a:rPr lang="cs-CZ" dirty="0" smtClean="0"/>
              <a:t>podporu Cisco </a:t>
            </a:r>
            <a:r>
              <a:rPr lang="cs-CZ" dirty="0"/>
              <a:t>Prime </a:t>
            </a:r>
            <a:r>
              <a:rPr lang="cs-CZ" dirty="0" err="1"/>
              <a:t>Infrastructure</a:t>
            </a:r>
            <a:r>
              <a:rPr lang="cs-CZ" dirty="0"/>
              <a:t> (</a:t>
            </a:r>
            <a:r>
              <a:rPr lang="cs-CZ" dirty="0" err="1"/>
              <a:t>WiFi</a:t>
            </a:r>
            <a:r>
              <a:rPr lang="cs-CZ" dirty="0"/>
              <a:t>)</a:t>
            </a:r>
          </a:p>
          <a:p>
            <a:pPr lvl="0">
              <a:buFont typeface="Wingdings" panose="05000000000000000000" pitchFamily="2" charset="2"/>
              <a:buChar char="§"/>
            </a:pPr>
            <a:r>
              <a:rPr lang="cs-CZ" dirty="0" smtClean="0"/>
              <a:t>provoz, údržbu </a:t>
            </a:r>
            <a:r>
              <a:rPr lang="cs-CZ" dirty="0"/>
              <a:t>a servisní podpory celoškolských serverů</a:t>
            </a:r>
          </a:p>
          <a:p>
            <a:pPr lvl="0">
              <a:buFont typeface="Wingdings" panose="05000000000000000000" pitchFamily="2" charset="2"/>
              <a:buChar char="§"/>
            </a:pPr>
            <a:r>
              <a:rPr lang="cs-CZ" dirty="0"/>
              <a:t>přístupový a identifikační systém (licenční poplatky, úpravy software a nastavení)</a:t>
            </a:r>
          </a:p>
          <a:p>
            <a:pPr lvl="0">
              <a:buFont typeface="Wingdings" panose="05000000000000000000" pitchFamily="2" charset="2"/>
              <a:buChar char="§"/>
            </a:pPr>
            <a:r>
              <a:rPr lang="cs-CZ" dirty="0"/>
              <a:t>ekonomický systém na bázi SAP včetně doplňkových aplikací (údržba licencí SAP, členský příspěvek sdružení KC VVŠ a EUNIS, podpora provozu primární a sekundární hardwarové infrastruktury v Olomouci, zálohování v datovém centru</a:t>
            </a:r>
            <a:r>
              <a:rPr lang="cs-CZ" dirty="0" smtClean="0"/>
              <a:t>)</a:t>
            </a:r>
          </a:p>
          <a:p>
            <a:pPr lvl="0">
              <a:buFont typeface="Wingdings" panose="05000000000000000000" pitchFamily="2" charset="2"/>
              <a:buChar char="§"/>
            </a:pPr>
            <a:r>
              <a:rPr lang="cs-CZ" dirty="0"/>
              <a:t>informační systém Kredit (stravování, prodej, clearing, reprografické služby)</a:t>
            </a:r>
          </a:p>
          <a:p>
            <a:pPr lvl="0">
              <a:buFont typeface="Wingdings" panose="05000000000000000000" pitchFamily="2" charset="2"/>
              <a:buChar char="§"/>
            </a:pPr>
            <a:r>
              <a:rPr lang="cs-CZ" dirty="0"/>
              <a:t>studijní informační systém IS/STAG (podpora provozu systému včetně nových modulů dle smlouvy se ZČU, technická podpora databáze </a:t>
            </a:r>
            <a:r>
              <a:rPr lang="cs-CZ" dirty="0" err="1"/>
              <a:t>Oracle</a:t>
            </a:r>
            <a:r>
              <a:rPr lang="cs-CZ" dirty="0"/>
              <a:t> a </a:t>
            </a:r>
            <a:r>
              <a:rPr lang="cs-CZ" dirty="0" err="1"/>
              <a:t>Oracle</a:t>
            </a:r>
            <a:r>
              <a:rPr lang="cs-CZ" dirty="0"/>
              <a:t> </a:t>
            </a:r>
            <a:r>
              <a:rPr lang="cs-CZ" dirty="0" err="1"/>
              <a:t>Forms</a:t>
            </a:r>
            <a:r>
              <a:rPr lang="en-US" dirty="0"/>
              <a:t>&amp;Reports</a:t>
            </a:r>
            <a:r>
              <a:rPr lang="cs-CZ" dirty="0"/>
              <a:t>, servisní podpora mobilní aplikace </a:t>
            </a:r>
            <a:r>
              <a:rPr lang="cs-CZ" dirty="0" err="1"/>
              <a:t>MojeUTB</a:t>
            </a:r>
            <a:r>
              <a:rPr lang="cs-CZ" dirty="0"/>
              <a:t>)</a:t>
            </a:r>
          </a:p>
          <a:p>
            <a:pPr lvl="0"/>
            <a:endParaRPr lang="cs-CZ" dirty="0"/>
          </a:p>
          <a:p>
            <a:pPr lvl="0">
              <a:buFont typeface="Wingdings" panose="05000000000000000000" pitchFamily="2" charset="2"/>
              <a:buChar char="§"/>
            </a:pPr>
            <a:endParaRPr lang="cs-CZ" dirty="0" smtClean="0"/>
          </a:p>
          <a:p>
            <a:pPr marL="0" indent="0">
              <a:buFontTx/>
              <a:buNone/>
              <a:defRPr/>
            </a:pPr>
            <a:endParaRPr lang="cs-CZ" altLang="cs-CZ" dirty="0" smtClean="0"/>
          </a:p>
        </p:txBody>
      </p:sp>
    </p:spTree>
    <p:extLst>
      <p:ext uri="{BB962C8B-B14F-4D97-AF65-F5344CB8AC3E}">
        <p14:creationId xmlns:p14="http://schemas.microsoft.com/office/powerpoint/2010/main" val="20008852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informační technologie</a:t>
            </a:r>
            <a:br>
              <a:rPr lang="cs-CZ" altLang="cs-CZ" sz="2400" dirty="0" smtClean="0">
                <a:cs typeface="Arial" panose="020B0604020202020204" pitchFamily="34" charset="0"/>
              </a:rPr>
            </a:br>
            <a:r>
              <a:rPr lang="cs-CZ" altLang="cs-CZ" sz="2000" dirty="0" smtClean="0">
                <a:cs typeface="Arial" panose="020B0604020202020204" pitchFamily="34" charset="0"/>
              </a:rPr>
              <a:t>CVT zabezpečuje</a:t>
            </a:r>
            <a:endParaRPr lang="cs-CZ" altLang="cs-CZ" sz="2400" dirty="0" smtClean="0">
              <a:cs typeface="Arial" panose="020B0604020202020204" pitchFamily="34" charset="0"/>
            </a:endParaRPr>
          </a:p>
        </p:txBody>
      </p:sp>
      <p:sp>
        <p:nvSpPr>
          <p:cNvPr id="41987" name="Rectangle 3"/>
          <p:cNvSpPr>
            <a:spLocks noGrp="1" noChangeArrowheads="1"/>
          </p:cNvSpPr>
          <p:nvPr>
            <p:ph idx="1"/>
          </p:nvPr>
        </p:nvSpPr>
        <p:spPr>
          <a:prstGeom prst="rect">
            <a:avLst/>
          </a:prstGeom>
        </p:spPr>
        <p:txBody>
          <a:bodyPr/>
          <a:lstStyle/>
          <a:p>
            <a:pPr lvl="0">
              <a:buFont typeface="Wingdings" panose="05000000000000000000" pitchFamily="2" charset="2"/>
              <a:buChar char="§"/>
            </a:pPr>
            <a:r>
              <a:rPr lang="cs-CZ" dirty="0"/>
              <a:t>licenční program </a:t>
            </a:r>
            <a:r>
              <a:rPr lang="cs-CZ" dirty="0" err="1"/>
              <a:t>Enrollment</a:t>
            </a:r>
            <a:r>
              <a:rPr lang="cs-CZ" dirty="0"/>
              <a:t> </a:t>
            </a:r>
            <a:r>
              <a:rPr lang="cs-CZ" dirty="0" err="1"/>
              <a:t>for</a:t>
            </a:r>
            <a:r>
              <a:rPr lang="cs-CZ" dirty="0"/>
              <a:t> </a:t>
            </a:r>
            <a:r>
              <a:rPr lang="cs-CZ" dirty="0" err="1"/>
              <a:t>Education</a:t>
            </a:r>
            <a:r>
              <a:rPr lang="cs-CZ" dirty="0"/>
              <a:t> </a:t>
            </a:r>
            <a:r>
              <a:rPr lang="cs-CZ" dirty="0" err="1"/>
              <a:t>Solution</a:t>
            </a:r>
            <a:r>
              <a:rPr lang="cs-CZ" dirty="0"/>
              <a:t> pro licence Microsoft 365 </a:t>
            </a:r>
            <a:r>
              <a:rPr lang="cs-CZ" dirty="0" err="1"/>
              <a:t>Education</a:t>
            </a:r>
            <a:r>
              <a:rPr lang="cs-CZ" dirty="0"/>
              <a:t> A3 podle počtu </a:t>
            </a:r>
            <a:r>
              <a:rPr lang="cs-CZ" dirty="0" err="1"/>
              <a:t>Education</a:t>
            </a:r>
            <a:r>
              <a:rPr lang="cs-CZ" dirty="0"/>
              <a:t> </a:t>
            </a:r>
            <a:r>
              <a:rPr lang="cs-CZ" dirty="0" err="1"/>
              <a:t>Qualified</a:t>
            </a:r>
            <a:r>
              <a:rPr lang="cs-CZ" dirty="0"/>
              <a:t> User a licence plánu Office 365 </a:t>
            </a:r>
            <a:r>
              <a:rPr lang="cs-CZ" dirty="0" err="1"/>
              <a:t>Education</a:t>
            </a:r>
            <a:r>
              <a:rPr lang="cs-CZ" dirty="0"/>
              <a:t> pro studenty</a:t>
            </a:r>
          </a:p>
          <a:p>
            <a:pPr lvl="0">
              <a:buFont typeface="Wingdings" panose="05000000000000000000" pitchFamily="2" charset="2"/>
              <a:buChar char="§"/>
            </a:pPr>
            <a:r>
              <a:rPr lang="cs-CZ" dirty="0"/>
              <a:t>SW s celoškolským užitím (mj. multilicence Beck online, antivirová ochrana pracovních stanic, zálohování dat)</a:t>
            </a:r>
          </a:p>
          <a:p>
            <a:pPr lvl="0">
              <a:buFont typeface="Wingdings" panose="05000000000000000000" pitchFamily="2" charset="2"/>
              <a:buChar char="§"/>
            </a:pPr>
            <a:r>
              <a:rPr lang="cs-CZ" dirty="0"/>
              <a:t>publikační systém (servisní podpora aplikací OBD, VERSO, </a:t>
            </a:r>
            <a:r>
              <a:rPr lang="cs-CZ" dirty="0" err="1"/>
              <a:t>GaP</a:t>
            </a:r>
            <a:r>
              <a:rPr lang="cs-CZ" dirty="0"/>
              <a:t>, IGA JUNG a POLL)</a:t>
            </a:r>
          </a:p>
          <a:p>
            <a:pPr lvl="0">
              <a:buFont typeface="Wingdings" panose="05000000000000000000" pitchFamily="2" charset="2"/>
              <a:buChar char="§"/>
            </a:pPr>
            <a:r>
              <a:rPr lang="cs-CZ" dirty="0"/>
              <a:t>univerzitní portál</a:t>
            </a:r>
          </a:p>
          <a:p>
            <a:pPr lvl="0">
              <a:buFont typeface="Wingdings" panose="05000000000000000000" pitchFamily="2" charset="2"/>
              <a:buChar char="§"/>
            </a:pPr>
            <a:r>
              <a:rPr lang="cs-CZ" dirty="0"/>
              <a:t>dokumentový systém DMS (služby a kapacita v datovém centru, licence RMGT SAP)</a:t>
            </a:r>
          </a:p>
          <a:p>
            <a:pPr lvl="0">
              <a:buFont typeface="Wingdings" panose="05000000000000000000" pitchFamily="2" charset="2"/>
              <a:buChar char="§"/>
            </a:pPr>
            <a:r>
              <a:rPr lang="cs-CZ" dirty="0"/>
              <a:t>provoz a </a:t>
            </a:r>
            <a:r>
              <a:rPr lang="cs-CZ" dirty="0" smtClean="0"/>
              <a:t>údržbu </a:t>
            </a:r>
            <a:r>
              <a:rPr lang="cs-CZ" dirty="0"/>
              <a:t>centrální </a:t>
            </a:r>
            <a:r>
              <a:rPr lang="cs-CZ" dirty="0" err="1"/>
              <a:t>serverovny</a:t>
            </a:r>
            <a:r>
              <a:rPr lang="cs-CZ" dirty="0"/>
              <a:t> (spotřeba elektrické energie, servisní smlouva zahrnující pravidelný servisní program, preventivní údržbu a nepřetržitý dohled dispečinku</a:t>
            </a:r>
            <a:r>
              <a:rPr lang="cs-CZ" dirty="0" smtClean="0"/>
              <a:t>).</a:t>
            </a:r>
          </a:p>
          <a:p>
            <a:pPr>
              <a:buFont typeface="Wingdings" panose="05000000000000000000" pitchFamily="2" charset="2"/>
              <a:buChar char="§"/>
            </a:pPr>
            <a:r>
              <a:rPr lang="cs-CZ" dirty="0" smtClean="0"/>
              <a:t>v</a:t>
            </a:r>
            <a:r>
              <a:rPr lang="cs-CZ" dirty="0"/>
              <a:t> rámci Projektu NPO a Projektu podpory strategického řízení vytvoření profesionálního zázemí pro realizaci distančních forem výuky – Centrum digitalizace FÉNIX</a:t>
            </a:r>
          </a:p>
          <a:p>
            <a:pPr marL="0" lvl="0" indent="0">
              <a:buNone/>
            </a:pPr>
            <a:endParaRPr lang="cs-CZ" altLang="cs-CZ" dirty="0" smtClean="0"/>
          </a:p>
        </p:txBody>
      </p:sp>
    </p:spTree>
    <p:extLst>
      <p:ext uri="{BB962C8B-B14F-4D97-AF65-F5344CB8AC3E}">
        <p14:creationId xmlns:p14="http://schemas.microsoft.com/office/powerpoint/2010/main" val="2000340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informační technologie</a:t>
            </a:r>
            <a:br>
              <a:rPr lang="cs-CZ" altLang="cs-CZ" sz="2400" dirty="0" smtClean="0">
                <a:cs typeface="Arial" panose="020B0604020202020204" pitchFamily="34" charset="0"/>
              </a:rPr>
            </a:br>
            <a:r>
              <a:rPr lang="cs-CZ" altLang="cs-CZ" sz="2000" dirty="0" smtClean="0">
                <a:cs typeface="Arial" panose="020B0604020202020204" pitchFamily="34" charset="0"/>
              </a:rPr>
              <a:t>CVT zabezpečuje</a:t>
            </a:r>
            <a:endParaRPr lang="cs-CZ" altLang="cs-CZ" sz="2400" dirty="0" smtClean="0">
              <a:cs typeface="Arial" panose="020B0604020202020204" pitchFamily="34" charset="0"/>
            </a:endParaRPr>
          </a:p>
        </p:txBody>
      </p:sp>
      <p:sp>
        <p:nvSpPr>
          <p:cNvPr id="41987" name="Rectangle 3"/>
          <p:cNvSpPr>
            <a:spLocks noGrp="1" noChangeArrowheads="1"/>
          </p:cNvSpPr>
          <p:nvPr>
            <p:ph idx="1"/>
          </p:nvPr>
        </p:nvSpPr>
        <p:spPr>
          <a:prstGeom prst="rect">
            <a:avLst/>
          </a:prstGeom>
        </p:spPr>
        <p:txBody>
          <a:bodyPr/>
          <a:lstStyle/>
          <a:p>
            <a:pPr lvl="0">
              <a:buFont typeface="Wingdings" panose="05000000000000000000" pitchFamily="2" charset="2"/>
              <a:buChar char="§"/>
            </a:pPr>
            <a:r>
              <a:rPr lang="cs-CZ" dirty="0" smtClean="0"/>
              <a:t>optimalizaci topologie páteřní sítě a pořízení HW prvků pro obnovu zastaralých technologií, zejména centrálního modulárního přepínače a </a:t>
            </a:r>
            <a:r>
              <a:rPr lang="cs-CZ" dirty="0" err="1" smtClean="0"/>
              <a:t>controlleru</a:t>
            </a:r>
            <a:r>
              <a:rPr lang="cs-CZ" dirty="0" smtClean="0"/>
              <a:t> pro </a:t>
            </a:r>
            <a:r>
              <a:rPr lang="cs-CZ" dirty="0" err="1" smtClean="0"/>
              <a:t>wi-fi</a:t>
            </a:r>
            <a:r>
              <a:rPr lang="cs-CZ" dirty="0" smtClean="0"/>
              <a:t> síť </a:t>
            </a:r>
          </a:p>
          <a:p>
            <a:pPr lvl="0">
              <a:buFont typeface="Wingdings" panose="05000000000000000000" pitchFamily="2" charset="2"/>
              <a:buChar char="§"/>
            </a:pPr>
            <a:r>
              <a:rPr lang="cs-CZ" dirty="0" smtClean="0"/>
              <a:t>obnovu klíčové síťové infrastruktury, tj. aktivní prvky sítě v 9 objektech univerzity</a:t>
            </a:r>
          </a:p>
          <a:p>
            <a:pPr lvl="0">
              <a:buFont typeface="Wingdings" panose="05000000000000000000" pitchFamily="2" charset="2"/>
              <a:buChar char="§"/>
            </a:pPr>
            <a:r>
              <a:rPr lang="cs-CZ" dirty="0" smtClean="0"/>
              <a:t>specialisty na bezpečnost IT (oblast zabezpečení síťové a serverové infrastruktury </a:t>
            </a:r>
          </a:p>
          <a:p>
            <a:pPr lvl="0">
              <a:buFont typeface="Wingdings" panose="05000000000000000000" pitchFamily="2" charset="2"/>
              <a:buChar char="§"/>
            </a:pPr>
            <a:endParaRPr lang="cs-CZ" dirty="0"/>
          </a:p>
          <a:p>
            <a:pPr marL="0" lvl="0" indent="0">
              <a:buNone/>
            </a:pPr>
            <a:endParaRPr lang="cs-CZ" b="1" dirty="0" smtClean="0"/>
          </a:p>
          <a:p>
            <a:pPr marL="0" indent="0" algn="just">
              <a:buNone/>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40850283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indent="0"/>
            <a:r>
              <a:rPr lang="cs-CZ" altLang="cs-CZ" sz="2400" dirty="0" smtClean="0"/>
              <a:t>Prostředky na činnost orgánů</a:t>
            </a:r>
          </a:p>
        </p:txBody>
      </p:sp>
      <p:sp>
        <p:nvSpPr>
          <p:cNvPr id="56323" name="Rectangle 3"/>
          <p:cNvSpPr>
            <a:spLocks noGrp="1" noChangeArrowheads="1"/>
          </p:cNvSpPr>
          <p:nvPr>
            <p:ph idx="1"/>
          </p:nvPr>
        </p:nvSpPr>
        <p:spPr/>
        <p:txBody>
          <a:bodyPr/>
          <a:lstStyle/>
          <a:p>
            <a:pPr>
              <a:lnSpc>
                <a:spcPct val="80000"/>
              </a:lnSpc>
              <a:buFont typeface="Wingdings" panose="05000000000000000000" pitchFamily="2" charset="2"/>
              <a:buNone/>
            </a:pPr>
            <a:endParaRPr lang="cs-CZ" altLang="cs-CZ" sz="1400" b="1" smtClean="0">
              <a:latin typeface="Times New Roman" panose="02020603050405020304" pitchFamily="18" charset="0"/>
            </a:endParaRPr>
          </a:p>
          <a:p>
            <a:pPr>
              <a:lnSpc>
                <a:spcPct val="80000"/>
              </a:lnSpc>
              <a:buFont typeface="Wingdings" panose="05000000000000000000" pitchFamily="2" charset="2"/>
              <a:buNone/>
            </a:pPr>
            <a:endParaRPr lang="cs-CZ" altLang="cs-CZ" sz="1400" smtClean="0"/>
          </a:p>
        </p:txBody>
      </p:sp>
      <p:graphicFrame>
        <p:nvGraphicFramePr>
          <p:cNvPr id="22595" name="Group 67"/>
          <p:cNvGraphicFramePr>
            <a:graphicFrameLocks noGrp="1"/>
          </p:cNvGraphicFramePr>
          <p:nvPr>
            <p:extLst>
              <p:ext uri="{D42A27DB-BD31-4B8C-83A1-F6EECF244321}">
                <p14:modId xmlns:p14="http://schemas.microsoft.com/office/powerpoint/2010/main" val="3362455221"/>
              </p:ext>
            </p:extLst>
          </p:nvPr>
        </p:nvGraphicFramePr>
        <p:xfrm>
          <a:off x="899592" y="1124743"/>
          <a:ext cx="7488833" cy="4860450"/>
        </p:xfrm>
        <a:graphic>
          <a:graphicData uri="http://schemas.openxmlformats.org/drawingml/2006/table">
            <a:tbl>
              <a:tblPr/>
              <a:tblGrid>
                <a:gridCol w="3073422">
                  <a:extLst>
                    <a:ext uri="{9D8B030D-6E8A-4147-A177-3AD203B41FA5}">
                      <a16:colId xmlns:a16="http://schemas.microsoft.com/office/drawing/2014/main" val="20000"/>
                    </a:ext>
                  </a:extLst>
                </a:gridCol>
                <a:gridCol w="1509065">
                  <a:extLst>
                    <a:ext uri="{9D8B030D-6E8A-4147-A177-3AD203B41FA5}">
                      <a16:colId xmlns:a16="http://schemas.microsoft.com/office/drawing/2014/main" val="20001"/>
                    </a:ext>
                  </a:extLst>
                </a:gridCol>
                <a:gridCol w="1453173">
                  <a:extLst>
                    <a:ext uri="{9D8B030D-6E8A-4147-A177-3AD203B41FA5}">
                      <a16:colId xmlns:a16="http://schemas.microsoft.com/office/drawing/2014/main" val="1902794685"/>
                    </a:ext>
                  </a:extLst>
                </a:gridCol>
                <a:gridCol w="1453173">
                  <a:extLst>
                    <a:ext uri="{9D8B030D-6E8A-4147-A177-3AD203B41FA5}">
                      <a16:colId xmlns:a16="http://schemas.microsoft.com/office/drawing/2014/main" val="20002"/>
                    </a:ext>
                  </a:extLst>
                </a:gridCol>
              </a:tblGrid>
              <a:tr h="62957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Položka</a:t>
                      </a:r>
                      <a:endParaRPr kumimoji="0" lang="cs-CZ" sz="1800" b="0" i="0" u="none" strike="noStrike" cap="none" normalizeH="0" baseline="0" dirty="0" smtClean="0">
                        <a:ln>
                          <a:noFill/>
                        </a:ln>
                        <a:solidFill>
                          <a:schemeClr val="tx1"/>
                        </a:solidFill>
                        <a:effectLst/>
                        <a:latin typeface="+mj-lt"/>
                      </a:endParaRP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Rozpočet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 v tis. Kč</a:t>
                      </a:r>
                      <a:endParaRPr kumimoji="0" lang="cs-CZ" sz="1800" b="0" i="0" u="none" strike="noStrike" cap="none" normalizeH="0" baseline="0" dirty="0" smtClean="0">
                        <a:ln>
                          <a:noFill/>
                        </a:ln>
                        <a:solidFill>
                          <a:schemeClr val="tx1"/>
                        </a:solidFill>
                        <a:effectLst/>
                        <a:latin typeface="+mj-lt"/>
                      </a:endParaRP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a:effectLst/>
                          <a:latin typeface="+mn-lt"/>
                          <a:ea typeface="Times New Roman" panose="02020603050405020304" pitchFamily="18" charset="0"/>
                        </a:rPr>
                        <a:t>Skutečnost </a:t>
                      </a:r>
                      <a:r>
                        <a:rPr lang="cs-CZ" sz="1800" dirty="0" smtClean="0">
                          <a:effectLst/>
                          <a:latin typeface="+mn-lt"/>
                          <a:ea typeface="Times New Roman" panose="02020603050405020304" pitchFamily="18" charset="0"/>
                        </a:rPr>
                        <a:t>2022 </a:t>
                      </a:r>
                    </a:p>
                    <a:p>
                      <a:pPr algn="r">
                        <a:spcAft>
                          <a:spcPts val="0"/>
                        </a:spcAft>
                      </a:pPr>
                      <a:r>
                        <a:rPr lang="cs-CZ" sz="1800" dirty="0" smtClean="0">
                          <a:effectLst/>
                          <a:latin typeface="+mn-lt"/>
                          <a:ea typeface="Times New Roman" panose="02020603050405020304" pitchFamily="18" charset="0"/>
                        </a:rPr>
                        <a:t>v</a:t>
                      </a:r>
                      <a:r>
                        <a:rPr lang="cs-CZ" sz="1800" dirty="0">
                          <a:effectLst/>
                          <a:latin typeface="+mn-lt"/>
                          <a:ea typeface="Times New Roman" panose="02020603050405020304" pitchFamily="18" charset="0"/>
                        </a:rPr>
                        <a:t> tis. Kč</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Rozpočet 2023</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v tis. Kč</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Akademický senát UTB</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800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805</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900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Správní rada UTB                    </a:t>
                      </a:r>
                      <a:endParaRPr kumimoji="0" lang="cs-CZ" sz="1800" b="0" i="0" u="none" strike="noStrike" cap="none" normalizeH="0" baseline="0" dirty="0" smtClean="0">
                        <a:ln>
                          <a:noFill/>
                        </a:ln>
                        <a:solidFill>
                          <a:schemeClr val="tx1"/>
                        </a:solidFill>
                        <a:effectLst/>
                        <a:latin typeface="+mj-lt"/>
                      </a:endParaRP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70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104</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120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Vědecká rada UTB</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40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76</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Rada pro vnitřní hodnocení</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186</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350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Rada vysokých škol</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200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106</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cs typeface="Times New Roman" pitchFamily="18" charset="0"/>
                        </a:rPr>
                        <a:t>200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177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Česká konference rektorů</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120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130</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120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Poplatky za členství v organizacích</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150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149</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cs typeface="Times New Roman" pitchFamily="18" charset="0"/>
                        </a:rPr>
                        <a:t>150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Evropská asociace univerzit</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120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126</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140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Mezinárodní rada UTB</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168</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220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Celkem</a:t>
                      </a:r>
                      <a:endParaRPr kumimoji="0" lang="cs-CZ" sz="1800" b="0" i="0" u="none" strike="noStrike" cap="none" normalizeH="0" baseline="0" dirty="0" smtClean="0">
                        <a:ln>
                          <a:noFill/>
                        </a:ln>
                        <a:solidFill>
                          <a:schemeClr val="tx1"/>
                        </a:solidFill>
                        <a:effectLst/>
                        <a:latin typeface="+mj-lt"/>
                      </a:endParaRP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2 100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1 850</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2 300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indent="0"/>
            <a:r>
              <a:rPr lang="cs-CZ" altLang="cs-CZ" sz="1400" dirty="0" smtClean="0">
                <a:latin typeface="Arial" panose="020B0604020202020204" pitchFamily="34" charset="0"/>
              </a:rPr>
              <a:t/>
            </a:r>
            <a:br>
              <a:rPr lang="cs-CZ" altLang="cs-CZ" sz="1400" dirty="0" smtClean="0">
                <a:latin typeface="Arial" panose="020B0604020202020204" pitchFamily="34" charset="0"/>
              </a:rPr>
            </a:br>
            <a:r>
              <a:rPr lang="cs-CZ" altLang="cs-CZ" sz="2400" dirty="0" smtClean="0"/>
              <a:t>Informační zdroje </a:t>
            </a:r>
            <a:br>
              <a:rPr lang="cs-CZ" altLang="cs-CZ" sz="2400" dirty="0" smtClean="0"/>
            </a:br>
            <a:endParaRPr lang="cs-CZ" altLang="cs-CZ" sz="2400" dirty="0" smtClean="0"/>
          </a:p>
        </p:txBody>
      </p:sp>
      <p:sp>
        <p:nvSpPr>
          <p:cNvPr id="57347" name="Rectangle 3"/>
          <p:cNvSpPr>
            <a:spLocks noGrp="1" noChangeArrowheads="1"/>
          </p:cNvSpPr>
          <p:nvPr>
            <p:ph idx="1"/>
          </p:nvPr>
        </p:nvSpPr>
        <p:spPr/>
        <p:txBody>
          <a:bodyPr/>
          <a:lstStyle/>
          <a:p>
            <a:pPr lvl="1">
              <a:buFont typeface="Wingdings" panose="05000000000000000000" pitchFamily="2" charset="2"/>
              <a:buNone/>
            </a:pPr>
            <a:r>
              <a:rPr lang="cs-CZ" altLang="cs-CZ" sz="2400" smtClean="0">
                <a:latin typeface="Times New Roman" panose="02020603050405020304" pitchFamily="18" charset="0"/>
              </a:rPr>
              <a:t>  </a:t>
            </a:r>
          </a:p>
        </p:txBody>
      </p:sp>
      <p:graphicFrame>
        <p:nvGraphicFramePr>
          <p:cNvPr id="23619" name="Group 67"/>
          <p:cNvGraphicFramePr>
            <a:graphicFrameLocks noGrp="1"/>
          </p:cNvGraphicFramePr>
          <p:nvPr>
            <p:extLst>
              <p:ext uri="{D42A27DB-BD31-4B8C-83A1-F6EECF244321}">
                <p14:modId xmlns:p14="http://schemas.microsoft.com/office/powerpoint/2010/main" val="193916660"/>
              </p:ext>
            </p:extLst>
          </p:nvPr>
        </p:nvGraphicFramePr>
        <p:xfrm>
          <a:off x="303213" y="1268760"/>
          <a:ext cx="8589962" cy="4938001"/>
        </p:xfrm>
        <a:graphic>
          <a:graphicData uri="http://schemas.openxmlformats.org/drawingml/2006/table">
            <a:tbl>
              <a:tblPr/>
              <a:tblGrid>
                <a:gridCol w="3980755">
                  <a:extLst>
                    <a:ext uri="{9D8B030D-6E8A-4147-A177-3AD203B41FA5}">
                      <a16:colId xmlns:a16="http://schemas.microsoft.com/office/drawing/2014/main" val="20000"/>
                    </a:ext>
                  </a:extLst>
                </a:gridCol>
                <a:gridCol w="1534651">
                  <a:extLst>
                    <a:ext uri="{9D8B030D-6E8A-4147-A177-3AD203B41FA5}">
                      <a16:colId xmlns:a16="http://schemas.microsoft.com/office/drawing/2014/main" val="20001"/>
                    </a:ext>
                  </a:extLst>
                </a:gridCol>
                <a:gridCol w="1561693">
                  <a:extLst>
                    <a:ext uri="{9D8B030D-6E8A-4147-A177-3AD203B41FA5}">
                      <a16:colId xmlns:a16="http://schemas.microsoft.com/office/drawing/2014/main" val="3853408710"/>
                    </a:ext>
                  </a:extLst>
                </a:gridCol>
                <a:gridCol w="1512863">
                  <a:extLst>
                    <a:ext uri="{9D8B030D-6E8A-4147-A177-3AD203B41FA5}">
                      <a16:colId xmlns:a16="http://schemas.microsoft.com/office/drawing/2014/main" val="20002"/>
                    </a:ext>
                  </a:extLst>
                </a:gridCol>
              </a:tblGrid>
              <a:tr h="144480">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mj-lt"/>
                          <a:cs typeface="Times New Roman" pitchFamily="18" charset="0"/>
                        </a:rPr>
                        <a:t>Položka </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Rozpočet 2022</a:t>
                      </a:r>
                      <a:br>
                        <a:rPr kumimoji="0" lang="cs-CZ" sz="1800" b="0" i="0" u="none" strike="noStrike" cap="none" normalizeH="0" baseline="0" dirty="0" smtClean="0">
                          <a:ln>
                            <a:noFill/>
                          </a:ln>
                          <a:solidFill>
                            <a:schemeClr val="tx1"/>
                          </a:solidFill>
                          <a:effectLst/>
                          <a:latin typeface="+mj-lt"/>
                          <a:cs typeface="Times New Roman" pitchFamily="18" charset="0"/>
                        </a:rPr>
                      </a:br>
                      <a:r>
                        <a:rPr kumimoji="0" lang="cs-CZ" sz="1800" b="0" i="0" u="none" strike="noStrike" cap="none" normalizeH="0" baseline="0" dirty="0" smtClean="0">
                          <a:ln>
                            <a:noFill/>
                          </a:ln>
                          <a:solidFill>
                            <a:schemeClr val="tx1"/>
                          </a:solidFill>
                          <a:effectLst/>
                          <a:latin typeface="+mj-lt"/>
                          <a:cs typeface="Times New Roman" pitchFamily="18" charset="0"/>
                        </a:rPr>
                        <a:t>v tis. Kč</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lnSpc>
                          <a:spcPct val="115000"/>
                        </a:lnSpc>
                        <a:spcAft>
                          <a:spcPts val="0"/>
                        </a:spcAft>
                      </a:pPr>
                      <a:r>
                        <a:rPr lang="cs-CZ" sz="1800" dirty="0">
                          <a:effectLst/>
                          <a:latin typeface="+mn-lt"/>
                          <a:ea typeface="Times New Roman" panose="02020603050405020304" pitchFamily="18" charset="0"/>
                        </a:rPr>
                        <a:t>Skutečnost </a:t>
                      </a:r>
                      <a:r>
                        <a:rPr lang="cs-CZ" sz="1800" dirty="0" smtClean="0">
                          <a:effectLst/>
                          <a:latin typeface="+mn-lt"/>
                          <a:ea typeface="Times New Roman" panose="02020603050405020304" pitchFamily="18" charset="0"/>
                        </a:rPr>
                        <a:t>2022 </a:t>
                      </a:r>
                      <a:r>
                        <a:rPr lang="cs-CZ" sz="1800" dirty="0">
                          <a:effectLst/>
                          <a:latin typeface="+mn-lt"/>
                          <a:ea typeface="Times New Roman" panose="02020603050405020304" pitchFamily="18" charset="0"/>
                        </a:rPr>
                        <a:t>v tis. Kč</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cs typeface="Times New Roman" pitchFamily="18" charset="0"/>
                        </a:rPr>
                        <a:t>Rozpočet 2023</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cs typeface="Times New Roman" pitchFamily="18" charset="0"/>
                        </a:rPr>
                        <a:t> v tis. Kč</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0127">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mj-lt"/>
                          <a:cs typeface="Times New Roman" pitchFamily="18" charset="0"/>
                        </a:rPr>
                        <a:t>Elektronické zdroje informací (databáze, elektronické knihy, elektronické časopisy)</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5 500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5 298</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7 000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Časopisy tištěné</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190</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Knihy tištěné</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1 750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1 645</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1 750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Knihovní systémy </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450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436</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450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Vydávání PhD Thesis</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70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52</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70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EDD </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10</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Časopis vydávaný univerzitou</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240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251</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300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Výroční zprávy UTB (náklady na zpracování)</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92</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Technologie RFID pro identifikaci knih</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13</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30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Provozní náklady Knihovny UTB</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17 000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rgbClr val="FF1A0A"/>
                          </a:solidFill>
                          <a:effectLst/>
                          <a:latin typeface="+mn-lt"/>
                          <a:ea typeface="Times New Roman" panose="02020603050405020304" pitchFamily="18" charset="0"/>
                        </a:rPr>
                        <a:t>19 017</a:t>
                      </a:r>
                      <a:endParaRPr lang="cs-CZ" sz="1800" b="1" dirty="0">
                        <a:solidFill>
                          <a:srgbClr val="FF1A0A"/>
                        </a:solidFill>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17 090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Celkem</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25 460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rgbClr val="FF1A0A"/>
                          </a:solidFill>
                          <a:effectLst/>
                          <a:latin typeface="+mn-lt"/>
                          <a:ea typeface="Times New Roman" panose="02020603050405020304" pitchFamily="18" charset="0"/>
                        </a:rPr>
                        <a:t>27 004</a:t>
                      </a:r>
                      <a:endParaRPr lang="cs-CZ" sz="1800" b="1" dirty="0">
                        <a:solidFill>
                          <a:srgbClr val="FF1A0A"/>
                        </a:solidFill>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27 010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indent="0" eaLnBrk="1" hangingPunct="1"/>
            <a:r>
              <a:rPr lang="cs-CZ" altLang="cs-CZ" sz="2400" dirty="0" smtClean="0"/>
              <a:t>Informační zdroje – fondy Knihovny</a:t>
            </a:r>
          </a:p>
        </p:txBody>
      </p:sp>
      <p:sp>
        <p:nvSpPr>
          <p:cNvPr id="21507" name="Rectangle 3"/>
          <p:cNvSpPr>
            <a:spLocks noGrp="1" noChangeArrowheads="1"/>
          </p:cNvSpPr>
          <p:nvPr>
            <p:ph idx="1"/>
          </p:nvPr>
        </p:nvSpPr>
        <p:spPr>
          <a:xfrm>
            <a:off x="683568" y="1069513"/>
            <a:ext cx="7848872" cy="5544616"/>
          </a:xfrm>
        </p:spPr>
        <p:txBody>
          <a:bodyPr/>
          <a:lstStyle/>
          <a:p>
            <a:pPr marL="0" indent="0">
              <a:buNone/>
            </a:pPr>
            <a:r>
              <a:rPr lang="cs-CZ" b="1" dirty="0" smtClean="0"/>
              <a:t>Už v roce 2022 nebyl finanční příděl na informační zdroje dostatečný.</a:t>
            </a:r>
          </a:p>
          <a:p>
            <a:pPr marL="0" indent="0">
              <a:buNone/>
            </a:pPr>
            <a:r>
              <a:rPr lang="cs-CZ" dirty="0" smtClean="0"/>
              <a:t>Z FPP Knihovny čerpáno na provozní náklady ještě 2 017 tis. Kč, z toho 1 195 tis. Kč na náklady na budovy.  </a:t>
            </a:r>
          </a:p>
          <a:p>
            <a:pPr marL="0" indent="0">
              <a:buNone/>
            </a:pPr>
            <a:r>
              <a:rPr lang="cs-CZ" dirty="0" smtClean="0"/>
              <a:t>Přehled </a:t>
            </a:r>
            <a:r>
              <a:rPr lang="cs-CZ" dirty="0"/>
              <a:t>aktivit, které bude muset knihovna v </a:t>
            </a:r>
            <a:r>
              <a:rPr lang="cs-CZ" dirty="0" smtClean="0"/>
              <a:t>nejbližších letech </a:t>
            </a:r>
            <a:r>
              <a:rPr lang="cs-CZ" dirty="0"/>
              <a:t>zrealizovat, včetně finančních rámců:</a:t>
            </a:r>
          </a:p>
          <a:p>
            <a:pPr>
              <a:buFont typeface="Wingdings" panose="05000000000000000000" pitchFamily="2" charset="2"/>
              <a:buChar char="§"/>
            </a:pPr>
            <a:r>
              <a:rPr lang="cs-CZ" dirty="0" smtClean="0"/>
              <a:t>Obnova </a:t>
            </a:r>
            <a:r>
              <a:rPr lang="cs-CZ" dirty="0"/>
              <a:t>technického vybavení Nakladatelství </a:t>
            </a:r>
            <a:r>
              <a:rPr lang="cs-CZ" dirty="0" smtClean="0"/>
              <a:t>UTB: 1 </a:t>
            </a:r>
            <a:r>
              <a:rPr lang="cs-CZ" dirty="0"/>
              <a:t>mil. Kč </a:t>
            </a:r>
            <a:r>
              <a:rPr lang="cs-CZ" dirty="0" smtClean="0"/>
              <a:t>  IROP</a:t>
            </a:r>
          </a:p>
          <a:p>
            <a:pPr>
              <a:buFont typeface="Wingdings" panose="05000000000000000000" pitchFamily="2" charset="2"/>
              <a:buChar char="§"/>
            </a:pPr>
            <a:r>
              <a:rPr lang="cs-CZ" dirty="0" smtClean="0"/>
              <a:t>Obnova </a:t>
            </a:r>
            <a:r>
              <a:rPr lang="cs-CZ" dirty="0" err="1" smtClean="0"/>
              <a:t>virtualizovaných</a:t>
            </a:r>
            <a:r>
              <a:rPr lang="cs-CZ" dirty="0" smtClean="0"/>
              <a:t> stanic v knihovně, včetně serverové infrastruktury:      5 - 6 mil. Kč (do roku 2024)  IROP</a:t>
            </a:r>
          </a:p>
          <a:p>
            <a:pPr>
              <a:buFont typeface="Wingdings" panose="05000000000000000000" pitchFamily="2" charset="2"/>
              <a:buChar char="§"/>
            </a:pPr>
            <a:r>
              <a:rPr lang="cs-CZ" dirty="0" smtClean="0"/>
              <a:t>Obnova </a:t>
            </a:r>
            <a:r>
              <a:rPr lang="cs-CZ" dirty="0"/>
              <a:t>samoobslužných výpůjčních a návratových </a:t>
            </a:r>
            <a:r>
              <a:rPr lang="cs-CZ" dirty="0" smtClean="0"/>
              <a:t>automatů:  </a:t>
            </a:r>
            <a:r>
              <a:rPr lang="cs-CZ" dirty="0"/>
              <a:t>3 mil. Kč </a:t>
            </a:r>
            <a:r>
              <a:rPr lang="cs-CZ" dirty="0" smtClean="0"/>
              <a:t>         (v létech 2023 </a:t>
            </a:r>
            <a:r>
              <a:rPr lang="cs-CZ" dirty="0"/>
              <a:t>- 2024)</a:t>
            </a:r>
          </a:p>
          <a:p>
            <a:pPr>
              <a:buFont typeface="Wingdings" panose="05000000000000000000" pitchFamily="2" charset="2"/>
              <a:buChar char="§"/>
            </a:pPr>
            <a:r>
              <a:rPr lang="cs-CZ" dirty="0"/>
              <a:t>K tomu je potřeba přičíst zvýšené náklady na elektronické informační zdroje od roku 2023. Licenční centrum </a:t>
            </a:r>
            <a:r>
              <a:rPr lang="cs-CZ" dirty="0" err="1"/>
              <a:t>CzechElib</a:t>
            </a:r>
            <a:r>
              <a:rPr lang="cs-CZ" dirty="0"/>
              <a:t> sice bude dál fungovat, ale už nyní avizovalo, že od uvedeného roku bude státní podpora na elektronické zdroje výrazně nižší, než je v tuto chvíli. </a:t>
            </a:r>
          </a:p>
          <a:p>
            <a:pPr marL="0" indent="0" algn="just">
              <a:buFontTx/>
              <a:buNone/>
              <a:defRPr/>
            </a:pPr>
            <a:r>
              <a:rPr lang="cs-CZ" sz="2000" dirty="0" smtClean="0"/>
              <a:t> </a:t>
            </a:r>
          </a:p>
          <a:p>
            <a:pPr algn="just">
              <a:buFont typeface="Wingdings" panose="05000000000000000000" pitchFamily="2" charset="2"/>
              <a:buChar char="§"/>
              <a:defRPr/>
            </a:pPr>
            <a:endParaRPr lang="cs-CZ" sz="2000" dirty="0" smtClean="0"/>
          </a:p>
          <a:p>
            <a:pPr marL="838200" lvl="1" indent="-381000" eaLnBrk="1" hangingPunct="1">
              <a:buFont typeface="Wingdings" pitchFamily="2" charset="2"/>
              <a:buNone/>
              <a:defRPr/>
            </a:pPr>
            <a:endParaRPr lang="cs-CZ" altLang="cs-CZ" sz="2400" dirty="0" smtClean="0"/>
          </a:p>
        </p:txBody>
      </p:sp>
    </p:spTree>
    <p:extLst>
      <p:ext uri="{BB962C8B-B14F-4D97-AF65-F5344CB8AC3E}">
        <p14:creationId xmlns:p14="http://schemas.microsoft.com/office/powerpoint/2010/main" val="10169470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indent="0"/>
            <a:r>
              <a:rPr lang="cs-CZ" altLang="cs-CZ" sz="2400" dirty="0" smtClean="0"/>
              <a:t>Provoz rektorátu</a:t>
            </a:r>
          </a:p>
        </p:txBody>
      </p:sp>
      <p:graphicFrame>
        <p:nvGraphicFramePr>
          <p:cNvPr id="25741" name="Group 141"/>
          <p:cNvGraphicFramePr>
            <a:graphicFrameLocks noGrp="1"/>
          </p:cNvGraphicFramePr>
          <p:nvPr>
            <p:extLst>
              <p:ext uri="{D42A27DB-BD31-4B8C-83A1-F6EECF244321}">
                <p14:modId xmlns:p14="http://schemas.microsoft.com/office/powerpoint/2010/main" val="1903157520"/>
              </p:ext>
            </p:extLst>
          </p:nvPr>
        </p:nvGraphicFramePr>
        <p:xfrm>
          <a:off x="467541" y="1446377"/>
          <a:ext cx="8208914" cy="4214871"/>
        </p:xfrm>
        <a:graphic>
          <a:graphicData uri="http://schemas.openxmlformats.org/drawingml/2006/table">
            <a:tbl>
              <a:tblPr/>
              <a:tblGrid>
                <a:gridCol w="1008115">
                  <a:extLst>
                    <a:ext uri="{9D8B030D-6E8A-4147-A177-3AD203B41FA5}">
                      <a16:colId xmlns:a16="http://schemas.microsoft.com/office/drawing/2014/main" val="20000"/>
                    </a:ext>
                  </a:extLst>
                </a:gridCol>
                <a:gridCol w="3225452">
                  <a:extLst>
                    <a:ext uri="{9D8B030D-6E8A-4147-A177-3AD203B41FA5}">
                      <a16:colId xmlns:a16="http://schemas.microsoft.com/office/drawing/2014/main" val="20001"/>
                    </a:ext>
                  </a:extLst>
                </a:gridCol>
                <a:gridCol w="1410607">
                  <a:extLst>
                    <a:ext uri="{9D8B030D-6E8A-4147-A177-3AD203B41FA5}">
                      <a16:colId xmlns:a16="http://schemas.microsoft.com/office/drawing/2014/main" val="20002"/>
                    </a:ext>
                  </a:extLst>
                </a:gridCol>
                <a:gridCol w="1282370">
                  <a:extLst>
                    <a:ext uri="{9D8B030D-6E8A-4147-A177-3AD203B41FA5}">
                      <a16:colId xmlns:a16="http://schemas.microsoft.com/office/drawing/2014/main" val="2085724801"/>
                    </a:ext>
                  </a:extLst>
                </a:gridCol>
                <a:gridCol w="1282370">
                  <a:extLst>
                    <a:ext uri="{9D8B030D-6E8A-4147-A177-3AD203B41FA5}">
                      <a16:colId xmlns:a16="http://schemas.microsoft.com/office/drawing/2014/main" val="20003"/>
                    </a:ext>
                  </a:extLst>
                </a:gridCol>
              </a:tblGrid>
              <a:tr h="5564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Nákladové středisko</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Název střediska</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Rozpočet 2022</a:t>
                      </a:r>
                      <a:endParaRPr lang="cs-CZ" sz="1400" dirty="0">
                        <a:effectLst/>
                        <a:latin typeface="+mn-lt"/>
                        <a:ea typeface="Times New Roman" panose="02020603050405020304" pitchFamily="18" charset="0"/>
                        <a:cs typeface="Arial" panose="020B0604020202020204" pitchFamily="34" charset="0"/>
                      </a:endParaRPr>
                    </a:p>
                    <a:p>
                      <a:pPr algn="r">
                        <a:spcAft>
                          <a:spcPts val="0"/>
                        </a:spcAft>
                      </a:pPr>
                      <a:r>
                        <a:rPr lang="cs-CZ" sz="1400" dirty="0">
                          <a:effectLst/>
                          <a:latin typeface="+mn-lt"/>
                          <a:ea typeface="Times New Roman" panose="02020603050405020304" pitchFamily="18" charset="0"/>
                          <a:cs typeface="Arial" panose="020B0604020202020204" pitchFamily="34" charset="0"/>
                        </a:rPr>
                        <a:t> v tis. Kč</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Skutečnost 2022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v tis. Kč</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cs typeface="Times New Roman" pitchFamily="18" charset="0"/>
                        </a:rPr>
                        <a:t>Rozpočet 2023 v tis. Kč</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90002</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Osobní náklady akad. funkcionářů  UTB</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3 400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2 886</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3 400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90110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Kancelář rektora </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5 550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4 841</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6 000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90120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Odbor marketingu a komunikace</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5 250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5 406</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5 800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90130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Personální oddělení </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4 200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4 243</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4 600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90135</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Oddělení rozvoje lidských zdrojů </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1 000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630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500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7807651"/>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90150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Právní oddělení</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1 650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1 568</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2 500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90161</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cs-CZ" sz="1400" b="0" i="0" u="none" strike="noStrike" cap="none" normalizeH="0" baseline="0" dirty="0" smtClean="0">
                          <a:ln>
                            <a:noFill/>
                          </a:ln>
                          <a:solidFill>
                            <a:schemeClr val="tx1"/>
                          </a:solidFill>
                          <a:effectLst/>
                          <a:latin typeface="+mn-lt"/>
                        </a:rPr>
                        <a:t>Oddělení strategického rozvoje.</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700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163</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6684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90320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Referát prorektora pro pedagogickou činnost</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700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756</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1 400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90330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Referát prorektora pro tvůrčí činnost </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1 200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1 377</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700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0525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90350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Referát prorektora pro vnitřní a vnější vztahy   </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700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685</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700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90360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Referát prorektora pro internacionalizaci</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3 000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2 439</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3 000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90370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Referát prorektora pro rozvoj</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700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379</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700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indent="0"/>
            <a:r>
              <a:rPr lang="cs-CZ" altLang="cs-CZ" sz="2400" dirty="0" smtClean="0"/>
              <a:t>Provoz rektorátu</a:t>
            </a:r>
          </a:p>
        </p:txBody>
      </p:sp>
      <p:graphicFrame>
        <p:nvGraphicFramePr>
          <p:cNvPr id="25741" name="Group 141"/>
          <p:cNvGraphicFramePr>
            <a:graphicFrameLocks noGrp="1"/>
          </p:cNvGraphicFramePr>
          <p:nvPr>
            <p:extLst>
              <p:ext uri="{D42A27DB-BD31-4B8C-83A1-F6EECF244321}">
                <p14:modId xmlns:p14="http://schemas.microsoft.com/office/powerpoint/2010/main" val="3022456174"/>
              </p:ext>
            </p:extLst>
          </p:nvPr>
        </p:nvGraphicFramePr>
        <p:xfrm>
          <a:off x="611560" y="1263981"/>
          <a:ext cx="7848872" cy="4253251"/>
        </p:xfrm>
        <a:graphic>
          <a:graphicData uri="http://schemas.openxmlformats.org/drawingml/2006/table">
            <a:tbl>
              <a:tblPr/>
              <a:tblGrid>
                <a:gridCol w="1121267">
                  <a:extLst>
                    <a:ext uri="{9D8B030D-6E8A-4147-A177-3AD203B41FA5}">
                      <a16:colId xmlns:a16="http://schemas.microsoft.com/office/drawing/2014/main" val="20000"/>
                    </a:ext>
                  </a:extLst>
                </a:gridCol>
                <a:gridCol w="2354300">
                  <a:extLst>
                    <a:ext uri="{9D8B030D-6E8A-4147-A177-3AD203B41FA5}">
                      <a16:colId xmlns:a16="http://schemas.microsoft.com/office/drawing/2014/main" val="20001"/>
                    </a:ext>
                  </a:extLst>
                </a:gridCol>
                <a:gridCol w="1492985">
                  <a:extLst>
                    <a:ext uri="{9D8B030D-6E8A-4147-A177-3AD203B41FA5}">
                      <a16:colId xmlns:a16="http://schemas.microsoft.com/office/drawing/2014/main" val="20002"/>
                    </a:ext>
                  </a:extLst>
                </a:gridCol>
                <a:gridCol w="1531582">
                  <a:extLst>
                    <a:ext uri="{9D8B030D-6E8A-4147-A177-3AD203B41FA5}">
                      <a16:colId xmlns:a16="http://schemas.microsoft.com/office/drawing/2014/main" val="419816082"/>
                    </a:ext>
                  </a:extLst>
                </a:gridCol>
                <a:gridCol w="1348738">
                  <a:extLst>
                    <a:ext uri="{9D8B030D-6E8A-4147-A177-3AD203B41FA5}">
                      <a16:colId xmlns:a16="http://schemas.microsoft.com/office/drawing/2014/main" val="20003"/>
                    </a:ext>
                  </a:extLst>
                </a:gridCol>
              </a:tblGrid>
              <a:tr h="79208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Nákladové středisko</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Název střediska</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Rozpočet 2022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v tis. Kč</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kern="1200" dirty="0" smtClean="0">
                          <a:solidFill>
                            <a:schemeClr val="tx1"/>
                          </a:solidFill>
                          <a:effectLst/>
                          <a:latin typeface="+mn-lt"/>
                          <a:ea typeface="+mn-ea"/>
                          <a:cs typeface="+mn-cs"/>
                        </a:rPr>
                        <a:t>Skutečnost  2022  v tis. Kč</a:t>
                      </a:r>
                      <a:endParaRPr kumimoji="0" lang="cs-CZ" sz="1600" b="1" i="0" u="none" strike="noStrike" cap="none" normalizeH="0" baseline="0" dirty="0" smtClean="0">
                        <a:ln>
                          <a:noFill/>
                        </a:ln>
                        <a:solidFill>
                          <a:schemeClr val="tx1"/>
                        </a:solidFill>
                        <a:effectLst/>
                        <a:latin typeface="+mj-lt"/>
                        <a:cs typeface="Times New Roman" pitchFamily="18" charset="0"/>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cs typeface="Times New Roman" pitchFamily="18" charset="0"/>
                        </a:rPr>
                        <a:t>Rozpočet 2023</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cs typeface="Times New Roman" pitchFamily="18" charset="0"/>
                        </a:rPr>
                        <a:t> v tis. Kč</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90510</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Sekretariát kvestora</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4 800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4 642</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5 000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90530</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Odbor investic a majetku</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4 300 </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4 231 </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4 300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90540</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Organizační odbor</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5 100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4 899</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5 000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90550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Projektové oddělení</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1 000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609</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700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9061x</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Ekonomický odbor </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11 350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11 422</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12 400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558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9062x</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cs-CZ" sz="1600" b="0" i="0" u="none" strike="noStrike" kern="1200" cap="none" normalizeH="0" baseline="0" dirty="0" smtClean="0">
                          <a:ln>
                            <a:noFill/>
                          </a:ln>
                          <a:solidFill>
                            <a:schemeClr val="tx1"/>
                          </a:solidFill>
                          <a:effectLst/>
                          <a:latin typeface="+mn-lt"/>
                          <a:ea typeface="+mn-ea"/>
                          <a:cs typeface="Times New Roman" pitchFamily="18" charset="0"/>
                        </a:rPr>
                        <a:t>Centrum výpočetní techniky</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8 500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8 115</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9 600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907xx</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Technicko-provozní odbor</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11 140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9 774</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11 740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90769</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Náklady na provoz rektorátu v objektu U13</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3 250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4 212</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4 700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98107292"/>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Celkem</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cs-CZ" sz="1600" b="1"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77 490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73 600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82 740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prstGeom prst="rect">
            <a:avLst/>
          </a:prstGeom>
        </p:spPr>
        <p:txBody>
          <a:bodyPr/>
          <a:lstStyle/>
          <a:p>
            <a:pPr lvl="0">
              <a:buFont typeface="Wingdings" panose="05000000000000000000" pitchFamily="2" charset="2"/>
              <a:buChar char="§"/>
            </a:pPr>
            <a:r>
              <a:rPr lang="cs-CZ" dirty="0" smtClean="0"/>
              <a:t>Až </a:t>
            </a:r>
            <a:r>
              <a:rPr lang="cs-CZ" dirty="0"/>
              <a:t>do června 2022 byla řada pracovníků rektorátních útvarů alespoň částí úvazku zařazena na projektech OP VVV (hrazeno buď jako přímé osobní náklady nebo z paušálu projektu), tedy bylo výrazně nižší čerpání prostředků ve zdroji 1100 (institucionální podpora ukazatel A </a:t>
            </a:r>
            <a:r>
              <a:rPr lang="cs-CZ" dirty="0" err="1"/>
              <a:t>a</a:t>
            </a:r>
            <a:r>
              <a:rPr lang="cs-CZ" dirty="0"/>
              <a:t> K). V roce 2019 bylo na standardních pracovních místech 83,98 FTE úvazků ze zdroje 1100, v roce 2022 pak už 99,08 FTE úvazků. To představuje kolem 10 mil. Kč na osobních nákladech a režii.</a:t>
            </a:r>
          </a:p>
          <a:p>
            <a:pPr lvl="0">
              <a:buFont typeface="Wingdings" panose="05000000000000000000" pitchFamily="2" charset="2"/>
              <a:buChar char="§"/>
            </a:pPr>
            <a:r>
              <a:rPr lang="cs-CZ" dirty="0" smtClean="0"/>
              <a:t>Na </a:t>
            </a:r>
            <a:r>
              <a:rPr lang="cs-CZ" dirty="0"/>
              <a:t>konci realizační fáze projektů byl realizován převod úvazků z projektů zpět na nákladová střediska, aniž by se snížila pracnost s projektovými agendami. V závěrečné fázi projektů jsou požadavky k EO na nejrůznější sestavy a přehledy četnější a rozsáhlejší, a to především z důvodu konečné kontroly.</a:t>
            </a:r>
          </a:p>
          <a:p>
            <a:pPr lvl="0">
              <a:buFont typeface="Wingdings" panose="05000000000000000000" pitchFamily="2" charset="2"/>
              <a:buChar char="§"/>
            </a:pPr>
            <a:r>
              <a:rPr lang="cs-CZ" dirty="0"/>
              <a:t>Navýšení mzdových tarifů v kategorii ostatních zaměstnanců o 10 </a:t>
            </a:r>
            <a:r>
              <a:rPr lang="cs-CZ" dirty="0" smtClean="0"/>
              <a:t>%.</a:t>
            </a:r>
          </a:p>
          <a:p>
            <a:pPr lvl="0" algn="just">
              <a:buFont typeface="Wingdings" panose="05000000000000000000" pitchFamily="2" charset="2"/>
              <a:buChar char="§"/>
            </a:pPr>
            <a:r>
              <a:rPr lang="cs-CZ" dirty="0"/>
              <a:t>Požadavek auditorů na audit IT prostředí (CVT).</a:t>
            </a:r>
          </a:p>
          <a:p>
            <a:pPr marL="0" indent="0" algn="just" eaLnBrk="1" hangingPunct="1">
              <a:lnSpc>
                <a:spcPct val="80000"/>
              </a:lnSpc>
              <a:buNone/>
              <a:defRPr/>
            </a:pPr>
            <a:endParaRPr lang="cs-CZ" dirty="0" smtClean="0"/>
          </a:p>
          <a:p>
            <a:pPr algn="just" eaLnBrk="1" hangingPunct="1">
              <a:lnSpc>
                <a:spcPct val="80000"/>
              </a:lnSpc>
              <a:buFont typeface="Wingdings" panose="05000000000000000000" pitchFamily="2" charset="2"/>
              <a:buChar char="§"/>
              <a:defRPr/>
            </a:pP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37483244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prstGeom prst="rect">
            <a:avLst/>
          </a:prstGeom>
        </p:spPr>
        <p:txBody>
          <a:bodyPr/>
          <a:lstStyle/>
          <a:p>
            <a:pPr algn="just">
              <a:buFont typeface="Wingdings" panose="05000000000000000000" pitchFamily="2" charset="2"/>
              <a:buChar char="§"/>
            </a:pPr>
            <a:r>
              <a:rPr lang="cs-CZ" dirty="0" smtClean="0"/>
              <a:t>Do </a:t>
            </a:r>
            <a:r>
              <a:rPr lang="cs-CZ" dirty="0"/>
              <a:t>nákladů je započteno vytvoření sociálního fondu pro hrazení příspěvků na penzijní připojištění se státním příspěvkem nebo příspěvků na penzijní pojištění </a:t>
            </a:r>
            <a:r>
              <a:rPr lang="cs-CZ" dirty="0" smtClean="0"/>
              <a:t>zaměstnanců a další benefity.</a:t>
            </a:r>
          </a:p>
          <a:p>
            <a:pPr algn="just">
              <a:buFont typeface="Wingdings" panose="05000000000000000000" pitchFamily="2" charset="2"/>
              <a:buChar char="§"/>
            </a:pPr>
            <a:r>
              <a:rPr lang="cs-CZ" dirty="0"/>
              <a:t>Vysoká míra inflace (meziročně 15,1 %) má vliv na zvýšené provozní náklady související se správou budov (např. energie, úklid, ostraha, opravy, údržba).</a:t>
            </a:r>
          </a:p>
          <a:p>
            <a:pPr lvl="0" algn="just">
              <a:buFont typeface="Wingdings" panose="05000000000000000000" pitchFamily="2" charset="2"/>
              <a:buChar char="§"/>
            </a:pPr>
            <a:r>
              <a:rPr lang="cs-CZ" dirty="0" smtClean="0"/>
              <a:t>Výrazný </a:t>
            </a:r>
            <a:r>
              <a:rPr lang="cs-CZ" dirty="0"/>
              <a:t>nárůst cen energií, který se projevuje do růstu cen ostatních </a:t>
            </a:r>
            <a:r>
              <a:rPr lang="cs-CZ" dirty="0" smtClean="0"/>
              <a:t>komodit.</a:t>
            </a:r>
            <a:endParaRPr lang="cs-CZ" dirty="0"/>
          </a:p>
          <a:p>
            <a:pPr lvl="0" algn="just">
              <a:buFont typeface="Wingdings" panose="05000000000000000000" pitchFamily="2" charset="2"/>
              <a:buChar char="§"/>
            </a:pPr>
            <a:r>
              <a:rPr lang="cs-CZ" dirty="0" smtClean="0"/>
              <a:t>Nárůst </a:t>
            </a:r>
            <a:r>
              <a:rPr lang="cs-CZ" dirty="0"/>
              <a:t>odběrů stravy z menzy zaměstnanci (podpora zaměstnavatele na jedno teplé jídlo zaměstnance je 50 Kč</a:t>
            </a:r>
            <a:r>
              <a:rPr lang="cs-CZ" dirty="0" smtClean="0"/>
              <a:t>).</a:t>
            </a:r>
            <a:endParaRPr lang="cs-CZ" dirty="0"/>
          </a:p>
          <a:p>
            <a:pPr lvl="0" algn="just">
              <a:buFont typeface="Wingdings" panose="05000000000000000000" pitchFamily="2" charset="2"/>
              <a:buChar char="§"/>
            </a:pPr>
            <a:r>
              <a:rPr lang="cs-CZ" dirty="0"/>
              <a:t>Aktuálně probíhá příprava projektových žádostí </a:t>
            </a:r>
            <a:r>
              <a:rPr lang="cs-CZ" dirty="0" smtClean="0"/>
              <a:t>pro</a:t>
            </a:r>
            <a:r>
              <a:rPr lang="cs-CZ" dirty="0"/>
              <a:t> programové období  </a:t>
            </a:r>
            <a:r>
              <a:rPr lang="cs-CZ" dirty="0" smtClean="0"/>
              <a:t>2021-2027 (OP JAK, OP TAK). </a:t>
            </a:r>
            <a:r>
              <a:rPr lang="cs-CZ" dirty="0"/>
              <a:t>Ale není s tím spojena žádná </a:t>
            </a:r>
            <a:r>
              <a:rPr lang="cs-CZ" dirty="0" smtClean="0"/>
              <a:t>vnější podpora </a:t>
            </a:r>
            <a:r>
              <a:rPr lang="cs-CZ" dirty="0"/>
              <a:t>projektových a finančních manažerů.</a:t>
            </a:r>
          </a:p>
          <a:p>
            <a:pPr algn="just" eaLnBrk="1" hangingPunct="1">
              <a:lnSpc>
                <a:spcPct val="80000"/>
              </a:lnSpc>
              <a:buFont typeface="Wingdings" panose="05000000000000000000" pitchFamily="2" charset="2"/>
              <a:buChar char="§"/>
              <a:defRPr/>
            </a:pP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212575078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prstGeom prst="rect">
            <a:avLst/>
          </a:prstGeom>
        </p:spPr>
        <p:txBody>
          <a:bodyPr/>
          <a:lstStyle/>
          <a:p>
            <a:pPr lvl="0" algn="just">
              <a:buFont typeface="Wingdings" panose="05000000000000000000" pitchFamily="2" charset="2"/>
              <a:buChar char="§"/>
            </a:pPr>
            <a:r>
              <a:rPr lang="cs-CZ" dirty="0" smtClean="0"/>
              <a:t>Změnou </a:t>
            </a:r>
            <a:r>
              <a:rPr lang="cs-CZ" dirty="0"/>
              <a:t>zákona o auditorech došlo k navýšení dokumentace, kterou nově externí auditoři požadují v rámci auditu účetnictví (např. oblast IT – popis činností v rámci testování úprav IS SAP na EO, zvýšené požadavky na dokladování mzdových výdajů, podrobnější dokladování příjmů a výdajů UTB).</a:t>
            </a:r>
          </a:p>
          <a:p>
            <a:pPr lvl="0" algn="just">
              <a:buFont typeface="Wingdings" panose="05000000000000000000" pitchFamily="2" charset="2"/>
              <a:buChar char="§"/>
            </a:pPr>
            <a:r>
              <a:rPr lang="cs-CZ" dirty="0"/>
              <a:t>Nárůst podrobnosti v interním rozdělování prostředků z důvodu požadavků MŠMT a s tím související administrativa (vyšší počet SPP, personalistika, převody prostředků, sledování čerpání, </a:t>
            </a:r>
            <a:r>
              <a:rPr lang="cs-CZ" dirty="0" smtClean="0"/>
              <a:t>přeúčtování</a:t>
            </a:r>
            <a:r>
              <a:rPr lang="cs-CZ" dirty="0"/>
              <a:t>).</a:t>
            </a:r>
          </a:p>
          <a:p>
            <a:pPr lvl="0" algn="just">
              <a:buFont typeface="Wingdings" panose="05000000000000000000" pitchFamily="2" charset="2"/>
              <a:buChar char="§"/>
            </a:pPr>
            <a:r>
              <a:rPr lang="cs-CZ" dirty="0"/>
              <a:t>Narůstající požadavky MŠMT na podrobné sledování čerpání prostředků, zavádění nových </a:t>
            </a:r>
            <a:r>
              <a:rPr lang="cs-CZ" dirty="0" smtClean="0"/>
              <a:t>výkazů. </a:t>
            </a:r>
          </a:p>
          <a:p>
            <a:pPr lvl="0" algn="just">
              <a:buFont typeface="Wingdings" panose="05000000000000000000" pitchFamily="2" charset="2"/>
              <a:buChar char="§"/>
            </a:pPr>
            <a:r>
              <a:rPr lang="cs-CZ" dirty="0"/>
              <a:t>Nárůst členění prostředků dle SPP prvků až na jednotlivé ústavy a činnosti na některých součástech (fondů, podílu na zisku, prostředků DKRVO) – s tím spojený nárůst počtu přeúčtování, převádění prostředků do fondů.  </a:t>
            </a:r>
          </a:p>
          <a:p>
            <a:pPr lvl="0" algn="just">
              <a:buFont typeface="Wingdings" panose="05000000000000000000" pitchFamily="2" charset="2"/>
              <a:buChar char="§"/>
            </a:pPr>
            <a:r>
              <a:rPr lang="cs-CZ" dirty="0"/>
              <a:t>Zpracování ekonomických podkladů pro nejrůznější hodnocení UTB, a to dle různorodých požadavků.</a:t>
            </a:r>
          </a:p>
          <a:p>
            <a:pPr lvl="0" algn="just">
              <a:buFont typeface="Wingdings" panose="05000000000000000000" pitchFamily="2" charset="2"/>
              <a:buChar char="§"/>
            </a:pPr>
            <a:endParaRPr lang="cs-CZ" dirty="0"/>
          </a:p>
          <a:p>
            <a:pPr marL="0" indent="0" algn="just" eaLnBrk="1" hangingPunct="1">
              <a:lnSpc>
                <a:spcPct val="80000"/>
              </a:lnSpc>
              <a:buNone/>
              <a:defRPr/>
            </a:pPr>
            <a:endParaRPr lang="cs-CZ" b="1" dirty="0"/>
          </a:p>
          <a:p>
            <a:pPr algn="just" eaLnBrk="1" hangingPunct="1">
              <a:lnSpc>
                <a:spcPct val="80000"/>
              </a:lnSpc>
              <a:buFont typeface="Wingdings" panose="05000000000000000000" pitchFamily="2" charset="2"/>
              <a:buChar char="§"/>
              <a:defRPr/>
            </a:pP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7604264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xfrm>
            <a:off x="1043607" y="980728"/>
            <a:ext cx="7416825" cy="5544616"/>
          </a:xfrm>
          <a:prstGeom prst="rect">
            <a:avLst/>
          </a:prstGeom>
        </p:spPr>
        <p:txBody>
          <a:bodyPr/>
          <a:lstStyle/>
          <a:p>
            <a:pPr lvl="0" algn="just">
              <a:buFont typeface="Wingdings" panose="05000000000000000000" pitchFamily="2" charset="2"/>
              <a:buChar char="§"/>
            </a:pPr>
            <a:r>
              <a:rPr lang="cs-CZ" dirty="0" smtClean="0"/>
              <a:t>Zvýšené </a:t>
            </a:r>
            <a:r>
              <a:rPr lang="cs-CZ" dirty="0"/>
              <a:t>požadavky řídícího orgánu projektů OP VVV na dokladování vyplacené mzdy (osobní předkládání výplatních dokladů na MŠMT)</a:t>
            </a:r>
          </a:p>
          <a:p>
            <a:pPr lvl="0" algn="just">
              <a:buFont typeface="Wingdings" panose="05000000000000000000" pitchFamily="2" charset="2"/>
              <a:buChar char="§"/>
            </a:pPr>
            <a:r>
              <a:rPr lang="cs-CZ" dirty="0"/>
              <a:t>Zvýšení požadavků kontrolních orgánů u účelových dotací </a:t>
            </a:r>
            <a:r>
              <a:rPr lang="cs-CZ" dirty="0" err="1"/>
              <a:t>VaV</a:t>
            </a:r>
            <a:r>
              <a:rPr lang="cs-CZ" dirty="0"/>
              <a:t> – dokladování výpočtu náhrad z mezd a podíl uplatněný v projektu</a:t>
            </a:r>
          </a:p>
          <a:p>
            <a:pPr lvl="0" algn="just">
              <a:buFont typeface="Wingdings" panose="05000000000000000000" pitchFamily="2" charset="2"/>
              <a:buChar char="§"/>
            </a:pPr>
            <a:r>
              <a:rPr lang="cs-CZ" dirty="0"/>
              <a:t>Časté změny v legislativě s minimální reakční dobou na nastavení informačních systémů z důvodu vládních opatření – nutnost obratem reagovat na změny výpočtu mezd a dávek (testování změn v IS probíhá často v ostrém provozu) a s tím související neznalost změn na příslušných úřadech (nejednotnost a zmatečnost ve výkladu změn). </a:t>
            </a:r>
            <a:endParaRPr lang="cs-CZ" dirty="0" smtClean="0"/>
          </a:p>
          <a:p>
            <a:pPr lvl="0" algn="just">
              <a:buFont typeface="Wingdings" panose="05000000000000000000" pitchFamily="2" charset="2"/>
              <a:buChar char="§"/>
            </a:pPr>
            <a:r>
              <a:rPr lang="cs-CZ" dirty="0"/>
              <a:t>Narůstající požadavky ze součástí na zaměstnávání cizinců na dohody a s tím související složitá a různorodá mzdová agenda dle rozlišných právních norem jednotlivých států.</a:t>
            </a:r>
          </a:p>
          <a:p>
            <a:pPr lvl="0" algn="just">
              <a:buFont typeface="Wingdings" panose="05000000000000000000" pitchFamily="2" charset="2"/>
              <a:buChar char="§"/>
            </a:pPr>
            <a:r>
              <a:rPr lang="cs-CZ" dirty="0"/>
              <a:t>Nárůst evidence v souvislosti se spisovou službou (nutnost zajistit administrativu výpomocí na DPP).</a:t>
            </a:r>
          </a:p>
          <a:p>
            <a:pPr lvl="0" algn="just">
              <a:buFont typeface="Wingdings" panose="05000000000000000000" pitchFamily="2" charset="2"/>
              <a:buChar char="§"/>
            </a:pPr>
            <a:endParaRPr lang="cs-CZ" dirty="0"/>
          </a:p>
          <a:p>
            <a:pPr marL="0" lvl="0" indent="0">
              <a:buNone/>
            </a:pPr>
            <a:endParaRPr lang="cs-CZ" dirty="0"/>
          </a:p>
          <a:p>
            <a:pPr algn="just" eaLnBrk="1" hangingPunct="1">
              <a:lnSpc>
                <a:spcPct val="80000"/>
              </a:lnSpc>
              <a:buFont typeface="Wingdings" panose="05000000000000000000" pitchFamily="2" charset="2"/>
              <a:buChar char="§"/>
              <a:defRPr/>
            </a:pP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231104459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xfrm>
            <a:off x="1043607" y="980728"/>
            <a:ext cx="7416825" cy="5544616"/>
          </a:xfrm>
          <a:prstGeom prst="rect">
            <a:avLst/>
          </a:prstGeom>
        </p:spPr>
        <p:txBody>
          <a:bodyPr/>
          <a:lstStyle/>
          <a:p>
            <a:pPr marL="0" indent="0" algn="just">
              <a:buNone/>
            </a:pPr>
            <a:r>
              <a:rPr lang="cs-CZ" b="1" dirty="0" smtClean="0"/>
              <a:t>Shrnutí </a:t>
            </a:r>
            <a:r>
              <a:rPr lang="cs-CZ" b="1" dirty="0"/>
              <a:t>ekonomické oblasti:</a:t>
            </a:r>
          </a:p>
          <a:p>
            <a:pPr lvl="0" algn="just">
              <a:buFont typeface="Wingdings" panose="05000000000000000000" pitchFamily="2" charset="2"/>
              <a:buChar char="§"/>
            </a:pPr>
            <a:r>
              <a:rPr lang="cs-CZ" b="1" dirty="0">
                <a:solidFill>
                  <a:srgbClr val="C00000"/>
                </a:solidFill>
              </a:rPr>
              <a:t>Od roku 2007 je na EO evidován stále stejný počet </a:t>
            </a:r>
            <a:r>
              <a:rPr lang="cs-CZ" b="1" dirty="0" smtClean="0">
                <a:solidFill>
                  <a:srgbClr val="C00000"/>
                </a:solidFill>
              </a:rPr>
              <a:t>zaměstnanců (FTE). </a:t>
            </a:r>
            <a:endParaRPr lang="cs-CZ" b="1" dirty="0">
              <a:solidFill>
                <a:srgbClr val="C00000"/>
              </a:solidFill>
            </a:endParaRPr>
          </a:p>
          <a:p>
            <a:pPr lvl="0" algn="just">
              <a:buFont typeface="Wingdings" panose="05000000000000000000" pitchFamily="2" charset="2"/>
              <a:buChar char="§"/>
            </a:pPr>
            <a:r>
              <a:rPr lang="cs-CZ" dirty="0"/>
              <a:t>Z důvodů navýšení činností je rozpočet navýšen o výpomoc v rámci DPP (zejména mzdová účtárna). </a:t>
            </a:r>
            <a:r>
              <a:rPr lang="cs-CZ" dirty="0" smtClean="0"/>
              <a:t>Do </a:t>
            </a:r>
            <a:r>
              <a:rPr lang="cs-CZ" dirty="0"/>
              <a:t>budoucna bude muset být jedna mzdová účetní vyčleněna na řešení problematiky zaměstnávání </a:t>
            </a:r>
            <a:r>
              <a:rPr lang="cs-CZ" dirty="0" smtClean="0"/>
              <a:t>cizinců.</a:t>
            </a:r>
            <a:endParaRPr lang="cs-CZ" b="1" dirty="0" smtClean="0"/>
          </a:p>
          <a:p>
            <a:pPr lvl="0" algn="just">
              <a:buFont typeface="Wingdings" panose="05000000000000000000" pitchFamily="2" charset="2"/>
              <a:buChar char="§"/>
            </a:pPr>
            <a:r>
              <a:rPr lang="cs-CZ" dirty="0"/>
              <a:t>Rektorát </a:t>
            </a:r>
            <a:r>
              <a:rPr lang="cs-CZ" dirty="0" smtClean="0"/>
              <a:t>generuje </a:t>
            </a:r>
            <a:r>
              <a:rPr lang="cs-CZ" dirty="0"/>
              <a:t>srovnatelnou činnost jako jiné součásti (myšleno likvidace faktur, přeúčtování, nákupy, výdejky ze skladů). Na rozdíl od součástí na Rektorátě není pracovní pozice, která by tyto činnosti zastřešovala, kontrolovala, relevantní osoby zaškolovala. Na </a:t>
            </a:r>
            <a:r>
              <a:rPr lang="cs-CZ" dirty="0" smtClean="0"/>
              <a:t>finanční účtárnu </a:t>
            </a:r>
            <a:r>
              <a:rPr lang="cs-CZ" dirty="0"/>
              <a:t>se tak dostává dokumentace s řadou chyb a vymáhání jejich oprav je </a:t>
            </a:r>
            <a:r>
              <a:rPr lang="cs-CZ" dirty="0" smtClean="0"/>
              <a:t>komplikované. </a:t>
            </a:r>
            <a:r>
              <a:rPr lang="cs-CZ" dirty="0"/>
              <a:t>Na součástech tuto činnost zastává ekonomka nebo hospodář/-</a:t>
            </a:r>
            <a:r>
              <a:rPr lang="cs-CZ" dirty="0" err="1"/>
              <a:t>ka</a:t>
            </a:r>
            <a:r>
              <a:rPr lang="cs-CZ" dirty="0"/>
              <a:t>, </a:t>
            </a:r>
            <a:r>
              <a:rPr lang="cs-CZ" dirty="0" smtClean="0"/>
              <a:t>zpravidla vyšší počet úvazků.</a:t>
            </a:r>
            <a:endParaRPr lang="cs-CZ" dirty="0"/>
          </a:p>
          <a:p>
            <a:pPr lvl="0" algn="just">
              <a:buFont typeface="Wingdings" panose="05000000000000000000" pitchFamily="2" charset="2"/>
              <a:buChar char="§"/>
            </a:pPr>
            <a:r>
              <a:rPr lang="cs-CZ" dirty="0"/>
              <a:t>Zásadní nedostatek: na rektorátu (a tím na celouniverzitní úrovni) není zabezpečena alespoň částečná zastupitelnost ve stěžejních úkonech (controlling a analýzy, zpracování daní, atd.).</a:t>
            </a:r>
          </a:p>
          <a:p>
            <a:pPr marL="0" indent="0" algn="just" eaLnBrk="1" hangingPunct="1">
              <a:lnSpc>
                <a:spcPct val="80000"/>
              </a:lnSpc>
              <a:buNone/>
              <a:defRPr/>
            </a:pPr>
            <a:endParaRPr lang="cs-CZ" b="1" dirty="0" smtClean="0"/>
          </a:p>
          <a:p>
            <a:pPr marL="0" indent="0" algn="just" eaLnBrk="1" hangingPunct="1">
              <a:lnSpc>
                <a:spcPct val="80000"/>
              </a:lnSpc>
              <a:buNone/>
              <a:defRPr/>
            </a:pPr>
            <a:endParaRPr lang="cs-CZ" b="1" dirty="0"/>
          </a:p>
          <a:p>
            <a:pPr marL="0" indent="0">
              <a:buFontTx/>
              <a:buNone/>
              <a:defRPr/>
            </a:pPr>
            <a:endParaRPr lang="cs-CZ" altLang="cs-CZ" dirty="0" smtClean="0"/>
          </a:p>
        </p:txBody>
      </p:sp>
    </p:spTree>
    <p:extLst>
      <p:ext uri="{BB962C8B-B14F-4D97-AF65-F5344CB8AC3E}">
        <p14:creationId xmlns:p14="http://schemas.microsoft.com/office/powerpoint/2010/main" val="12697045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xfrm>
            <a:off x="1043607" y="980728"/>
            <a:ext cx="7416825" cy="5760640"/>
          </a:xfrm>
          <a:prstGeom prst="rect">
            <a:avLst/>
          </a:prstGeom>
        </p:spPr>
        <p:txBody>
          <a:bodyPr/>
          <a:lstStyle/>
          <a:p>
            <a:pPr lvl="0" algn="just">
              <a:buFont typeface="Wingdings" panose="05000000000000000000" pitchFamily="2" charset="2"/>
              <a:buChar char="§"/>
            </a:pPr>
            <a:r>
              <a:rPr lang="cs-CZ" dirty="0" smtClean="0"/>
              <a:t>Výrazný </a:t>
            </a:r>
            <a:r>
              <a:rPr lang="cs-CZ" dirty="0"/>
              <a:t>nárůst administrativních požadavků MŠMT v rámci přípravy a realizace </a:t>
            </a:r>
            <a:r>
              <a:rPr lang="cs-CZ" dirty="0" smtClean="0"/>
              <a:t>stavebních akcí </a:t>
            </a:r>
            <a:r>
              <a:rPr lang="cs-CZ" dirty="0"/>
              <a:t>programového financování (OIM), např. zpracování podrobných hlášení o průběhu realizace </a:t>
            </a:r>
            <a:r>
              <a:rPr lang="cs-CZ" dirty="0" smtClean="0"/>
              <a:t>akcí. </a:t>
            </a:r>
            <a:endParaRPr lang="cs-CZ" dirty="0"/>
          </a:p>
          <a:p>
            <a:pPr lvl="0" algn="just">
              <a:buFont typeface="Wingdings" panose="05000000000000000000" pitchFamily="2" charset="2"/>
              <a:buChar char="§"/>
            </a:pPr>
            <a:r>
              <a:rPr lang="cs-CZ" dirty="0"/>
              <a:t>Zásadní nárůst činností na OIM a TPO v souvislosti s umístěním některých pracovišť Fakulty technologické do náhradních pracovišť a redislokací prostor v U15 (nová PBŘ).</a:t>
            </a:r>
          </a:p>
          <a:p>
            <a:pPr lvl="0" algn="just">
              <a:buFont typeface="Wingdings" panose="05000000000000000000" pitchFamily="2" charset="2"/>
              <a:buChar char="§"/>
            </a:pPr>
            <a:r>
              <a:rPr lang="cs-CZ" dirty="0"/>
              <a:t>Zajištění udržitelnosti projektů ERDF financovaných z předchozích programových období (OP </a:t>
            </a:r>
            <a:r>
              <a:rPr lang="cs-CZ" dirty="0" err="1"/>
              <a:t>VaVpI</a:t>
            </a:r>
            <a:r>
              <a:rPr lang="cs-CZ" dirty="0"/>
              <a:t>, OP P, OP PI, OP ŽP) i ze současných programových období (OP VVV, OP PIK) po období stanovené ŘO. Během období udržitelnosti projektů (5 až 10 let) je nutné i nadále vést finanční, účetní, majetkovou a další evidenci dokumentace projektů dle podmínek ŘO a zajistit během tohoto období i nadále plnění účelu projektu, případně plnění indikátorů projektu (pokud jsou stanoveny i pro období udržitelnosti). Realizaci těchto činností již ŘO nehradí z dotačních zdrojů, příjemce je musí zajistit ze svých vlastních zdrojů – především zdroj 1100. </a:t>
            </a: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227012172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xfrm>
            <a:off x="1043607" y="980728"/>
            <a:ext cx="7416825" cy="5544616"/>
          </a:xfrm>
          <a:prstGeom prst="rect">
            <a:avLst/>
          </a:prstGeom>
        </p:spPr>
        <p:txBody>
          <a:bodyPr/>
          <a:lstStyle/>
          <a:p>
            <a:pPr marL="360363" indent="0" algn="just">
              <a:buNone/>
              <a:defRPr/>
            </a:pPr>
            <a:r>
              <a:rPr lang="cs-CZ" dirty="0" smtClean="0"/>
              <a:t>Případné </a:t>
            </a:r>
            <a:r>
              <a:rPr lang="cs-CZ" dirty="0"/>
              <a:t>nesplnění výše uvedených podmínek by vedlo k uplatnění sankcí ze strany ŘO</a:t>
            </a:r>
            <a:r>
              <a:rPr lang="cs-CZ" dirty="0" smtClean="0"/>
              <a:t>.</a:t>
            </a:r>
          </a:p>
          <a:p>
            <a:pPr lvl="0" algn="just">
              <a:buFont typeface="Wingdings" panose="05000000000000000000" pitchFamily="2" charset="2"/>
              <a:buChar char="§"/>
            </a:pPr>
            <a:r>
              <a:rPr lang="cs-CZ" dirty="0" smtClean="0"/>
              <a:t>Pořízení </a:t>
            </a:r>
            <a:r>
              <a:rPr lang="cs-CZ" dirty="0"/>
              <a:t>nového SW pro elektronickou evidenci spisové služby (e-Spis) UTB sice konečně umožnilo splnit požadavky zákona „o archivnictví“ (zákon č. 499/2004 Sb., o archivnictví a spisové službě a o změně některých zákonů), ale znamenalo pro všechny navýšení pracnosti nutností evidence každého úkonu do e-Spis. Sice jsou prováděna v rámci </a:t>
            </a:r>
            <a:r>
              <a:rPr lang="cs-CZ" dirty="0" smtClean="0"/>
              <a:t>PPSŘ </a:t>
            </a:r>
            <a:r>
              <a:rPr lang="cs-CZ" dirty="0"/>
              <a:t>2022 </a:t>
            </a:r>
            <a:r>
              <a:rPr lang="cs-CZ" dirty="0" smtClean="0"/>
              <a:t>a 2023 opatření </a:t>
            </a:r>
            <a:r>
              <a:rPr lang="cs-CZ" dirty="0"/>
              <a:t>na snížení administrativní zátěže propojením různých IS (IS/STAG, IS SAP, Tender </a:t>
            </a:r>
            <a:r>
              <a:rPr lang="cs-CZ" dirty="0" err="1"/>
              <a:t>arena</a:t>
            </a:r>
            <a:r>
              <a:rPr lang="cs-CZ" dirty="0"/>
              <a:t>) s e-Spis ale než bude toto propojení plně implementováno, bude pracnost trvat, a i potom částečně přetrvá. </a:t>
            </a:r>
          </a:p>
          <a:p>
            <a:pPr marL="360363" indent="0" algn="just">
              <a:buNone/>
              <a:defRPr/>
            </a:pPr>
            <a:endParaRPr lang="cs-CZ" dirty="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31826961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indent="0"/>
            <a:r>
              <a:rPr lang="cs-CZ" altLang="cs-CZ" sz="2400" dirty="0" smtClean="0"/>
              <a:t>Technickoprovozní odbor rektorátu</a:t>
            </a:r>
          </a:p>
        </p:txBody>
      </p:sp>
      <p:sp>
        <p:nvSpPr>
          <p:cNvPr id="62467" name="Rectangle 3"/>
          <p:cNvSpPr>
            <a:spLocks noGrp="1" noChangeArrowheads="1"/>
          </p:cNvSpPr>
          <p:nvPr>
            <p:ph idx="1"/>
          </p:nvPr>
        </p:nvSpPr>
        <p:spPr/>
        <p:txBody>
          <a:bodyPr/>
          <a:lstStyle/>
          <a:p>
            <a:pPr lvl="1" algn="just">
              <a:buFont typeface="Wingdings" panose="05000000000000000000" pitchFamily="2" charset="2"/>
              <a:buNone/>
            </a:pPr>
            <a:r>
              <a:rPr lang="cs-CZ" altLang="cs-CZ" sz="2400" b="1" smtClean="0">
                <a:latin typeface="Times New Roman" panose="02020603050405020304" pitchFamily="18" charset="0"/>
              </a:rPr>
              <a:t>  </a:t>
            </a:r>
          </a:p>
        </p:txBody>
      </p:sp>
      <p:graphicFrame>
        <p:nvGraphicFramePr>
          <p:cNvPr id="4" name="Tabulka 3"/>
          <p:cNvGraphicFramePr>
            <a:graphicFrameLocks noGrp="1"/>
          </p:cNvGraphicFramePr>
          <p:nvPr>
            <p:extLst>
              <p:ext uri="{D42A27DB-BD31-4B8C-83A1-F6EECF244321}">
                <p14:modId xmlns:p14="http://schemas.microsoft.com/office/powerpoint/2010/main" val="972471517"/>
              </p:ext>
            </p:extLst>
          </p:nvPr>
        </p:nvGraphicFramePr>
        <p:xfrm>
          <a:off x="899592" y="1124741"/>
          <a:ext cx="7416824" cy="4479880"/>
        </p:xfrm>
        <a:graphic>
          <a:graphicData uri="http://schemas.openxmlformats.org/drawingml/2006/table">
            <a:tbl>
              <a:tblPr/>
              <a:tblGrid>
                <a:gridCol w="1060007">
                  <a:extLst>
                    <a:ext uri="{9D8B030D-6E8A-4147-A177-3AD203B41FA5}">
                      <a16:colId xmlns:a16="http://schemas.microsoft.com/office/drawing/2014/main" val="20000"/>
                    </a:ext>
                  </a:extLst>
                </a:gridCol>
                <a:gridCol w="2007417">
                  <a:extLst>
                    <a:ext uri="{9D8B030D-6E8A-4147-A177-3AD203B41FA5}">
                      <a16:colId xmlns:a16="http://schemas.microsoft.com/office/drawing/2014/main" val="20001"/>
                    </a:ext>
                  </a:extLst>
                </a:gridCol>
                <a:gridCol w="1449800">
                  <a:extLst>
                    <a:ext uri="{9D8B030D-6E8A-4147-A177-3AD203B41FA5}">
                      <a16:colId xmlns:a16="http://schemas.microsoft.com/office/drawing/2014/main" val="2008486894"/>
                    </a:ext>
                  </a:extLst>
                </a:gridCol>
                <a:gridCol w="1449800">
                  <a:extLst>
                    <a:ext uri="{9D8B030D-6E8A-4147-A177-3AD203B41FA5}">
                      <a16:colId xmlns:a16="http://schemas.microsoft.com/office/drawing/2014/main" val="20002"/>
                    </a:ext>
                  </a:extLst>
                </a:gridCol>
                <a:gridCol w="1449800">
                  <a:extLst>
                    <a:ext uri="{9D8B030D-6E8A-4147-A177-3AD203B41FA5}">
                      <a16:colId xmlns:a16="http://schemas.microsoft.com/office/drawing/2014/main" val="20003"/>
                    </a:ext>
                  </a:extLst>
                </a:gridCol>
              </a:tblGrid>
              <a:tr h="63334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NS </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Název střediska</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a:effectLst/>
                          <a:latin typeface="+mn-lt"/>
                          <a:ea typeface="Times New Roman" panose="02020603050405020304" pitchFamily="18" charset="0"/>
                        </a:rPr>
                        <a:t>Rozpočet </a:t>
                      </a:r>
                      <a:endParaRPr lang="cs-CZ" sz="1800" dirty="0" smtClean="0">
                        <a:effectLst/>
                        <a:latin typeface="+mn-lt"/>
                        <a:ea typeface="Times New Roman" panose="02020603050405020304" pitchFamily="18" charset="0"/>
                      </a:endParaRPr>
                    </a:p>
                    <a:p>
                      <a:pPr algn="r">
                        <a:spcAft>
                          <a:spcPts val="0"/>
                        </a:spcAft>
                      </a:pPr>
                      <a:r>
                        <a:rPr lang="cs-CZ" sz="1800" dirty="0" smtClean="0">
                          <a:effectLst/>
                          <a:latin typeface="+mn-lt"/>
                          <a:ea typeface="Times New Roman" panose="02020603050405020304" pitchFamily="18" charset="0"/>
                        </a:rPr>
                        <a:t>2022</a:t>
                      </a:r>
                      <a:endParaRPr lang="cs-CZ" sz="1800" dirty="0">
                        <a:effectLst/>
                        <a:latin typeface="+mn-lt"/>
                        <a:ea typeface="Times New Roman" panose="02020603050405020304" pitchFamily="18" charset="0"/>
                      </a:endParaRPr>
                    </a:p>
                    <a:p>
                      <a:pPr algn="r">
                        <a:spcAft>
                          <a:spcPts val="0"/>
                        </a:spcAft>
                      </a:pPr>
                      <a:r>
                        <a:rPr lang="cs-CZ" sz="1800" dirty="0">
                          <a:effectLst/>
                          <a:latin typeface="+mn-lt"/>
                          <a:ea typeface="Times New Roman" panose="02020603050405020304" pitchFamily="18" charset="0"/>
                        </a:rPr>
                        <a:t> v tis. Kč</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Skutečnost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 v tis. Kč</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Rozpočet 2023</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 v tis. Kč</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90710</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TPO vedení       </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1 750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1 773</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1 800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90711</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TPO společná údržba</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3 730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3 821</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4 000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90712</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TPO autodoprava</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2 550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2 431</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2 900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90713</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TPO slaboproud</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1 160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1 054</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1 800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90714</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Správa prostor</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810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289</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600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90781</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TPO objekt U11</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140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140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90782</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TPO objekt U13</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90783</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Náklady na provoz TPO v objektu U3</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1 000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406</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500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38639311"/>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Celkem</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11 140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9 772</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11 740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cs-CZ" altLang="cs-CZ" sz="1400" b="0" dirty="0" smtClean="0">
                <a:latin typeface="Arial" panose="020B0604020202020204" pitchFamily="34" charset="0"/>
              </a:rPr>
              <a:t/>
            </a:r>
            <a:br>
              <a:rPr lang="cs-CZ" altLang="cs-CZ" sz="1400" b="0" dirty="0" smtClean="0">
                <a:latin typeface="Arial" panose="020B0604020202020204" pitchFamily="34" charset="0"/>
              </a:rPr>
            </a:br>
            <a:r>
              <a:rPr lang="cs-CZ" altLang="cs-CZ" sz="2400" dirty="0" smtClean="0"/>
              <a:t>Vícezdrojové financování provozu rektorátu </a:t>
            </a:r>
            <a:br>
              <a:rPr lang="cs-CZ" altLang="cs-CZ" sz="2400" dirty="0" smtClean="0"/>
            </a:br>
            <a:endParaRPr lang="cs-CZ" altLang="cs-CZ" sz="2400" dirty="0" smtClean="0"/>
          </a:p>
        </p:txBody>
      </p:sp>
      <p:sp>
        <p:nvSpPr>
          <p:cNvPr id="64515" name="Rectangle 3"/>
          <p:cNvSpPr>
            <a:spLocks noGrp="1" noChangeArrowheads="1"/>
          </p:cNvSpPr>
          <p:nvPr>
            <p:ph idx="1"/>
          </p:nvPr>
        </p:nvSpPr>
        <p:spPr/>
        <p:txBody>
          <a:bodyPr/>
          <a:lstStyle/>
          <a:p>
            <a:pPr marL="363538" indent="0">
              <a:lnSpc>
                <a:spcPct val="80000"/>
              </a:lnSpc>
              <a:buFont typeface="Wingdings" panose="05000000000000000000" pitchFamily="2" charset="2"/>
              <a:buNone/>
            </a:pPr>
            <a:r>
              <a:rPr lang="cs-CZ" altLang="cs-CZ" sz="2000" b="1" smtClean="0">
                <a:latin typeface="Times New Roman" panose="02020603050405020304" pitchFamily="18" charset="0"/>
              </a:rPr>
              <a:t>  </a:t>
            </a:r>
          </a:p>
        </p:txBody>
      </p:sp>
      <p:graphicFrame>
        <p:nvGraphicFramePr>
          <p:cNvPr id="27700" name="Group 52"/>
          <p:cNvGraphicFramePr>
            <a:graphicFrameLocks noGrp="1"/>
          </p:cNvGraphicFramePr>
          <p:nvPr>
            <p:extLst>
              <p:ext uri="{D42A27DB-BD31-4B8C-83A1-F6EECF244321}">
                <p14:modId xmlns:p14="http://schemas.microsoft.com/office/powerpoint/2010/main" val="3958764200"/>
              </p:ext>
            </p:extLst>
          </p:nvPr>
        </p:nvGraphicFramePr>
        <p:xfrm>
          <a:off x="611559" y="980728"/>
          <a:ext cx="7848871" cy="5258352"/>
        </p:xfrm>
        <a:graphic>
          <a:graphicData uri="http://schemas.openxmlformats.org/drawingml/2006/table">
            <a:tbl>
              <a:tblPr/>
              <a:tblGrid>
                <a:gridCol w="3275386">
                  <a:extLst>
                    <a:ext uri="{9D8B030D-6E8A-4147-A177-3AD203B41FA5}">
                      <a16:colId xmlns:a16="http://schemas.microsoft.com/office/drawing/2014/main" val="20000"/>
                    </a:ext>
                  </a:extLst>
                </a:gridCol>
                <a:gridCol w="1524495">
                  <a:extLst>
                    <a:ext uri="{9D8B030D-6E8A-4147-A177-3AD203B41FA5}">
                      <a16:colId xmlns:a16="http://schemas.microsoft.com/office/drawing/2014/main" val="20001"/>
                    </a:ext>
                  </a:extLst>
                </a:gridCol>
                <a:gridCol w="1524495">
                  <a:extLst>
                    <a:ext uri="{9D8B030D-6E8A-4147-A177-3AD203B41FA5}">
                      <a16:colId xmlns:a16="http://schemas.microsoft.com/office/drawing/2014/main" val="4166879021"/>
                    </a:ext>
                  </a:extLst>
                </a:gridCol>
                <a:gridCol w="1524495">
                  <a:extLst>
                    <a:ext uri="{9D8B030D-6E8A-4147-A177-3AD203B41FA5}">
                      <a16:colId xmlns:a16="http://schemas.microsoft.com/office/drawing/2014/main" val="20002"/>
                    </a:ext>
                  </a:extLst>
                </a:gridCol>
              </a:tblGrid>
              <a:tr h="7125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Položka</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Rozpočet 2022</a:t>
                      </a:r>
                      <a:br>
                        <a:rPr kumimoji="0" lang="cs-CZ" sz="2000" b="0" i="0" u="none" strike="noStrike" cap="none" normalizeH="0" baseline="0" dirty="0" smtClean="0">
                          <a:ln>
                            <a:noFill/>
                          </a:ln>
                          <a:solidFill>
                            <a:schemeClr val="tx1"/>
                          </a:solidFill>
                          <a:effectLst/>
                          <a:latin typeface="+mj-lt"/>
                          <a:cs typeface="Times New Roman" pitchFamily="18" charset="0"/>
                        </a:rPr>
                      </a:br>
                      <a:r>
                        <a:rPr kumimoji="0" lang="cs-CZ" sz="2000" b="0" i="0" u="none" strike="noStrike" cap="none" normalizeH="0" baseline="0" dirty="0" smtClean="0">
                          <a:ln>
                            <a:noFill/>
                          </a:ln>
                          <a:solidFill>
                            <a:schemeClr val="tx1"/>
                          </a:solidFill>
                          <a:effectLst/>
                          <a:latin typeface="+mj-lt"/>
                          <a:cs typeface="Times New Roman" pitchFamily="18" charset="0"/>
                        </a:rPr>
                        <a:t>v tis. Kč</a:t>
                      </a:r>
                      <a:endParaRPr kumimoji="0" lang="cs-CZ" sz="2000" b="0" i="0" u="none" strike="noStrike" cap="none" normalizeH="0" baseline="0" dirty="0" smtClean="0">
                        <a:ln>
                          <a:noFill/>
                        </a:ln>
                        <a:solidFill>
                          <a:schemeClr val="tx1"/>
                        </a:solidFill>
                        <a:effectLst/>
                        <a:latin typeface="+mj-lt"/>
                      </a:endParaRP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a:effectLst/>
                          <a:latin typeface="+mn-lt"/>
                          <a:ea typeface="Times New Roman" panose="02020603050405020304" pitchFamily="18" charset="0"/>
                        </a:rPr>
                        <a:t>Skutečnost </a:t>
                      </a:r>
                      <a:r>
                        <a:rPr lang="cs-CZ" sz="2000" dirty="0" smtClean="0">
                          <a:effectLst/>
                          <a:latin typeface="+mn-lt"/>
                          <a:ea typeface="Times New Roman" panose="02020603050405020304" pitchFamily="18" charset="0"/>
                        </a:rPr>
                        <a:t>2022 </a:t>
                      </a:r>
                    </a:p>
                    <a:p>
                      <a:pPr algn="r">
                        <a:spcAft>
                          <a:spcPts val="0"/>
                        </a:spcAft>
                      </a:pPr>
                      <a:r>
                        <a:rPr lang="cs-CZ" sz="2000" dirty="0" smtClean="0">
                          <a:effectLst/>
                          <a:latin typeface="+mn-lt"/>
                          <a:ea typeface="Times New Roman" panose="02020603050405020304" pitchFamily="18" charset="0"/>
                        </a:rPr>
                        <a:t>v</a:t>
                      </a:r>
                      <a:r>
                        <a:rPr lang="cs-CZ" sz="2000" dirty="0">
                          <a:effectLst/>
                          <a:latin typeface="+mn-lt"/>
                          <a:ea typeface="Times New Roman" panose="02020603050405020304" pitchFamily="18" charset="0"/>
                        </a:rPr>
                        <a:t> tis. Kč</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Rozpočet 2023</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 v tis. Kč</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86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Hospodářský výsledek doplňkové činnosti</a:t>
                      </a:r>
                      <a:endParaRPr kumimoji="0" lang="cs-CZ" sz="2000" b="0" i="0" u="none" strike="noStrike" cap="none" normalizeH="0" baseline="0" dirty="0" smtClean="0">
                        <a:ln>
                          <a:noFill/>
                        </a:ln>
                        <a:solidFill>
                          <a:schemeClr val="tx1"/>
                        </a:solidFill>
                        <a:effectLst/>
                        <a:latin typeface="+mj-lt"/>
                      </a:endParaRP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300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300</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259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Výnosy z finančního majetku na krytí hlavní činnosti </a:t>
                      </a:r>
                      <a:endParaRPr kumimoji="0" lang="cs-CZ" sz="2000" b="0" i="0" u="none" strike="noStrike" cap="none" normalizeH="0" baseline="0" dirty="0" smtClean="0">
                        <a:ln>
                          <a:noFill/>
                        </a:ln>
                        <a:solidFill>
                          <a:schemeClr val="tx1"/>
                        </a:solidFill>
                        <a:effectLst/>
                        <a:latin typeface="+mj-lt"/>
                      </a:endParaRP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2 700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2 700</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10 000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2241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Mimořádný příspěvek -  doplatek příspěvku na institucionální financování za předchozí rok </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3 340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3 340</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5 707</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1259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Zůstatek NS rektorátu z </a:t>
                      </a:r>
                      <a:r>
                        <a:rPr kumimoji="0" lang="cs-CZ" sz="2000" b="0" i="0" u="none" strike="noStrike" cap="none" normalizeH="0" baseline="0" dirty="0" smtClean="0">
                          <a:ln>
                            <a:noFill/>
                          </a:ln>
                          <a:solidFill>
                            <a:schemeClr val="tx1"/>
                          </a:solidFill>
                          <a:effectLst/>
                          <a:latin typeface="+mj-lt"/>
                          <a:cs typeface="Times New Roman" pitchFamily="18" charset="0"/>
                        </a:rPr>
                        <a:t> </a:t>
                      </a:r>
                      <a:r>
                        <a:rPr kumimoji="0" lang="cs-CZ" sz="2000" b="0" i="0" u="none" strike="noStrike" cap="none" normalizeH="0" baseline="0" dirty="0" smtClean="0">
                          <a:ln>
                            <a:noFill/>
                          </a:ln>
                          <a:solidFill>
                            <a:schemeClr val="tx1"/>
                          </a:solidFill>
                          <a:effectLst/>
                          <a:latin typeface="+mj-lt"/>
                          <a:cs typeface="Times New Roman" pitchFamily="18" charset="0"/>
                        </a:rPr>
                        <a:t>předcházejícího roku </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3 109</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3 109</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3 892</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27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Převod z Fondu financování </a:t>
                      </a:r>
                      <a:r>
                        <a:rPr kumimoji="0" lang="cs-CZ" sz="2000" b="0" i="0" u="none" strike="noStrike" cap="none" normalizeH="0" baseline="0" dirty="0" smtClean="0">
                          <a:ln>
                            <a:noFill/>
                          </a:ln>
                          <a:solidFill>
                            <a:schemeClr val="tx1"/>
                          </a:solidFill>
                          <a:effectLst/>
                          <a:latin typeface="+mj-lt"/>
                          <a:cs typeface="Times New Roman" pitchFamily="18" charset="0"/>
                        </a:rPr>
                        <a:t>projektů</a:t>
                      </a:r>
                      <a:endParaRPr kumimoji="0" lang="cs-CZ" sz="2000" b="0" i="0" u="none" strike="noStrike" cap="none" normalizeH="0" baseline="0" dirty="0" smtClean="0">
                        <a:ln>
                          <a:noFill/>
                        </a:ln>
                        <a:solidFill>
                          <a:schemeClr val="tx1"/>
                        </a:solidFill>
                        <a:effectLst/>
                        <a:latin typeface="+mj-lt"/>
                        <a:cs typeface="Times New Roman" pitchFamily="18" charset="0"/>
                      </a:endParaRP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2 000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2 000</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70865327"/>
                  </a:ext>
                </a:extLst>
              </a:tr>
              <a:tr h="4027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Celkem </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11 449</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11 449</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19 599</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Vícezdrojové financování provozu rektorátu </a:t>
            </a:r>
          </a:p>
        </p:txBody>
      </p:sp>
      <p:sp>
        <p:nvSpPr>
          <p:cNvPr id="41987" name="Rectangle 3"/>
          <p:cNvSpPr>
            <a:spLocks noGrp="1" noChangeArrowheads="1"/>
          </p:cNvSpPr>
          <p:nvPr>
            <p:ph idx="1"/>
          </p:nvPr>
        </p:nvSpPr>
        <p:spPr>
          <a:prstGeom prst="rect">
            <a:avLst/>
          </a:prstGeom>
        </p:spPr>
        <p:txBody>
          <a:bodyPr/>
          <a:lstStyle/>
          <a:p>
            <a:pPr algn="just" eaLnBrk="1" hangingPunct="1">
              <a:lnSpc>
                <a:spcPct val="80000"/>
              </a:lnSpc>
              <a:buFont typeface="Wingdings" panose="05000000000000000000" pitchFamily="2" charset="2"/>
              <a:buNone/>
              <a:defRPr/>
            </a:pPr>
            <a:r>
              <a:rPr lang="cs-CZ" altLang="cs-CZ" dirty="0" smtClean="0"/>
              <a:t>	</a:t>
            </a:r>
          </a:p>
          <a:p>
            <a:pPr algn="just">
              <a:buFont typeface="Wingdings" panose="05000000000000000000" pitchFamily="2" charset="2"/>
              <a:buChar char="§"/>
              <a:defRPr/>
            </a:pPr>
            <a:r>
              <a:rPr lang="cs-CZ" altLang="cs-CZ" sz="2000" dirty="0" smtClean="0">
                <a:cs typeface="Arial" panose="020B0604020202020204" pitchFamily="34" charset="0"/>
              </a:rPr>
              <a:t>Výnosy z finančního majetku na krytí hlavní činnosti</a:t>
            </a:r>
            <a:r>
              <a:rPr lang="cs-CZ" altLang="cs-CZ" sz="1800" dirty="0" smtClean="0"/>
              <a:t>:</a:t>
            </a:r>
          </a:p>
          <a:p>
            <a:pPr lvl="1" algn="just">
              <a:buFont typeface="Wingdings" panose="05000000000000000000" pitchFamily="2" charset="2"/>
              <a:buChar char="§"/>
              <a:defRPr/>
            </a:pPr>
            <a:r>
              <a:rPr lang="cs-CZ" altLang="cs-CZ" sz="2000" dirty="0" smtClean="0"/>
              <a:t>Celková výše úroků z finančního majetku 41 824 Kč </a:t>
            </a:r>
          </a:p>
          <a:p>
            <a:pPr lvl="1" algn="just">
              <a:buFont typeface="Wingdings" panose="05000000000000000000" pitchFamily="2" charset="2"/>
              <a:buChar char="§"/>
              <a:defRPr/>
            </a:pPr>
            <a:r>
              <a:rPr lang="cs-CZ" altLang="cs-CZ" sz="2000" dirty="0" smtClean="0"/>
              <a:t>Očekávaná výše daně 8 000 tis. Kč</a:t>
            </a:r>
          </a:p>
          <a:p>
            <a:pPr lvl="1" algn="just">
              <a:buFont typeface="Wingdings" panose="05000000000000000000" pitchFamily="2" charset="2"/>
              <a:buChar char="§"/>
              <a:defRPr/>
            </a:pPr>
            <a:r>
              <a:rPr lang="cs-CZ" altLang="cs-CZ" sz="2000" dirty="0" smtClean="0"/>
              <a:t>K vícezdrojovému financování provozu rektorátu určeno 10 000 tis. Kč</a:t>
            </a:r>
          </a:p>
        </p:txBody>
      </p:sp>
    </p:spTree>
    <p:extLst>
      <p:ext uri="{BB962C8B-B14F-4D97-AF65-F5344CB8AC3E}">
        <p14:creationId xmlns:p14="http://schemas.microsoft.com/office/powerpoint/2010/main" val="300737628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Výše odvodu na celouniverzitní aktivity</a:t>
            </a:r>
          </a:p>
        </p:txBody>
      </p:sp>
      <p:sp>
        <p:nvSpPr>
          <p:cNvPr id="41987" name="Rectangle 3"/>
          <p:cNvSpPr>
            <a:spLocks noGrp="1" noChangeArrowheads="1"/>
          </p:cNvSpPr>
          <p:nvPr>
            <p:ph idx="1"/>
          </p:nvPr>
        </p:nvSpPr>
        <p:spPr>
          <a:prstGeom prst="rect">
            <a:avLst/>
          </a:prstGeom>
        </p:spPr>
        <p:txBody>
          <a:bodyPr/>
          <a:lstStyle/>
          <a:p>
            <a:pPr algn="just" eaLnBrk="1" hangingPunct="1">
              <a:lnSpc>
                <a:spcPct val="80000"/>
              </a:lnSpc>
              <a:buFont typeface="Wingdings" panose="05000000000000000000" pitchFamily="2" charset="2"/>
              <a:buNone/>
              <a:defRPr/>
            </a:pPr>
            <a:r>
              <a:rPr lang="cs-CZ" altLang="cs-CZ" dirty="0" smtClean="0"/>
              <a:t>	</a:t>
            </a:r>
          </a:p>
          <a:p>
            <a:pPr algn="just">
              <a:buFont typeface="Wingdings" panose="05000000000000000000" pitchFamily="2" charset="2"/>
              <a:buChar char="§"/>
              <a:defRPr/>
            </a:pPr>
            <a:r>
              <a:rPr lang="cs-CZ" altLang="cs-CZ" sz="2000" dirty="0">
                <a:cs typeface="Arial" panose="020B0604020202020204" pitchFamily="34" charset="0"/>
              </a:rPr>
              <a:t>Financování aktivit je prováděno formou </a:t>
            </a:r>
            <a:r>
              <a:rPr lang="cs-CZ" altLang="cs-CZ" sz="2000" dirty="0" smtClean="0">
                <a:cs typeface="Arial" panose="020B0604020202020204" pitchFamily="34" charset="0"/>
              </a:rPr>
              <a:t>odvodů z finančních příspěvků součástí a výzkumných center </a:t>
            </a:r>
          </a:p>
          <a:p>
            <a:pPr algn="just">
              <a:buFont typeface="Wingdings" panose="05000000000000000000" pitchFamily="2" charset="2"/>
              <a:buChar char="§"/>
              <a:defRPr/>
            </a:pPr>
            <a:r>
              <a:rPr lang="cs-CZ" altLang="cs-CZ" sz="2000" dirty="0" smtClean="0">
                <a:cs typeface="Arial" panose="020B0604020202020204" pitchFamily="34" charset="0"/>
              </a:rPr>
              <a:t>Vlastní </a:t>
            </a:r>
            <a:r>
              <a:rPr lang="cs-CZ" altLang="cs-CZ" sz="2000" dirty="0">
                <a:cs typeface="Arial" panose="020B0604020202020204" pitchFamily="34" charset="0"/>
              </a:rPr>
              <a:t>odvod bude proveden</a:t>
            </a:r>
            <a:r>
              <a:rPr lang="cs-CZ" altLang="cs-CZ" sz="1800" dirty="0" smtClean="0"/>
              <a:t>:</a:t>
            </a:r>
          </a:p>
          <a:p>
            <a:pPr lvl="1" algn="just">
              <a:buFont typeface="Wingdings" panose="05000000000000000000" pitchFamily="2" charset="2"/>
              <a:buChar char="§"/>
              <a:defRPr/>
            </a:pPr>
            <a:r>
              <a:rPr lang="cs-CZ" altLang="cs-CZ" sz="1800" dirty="0" smtClean="0"/>
              <a:t>u organizačních jednotek, které disponují dostatečnými prostředky ve zdroji 1100, výhradně z tohoto zdroje (provozní příspěvek běžného roku)</a:t>
            </a:r>
          </a:p>
          <a:p>
            <a:pPr lvl="1" algn="just">
              <a:buFont typeface="Wingdings" panose="05000000000000000000" pitchFamily="2" charset="2"/>
              <a:buChar char="§"/>
              <a:defRPr/>
            </a:pPr>
            <a:r>
              <a:rPr lang="cs-CZ" altLang="cs-CZ" sz="1800" dirty="0" smtClean="0"/>
              <a:t>u organizačních jednotek, které financemi ve zdroji 1100 nedisponují </a:t>
            </a:r>
            <a:br>
              <a:rPr lang="cs-CZ" altLang="cs-CZ" sz="1800" dirty="0" smtClean="0"/>
            </a:br>
            <a:r>
              <a:rPr lang="cs-CZ" altLang="cs-CZ" sz="1800" dirty="0" smtClean="0"/>
              <a:t>v dostatečné výši nebo vůbec, může být odvod proveden i z ostatních zdrojů individuálně.</a:t>
            </a:r>
          </a:p>
          <a:p>
            <a:pPr algn="just">
              <a:buFont typeface="Wingdings" panose="05000000000000000000" pitchFamily="2" charset="2"/>
              <a:buChar char="§"/>
              <a:defRPr/>
            </a:pPr>
            <a:r>
              <a:rPr lang="x-none" sz="2000" dirty="0" smtClean="0">
                <a:cs typeface="Arial" panose="020B0604020202020204" pitchFamily="34" charset="0"/>
              </a:rPr>
              <a:t>Pro </a:t>
            </a:r>
            <a:r>
              <a:rPr lang="x-none" sz="2000" dirty="0">
                <a:cs typeface="Arial" panose="020B0604020202020204" pitchFamily="34" charset="0"/>
              </a:rPr>
              <a:t>výpočet </a:t>
            </a:r>
            <a:r>
              <a:rPr lang="cs-CZ" sz="2000" dirty="0">
                <a:cs typeface="Arial" panose="020B0604020202020204" pitchFamily="34" charset="0"/>
              </a:rPr>
              <a:t>výše </a:t>
            </a:r>
            <a:r>
              <a:rPr lang="x-none" sz="2000" dirty="0">
                <a:cs typeface="Arial" panose="020B0604020202020204" pitchFamily="34" charset="0"/>
              </a:rPr>
              <a:t>odvodu </a:t>
            </a:r>
            <a:r>
              <a:rPr lang="cs-CZ" sz="2000" dirty="0">
                <a:cs typeface="Arial" panose="020B0604020202020204" pitchFamily="34" charset="0"/>
              </a:rPr>
              <a:t>jsou </a:t>
            </a:r>
            <a:r>
              <a:rPr lang="x-none" sz="2000" dirty="0">
                <a:cs typeface="Arial" panose="020B0604020202020204" pitchFamily="34" charset="0"/>
              </a:rPr>
              <a:t>výnosy </a:t>
            </a:r>
            <a:r>
              <a:rPr lang="cs-CZ" sz="2000" dirty="0">
                <a:cs typeface="Arial" panose="020B0604020202020204" pitchFamily="34" charset="0"/>
              </a:rPr>
              <a:t>organizačních jednotek </a:t>
            </a:r>
            <a:r>
              <a:rPr lang="x-none" sz="2000" dirty="0">
                <a:cs typeface="Arial" panose="020B0604020202020204" pitchFamily="34" charset="0"/>
              </a:rPr>
              <a:t>kategorizov</a:t>
            </a:r>
            <a:r>
              <a:rPr lang="cs-CZ" sz="2000" dirty="0" err="1">
                <a:cs typeface="Arial" panose="020B0604020202020204" pitchFamily="34" charset="0"/>
              </a:rPr>
              <a:t>ány</a:t>
            </a:r>
            <a:r>
              <a:rPr lang="cs-CZ" sz="2000" dirty="0">
                <a:cs typeface="Arial" panose="020B0604020202020204" pitchFamily="34" charset="0"/>
              </a:rPr>
              <a:t> </a:t>
            </a:r>
            <a:r>
              <a:rPr lang="x-none" sz="2000" dirty="0">
                <a:cs typeface="Arial" panose="020B0604020202020204" pitchFamily="34" charset="0"/>
              </a:rPr>
              <a:t>v tom smyslu, že </a:t>
            </a:r>
            <a:r>
              <a:rPr lang="cs-CZ" sz="2000" dirty="0" smtClean="0">
                <a:cs typeface="Arial" panose="020B0604020202020204" pitchFamily="34" charset="0"/>
              </a:rPr>
              <a:t>je </a:t>
            </a:r>
            <a:r>
              <a:rPr lang="cs-CZ" sz="2000" dirty="0">
                <a:cs typeface="Arial" panose="020B0604020202020204" pitchFamily="34" charset="0"/>
              </a:rPr>
              <a:t>vytvořeno několik pásem výnosů a z nich </a:t>
            </a:r>
            <a:r>
              <a:rPr lang="cs-CZ" sz="2000" dirty="0" smtClean="0">
                <a:cs typeface="Arial" panose="020B0604020202020204" pitchFamily="34" charset="0"/>
              </a:rPr>
              <a:t>se vypočte odvod </a:t>
            </a:r>
            <a:r>
              <a:rPr lang="cs-CZ" sz="2000" dirty="0">
                <a:cs typeface="Arial" panose="020B0604020202020204" pitchFamily="34" charset="0"/>
              </a:rPr>
              <a:t>v různé </a:t>
            </a:r>
            <a:r>
              <a:rPr lang="cs-CZ" sz="2000" dirty="0" smtClean="0">
                <a:cs typeface="Arial" panose="020B0604020202020204" pitchFamily="34" charset="0"/>
              </a:rPr>
              <a:t>procentuální výši</a:t>
            </a:r>
          </a:p>
          <a:p>
            <a:pPr lvl="1" algn="just">
              <a:buFont typeface="Wingdings" panose="05000000000000000000" pitchFamily="2" charset="2"/>
              <a:buChar char="§"/>
              <a:defRPr/>
            </a:pPr>
            <a:r>
              <a:rPr lang="cs-CZ" sz="1800" dirty="0">
                <a:cs typeface="Arial" panose="020B0604020202020204" pitchFamily="34" charset="0"/>
              </a:rPr>
              <a:t>k</a:t>
            </a:r>
            <a:r>
              <a:rPr lang="cs-CZ" sz="1800" dirty="0" smtClean="0">
                <a:cs typeface="Arial" panose="020B0604020202020204" pitchFamily="34" charset="0"/>
              </a:rPr>
              <a:t>ategorie A, B, C, D, E</a:t>
            </a:r>
          </a:p>
          <a:p>
            <a:pPr algn="just">
              <a:buFont typeface="Wingdings" panose="05000000000000000000" pitchFamily="2" charset="2"/>
              <a:buChar char="§"/>
              <a:defRPr/>
            </a:pPr>
            <a:r>
              <a:rPr lang="x-none" sz="2000" dirty="0" smtClean="0">
                <a:solidFill>
                  <a:srgbClr val="FF0000"/>
                </a:solidFill>
                <a:cs typeface="Arial" panose="020B0604020202020204" pitchFamily="34" charset="0"/>
              </a:rPr>
              <a:t>Cíl </a:t>
            </a:r>
            <a:r>
              <a:rPr lang="x-none" sz="2000" dirty="0">
                <a:solidFill>
                  <a:srgbClr val="FF0000"/>
                </a:solidFill>
                <a:cs typeface="Arial" panose="020B0604020202020204" pitchFamily="34" charset="0"/>
              </a:rPr>
              <a:t>je podporovat ty činnosti a jednotky, kde dochází k získání dalších finančních prostředků, nižší mírou „interního zdanění</a:t>
            </a:r>
            <a:r>
              <a:rPr lang="x-none" sz="2000" dirty="0" smtClean="0">
                <a:solidFill>
                  <a:srgbClr val="FF0000"/>
                </a:solidFill>
                <a:cs typeface="Arial" panose="020B0604020202020204" pitchFamily="34" charset="0"/>
              </a:rPr>
              <a:t>“</a:t>
            </a:r>
            <a:endParaRPr lang="cs-CZ" sz="2000" dirty="0" smtClean="0">
              <a:solidFill>
                <a:srgbClr val="FF0000"/>
              </a:solidFill>
              <a:cs typeface="Arial" panose="020B0604020202020204" pitchFamily="34" charset="0"/>
            </a:endParaRPr>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Výše odvodu na celouniverzitní aktivity</a:t>
            </a:r>
          </a:p>
        </p:txBody>
      </p:sp>
      <p:sp>
        <p:nvSpPr>
          <p:cNvPr id="51203" name="Rectangle 3"/>
          <p:cNvSpPr>
            <a:spLocks noGrp="1" noChangeArrowheads="1"/>
          </p:cNvSpPr>
          <p:nvPr>
            <p:ph idx="1"/>
          </p:nvPr>
        </p:nvSpPr>
        <p:spPr>
          <a:prstGeom prst="rect">
            <a:avLst/>
          </a:prstGeom>
        </p:spPr>
        <p:txBody>
          <a:bodyPr/>
          <a:lstStyle/>
          <a:p>
            <a:pPr algn="just" eaLnBrk="1" hangingPunct="1">
              <a:lnSpc>
                <a:spcPct val="80000"/>
              </a:lnSpc>
              <a:buFont typeface="Wingdings" panose="05000000000000000000" pitchFamily="2" charset="2"/>
              <a:buNone/>
              <a:defRPr/>
            </a:pPr>
            <a:endParaRPr lang="cs-CZ" altLang="cs-CZ" b="1" dirty="0" smtClean="0"/>
          </a:p>
          <a:p>
            <a:pPr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A</a:t>
            </a:r>
            <a:r>
              <a:rPr lang="cs-CZ" altLang="cs-CZ" dirty="0" smtClean="0">
                <a:cs typeface="Arial" panose="020B0604020202020204" pitchFamily="34" charset="0"/>
              </a:rPr>
              <a:t>:	„</a:t>
            </a:r>
            <a:r>
              <a:rPr lang="cs-CZ" altLang="cs-CZ" sz="2000" dirty="0" smtClean="0">
                <a:cs typeface="Arial" panose="020B0604020202020204" pitchFamily="34" charset="0"/>
              </a:rPr>
              <a:t>hlavní“ výnosy (1100, 2102, 2110, …) </a:t>
            </a:r>
          </a:p>
          <a:p>
            <a:pPr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B</a:t>
            </a:r>
            <a:r>
              <a:rPr lang="cs-CZ" altLang="cs-CZ" dirty="0" smtClean="0">
                <a:cs typeface="Arial" panose="020B0604020202020204" pitchFamily="34" charset="0"/>
              </a:rPr>
              <a:t>: 	</a:t>
            </a:r>
            <a:r>
              <a:rPr lang="cs-CZ" altLang="cs-CZ" sz="2000" dirty="0" smtClean="0">
                <a:cs typeface="Arial" panose="020B0604020202020204" pitchFamily="34" charset="0"/>
              </a:rPr>
              <a:t>standardní výnosy </a:t>
            </a:r>
          </a:p>
          <a:p>
            <a:pPr marL="1790700" indent="-1790700" defTabSz="895350" eaLnBrk="1" hangingPunct="1">
              <a:lnSpc>
                <a:spcPct val="80000"/>
              </a:lnSpc>
              <a:buFont typeface="Wingdings" panose="05000000000000000000" pitchFamily="2" charset="2"/>
              <a:buNone/>
              <a:defRPr/>
            </a:pPr>
            <a:r>
              <a:rPr lang="cs-CZ" altLang="cs-CZ" dirty="0" smtClean="0">
                <a:cs typeface="Arial" panose="020B0604020202020204" pitchFamily="34" charset="0"/>
              </a:rPr>
              <a:t>	</a:t>
            </a:r>
            <a:r>
              <a:rPr lang="cs-CZ" altLang="cs-CZ" sz="2000" dirty="0" smtClean="0">
                <a:cs typeface="Arial" panose="020B0604020202020204" pitchFamily="34" charset="0"/>
              </a:rPr>
              <a:t>projektové výnosy u projektů výhradně neinvestičních a nízko režijní  projekty </a:t>
            </a:r>
          </a:p>
          <a:p>
            <a:pPr marL="1790700" lvl="1" indent="-1333500" defTabSz="895350" eaLnBrk="1" hangingPunct="1">
              <a:lnSpc>
                <a:spcPct val="80000"/>
              </a:lnSpc>
              <a:buFont typeface="Wingdings" panose="05000000000000000000" pitchFamily="2" charset="2"/>
              <a:buNone/>
              <a:defRPr/>
            </a:pPr>
            <a:r>
              <a:rPr lang="cs-CZ" altLang="cs-CZ" dirty="0" smtClean="0">
                <a:cs typeface="Arial" panose="020B0604020202020204" pitchFamily="34" charset="0"/>
              </a:rPr>
              <a:t>	</a:t>
            </a:r>
            <a:r>
              <a:rPr lang="cs-CZ" altLang="cs-CZ" sz="2000" dirty="0" smtClean="0">
                <a:cs typeface="Arial" panose="020B0604020202020204" pitchFamily="34" charset="0"/>
              </a:rPr>
              <a:t>typově projekty financované z Evropských strukturálních a investičních fondů, zejména ESF projekty z OP VVV</a:t>
            </a:r>
          </a:p>
          <a:p>
            <a:pPr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C</a:t>
            </a:r>
            <a:r>
              <a:rPr lang="cs-CZ" altLang="cs-CZ" dirty="0" smtClean="0">
                <a:cs typeface="Arial" panose="020B0604020202020204" pitchFamily="34" charset="0"/>
              </a:rPr>
              <a:t>: 	</a:t>
            </a:r>
            <a:r>
              <a:rPr lang="cs-CZ" altLang="cs-CZ" sz="2000" dirty="0" smtClean="0">
                <a:cs typeface="Arial" panose="020B0604020202020204" pitchFamily="34" charset="0"/>
              </a:rPr>
              <a:t>výnosy z činnosti KMZ </a:t>
            </a:r>
          </a:p>
          <a:p>
            <a:pPr marL="1790700" indent="-1790700"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D</a:t>
            </a:r>
            <a:r>
              <a:rPr lang="cs-CZ" altLang="cs-CZ" dirty="0" smtClean="0">
                <a:cs typeface="Arial" panose="020B0604020202020204" pitchFamily="34" charset="0"/>
              </a:rPr>
              <a:t>: 	</a:t>
            </a:r>
            <a:r>
              <a:rPr lang="cs-CZ" altLang="cs-CZ" sz="2000" dirty="0" smtClean="0">
                <a:cs typeface="Arial" panose="020B0604020202020204" pitchFamily="34" charset="0"/>
              </a:rPr>
              <a:t>vědecké projekty (TA ČR, GA ČR, </a:t>
            </a:r>
            <a:r>
              <a:rPr lang="cs-CZ" altLang="cs-CZ" sz="2000" dirty="0" err="1" smtClean="0">
                <a:cs typeface="Arial" panose="020B0604020202020204" pitchFamily="34" charset="0"/>
              </a:rPr>
              <a:t>Horizon</a:t>
            </a:r>
            <a:r>
              <a:rPr lang="cs-CZ" altLang="cs-CZ" sz="2000" dirty="0" smtClean="0">
                <a:cs typeface="Arial" panose="020B0604020202020204" pitchFamily="34" charset="0"/>
              </a:rPr>
              <a:t>, NPU) a projekty s nulovou výší režie (tam, kde se poskytovatel domnívá, že věci jdou udělat bez nepřímých nákladů)</a:t>
            </a:r>
          </a:p>
          <a:p>
            <a:pPr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E</a:t>
            </a:r>
            <a:r>
              <a:rPr lang="cs-CZ" altLang="cs-CZ" dirty="0" smtClean="0">
                <a:cs typeface="Arial" panose="020B0604020202020204" pitchFamily="34" charset="0"/>
              </a:rPr>
              <a:t>: 	</a:t>
            </a:r>
            <a:r>
              <a:rPr lang="cs-CZ" altLang="cs-CZ" sz="2000" dirty="0" smtClean="0">
                <a:cs typeface="Arial" panose="020B0604020202020204" pitchFamily="34" charset="0"/>
              </a:rPr>
              <a:t>investiční projekty, typově OP VVV (ERDF)</a:t>
            </a:r>
          </a:p>
          <a:p>
            <a:pPr algn="just">
              <a:buFont typeface="Wingdings" panose="05000000000000000000" pitchFamily="2" charset="2"/>
              <a:buChar char="§"/>
              <a:defRPr/>
            </a:pPr>
            <a:endParaRPr lang="cs-CZ" altLang="cs-CZ" dirty="0" smtClean="0"/>
          </a:p>
          <a:p>
            <a:pPr>
              <a:buFontTx/>
              <a:buNone/>
              <a:defRPr/>
            </a:pPr>
            <a:endParaRPr lang="cs-CZ" altLang="cs-CZ"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Výše odvodu na celouniverzitní aktivity</a:t>
            </a:r>
          </a:p>
        </p:txBody>
      </p:sp>
      <p:sp>
        <p:nvSpPr>
          <p:cNvPr id="67587" name="Rectangle 3"/>
          <p:cNvSpPr>
            <a:spLocks noGrp="1" noChangeArrowheads="1"/>
          </p:cNvSpPr>
          <p:nvPr>
            <p:ph idx="1"/>
          </p:nvPr>
        </p:nvSpPr>
        <p:spPr>
          <a:prstGeom prst="rect">
            <a:avLst/>
          </a:prstGeom>
        </p:spPr>
        <p:txBody>
          <a:bodyPr/>
          <a:lstStyle/>
          <a:p>
            <a:pPr algn="just" eaLnBrk="1" hangingPunct="1">
              <a:lnSpc>
                <a:spcPct val="80000"/>
              </a:lnSpc>
              <a:buFont typeface="Wingdings" panose="05000000000000000000" pitchFamily="2" charset="2"/>
              <a:buNone/>
            </a:pPr>
            <a:r>
              <a:rPr lang="cs-CZ" altLang="cs-CZ" dirty="0" smtClean="0"/>
              <a:t>  	</a:t>
            </a:r>
          </a:p>
          <a:p>
            <a:pPr algn="just">
              <a:buFont typeface="Wingdings" panose="05000000000000000000" pitchFamily="2" charset="2"/>
              <a:buChar char="§"/>
            </a:pPr>
            <a:r>
              <a:rPr lang="cs-CZ" altLang="cs-CZ" sz="2000" dirty="0" smtClean="0">
                <a:cs typeface="Arial" panose="020B0604020202020204" pitchFamily="34" charset="0"/>
              </a:rPr>
              <a:t>Způsob realizace: pro stanovení odvodu je u výnosů jednotlivých kategorií započtena různá váha započitatelnosti konkrétního výnosu. Následně je potom z výše takto upravených (snížených) výnosů stanovena výše odvodu</a:t>
            </a:r>
          </a:p>
          <a:p>
            <a:pPr algn="just">
              <a:buFont typeface="Wingdings" panose="05000000000000000000" pitchFamily="2" charset="2"/>
              <a:buChar char="§"/>
            </a:pPr>
            <a:r>
              <a:rPr lang="cs-CZ" altLang="cs-CZ" sz="2000" dirty="0" smtClean="0">
                <a:cs typeface="Arial" panose="020B0604020202020204" pitchFamily="34" charset="0"/>
              </a:rPr>
              <a:t>Stanovení váhy započitatelnosti výnosů:</a:t>
            </a:r>
          </a:p>
          <a:p>
            <a:pPr lvl="2" algn="just">
              <a:buFont typeface="Wingdings" panose="05000000000000000000" pitchFamily="2" charset="2"/>
              <a:buChar char="§"/>
            </a:pPr>
            <a:r>
              <a:rPr lang="cs-CZ" altLang="cs-CZ" sz="2000" dirty="0" smtClean="0">
                <a:cs typeface="Arial" panose="020B0604020202020204" pitchFamily="34" charset="0"/>
              </a:rPr>
              <a:t>kategorie A: 1,00</a:t>
            </a:r>
          </a:p>
          <a:p>
            <a:pPr lvl="2" algn="just">
              <a:buFont typeface="Wingdings" panose="05000000000000000000" pitchFamily="2" charset="2"/>
              <a:buChar char="§"/>
            </a:pPr>
            <a:r>
              <a:rPr lang="cs-CZ" altLang="cs-CZ" sz="2000" dirty="0" smtClean="0">
                <a:cs typeface="Arial" panose="020B0604020202020204" pitchFamily="34" charset="0"/>
              </a:rPr>
              <a:t>kategorie B: 0,60</a:t>
            </a:r>
          </a:p>
          <a:p>
            <a:pPr lvl="2" algn="just">
              <a:buFont typeface="Wingdings" panose="05000000000000000000" pitchFamily="2" charset="2"/>
              <a:buChar char="§"/>
            </a:pPr>
            <a:r>
              <a:rPr lang="cs-CZ" altLang="cs-CZ" sz="2000" dirty="0" smtClean="0">
                <a:cs typeface="Arial" panose="020B0604020202020204" pitchFamily="34" charset="0"/>
              </a:rPr>
              <a:t>kategorie C: 0,50</a:t>
            </a:r>
          </a:p>
          <a:p>
            <a:pPr lvl="2" algn="just">
              <a:buFont typeface="Wingdings" panose="05000000000000000000" pitchFamily="2" charset="2"/>
              <a:buChar char="§"/>
            </a:pPr>
            <a:r>
              <a:rPr lang="cs-CZ" altLang="cs-CZ" sz="2000" dirty="0" smtClean="0">
                <a:cs typeface="Arial" panose="020B0604020202020204" pitchFamily="34" charset="0"/>
              </a:rPr>
              <a:t>kategorie D: 0,30</a:t>
            </a:r>
          </a:p>
          <a:p>
            <a:pPr lvl="2" algn="just">
              <a:buFont typeface="Wingdings" panose="05000000000000000000" pitchFamily="2" charset="2"/>
              <a:buChar char="§"/>
            </a:pPr>
            <a:r>
              <a:rPr lang="cs-CZ" altLang="cs-CZ" sz="2000" dirty="0" smtClean="0">
                <a:cs typeface="Arial" panose="020B0604020202020204" pitchFamily="34" charset="0"/>
              </a:rPr>
              <a:t>kategorie E: 0,30</a:t>
            </a:r>
          </a:p>
          <a:p>
            <a:pPr algn="just">
              <a:buFont typeface="Wingdings" panose="05000000000000000000" pitchFamily="2" charset="2"/>
              <a:buChar char="§"/>
            </a:pPr>
            <a:endParaRPr lang="cs-CZ" altLang="cs-CZ"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Časové stanovení příslušnosti výnosů</a:t>
            </a:r>
          </a:p>
        </p:txBody>
      </p:sp>
      <p:sp>
        <p:nvSpPr>
          <p:cNvPr id="58371" name="Rectangle 3"/>
          <p:cNvSpPr>
            <a:spLocks noGrp="1" noChangeArrowheads="1"/>
          </p:cNvSpPr>
          <p:nvPr>
            <p:ph idx="1"/>
          </p:nvPr>
        </p:nvSpPr>
        <p:spPr>
          <a:prstGeom prst="rect">
            <a:avLst/>
          </a:prstGeom>
        </p:spPr>
        <p:txBody>
          <a:bodyPr/>
          <a:lstStyle/>
          <a:p>
            <a:pPr eaLnBrk="1" hangingPunct="1">
              <a:buFont typeface="Wingdings" panose="05000000000000000000" pitchFamily="2" charset="2"/>
              <a:buNone/>
              <a:defRPr/>
            </a:pPr>
            <a:r>
              <a:rPr lang="cs-CZ" altLang="cs-CZ" sz="2800" b="1" dirty="0" smtClean="0">
                <a:cs typeface="Arial" panose="020B0604020202020204" pitchFamily="34" charset="0"/>
              </a:rPr>
              <a:t>	</a:t>
            </a:r>
            <a:r>
              <a:rPr lang="cs-CZ" altLang="cs-CZ" b="1" dirty="0" smtClean="0">
                <a:cs typeface="Arial" panose="020B0604020202020204" pitchFamily="34" charset="0"/>
              </a:rPr>
              <a:t>Pravidla:</a:t>
            </a:r>
          </a:p>
          <a:p>
            <a:pPr lvl="1" algn="just">
              <a:buFont typeface="Wingdings" panose="05000000000000000000" pitchFamily="2" charset="2"/>
              <a:buChar char="§"/>
              <a:defRPr/>
            </a:pPr>
            <a:r>
              <a:rPr lang="cs-CZ" altLang="cs-CZ" dirty="0" smtClean="0">
                <a:cs typeface="Arial" panose="020B0604020202020204" pitchFamily="34" charset="0"/>
              </a:rPr>
              <a:t>V</a:t>
            </a:r>
            <a:r>
              <a:rPr lang="cs-CZ" altLang="cs-CZ" sz="2000" dirty="0" smtClean="0">
                <a:cs typeface="Arial" panose="020B0604020202020204" pitchFamily="34" charset="0"/>
              </a:rPr>
              <a:t> úvahu nebudou brány výnosy z projektových zdrojů, pokud projekty skončily nejpozději k 31. 12. předchozího kalendářního roku</a:t>
            </a:r>
          </a:p>
          <a:p>
            <a:pPr lvl="1" algn="just">
              <a:buFont typeface="Wingdings" panose="05000000000000000000" pitchFamily="2" charset="2"/>
              <a:buChar char="§"/>
              <a:defRPr/>
            </a:pPr>
            <a:r>
              <a:rPr lang="cs-CZ" altLang="cs-CZ" sz="2000" dirty="0" smtClean="0">
                <a:cs typeface="Arial" panose="020B0604020202020204" pitchFamily="34" charset="0"/>
              </a:rPr>
              <a:t>U všech projektů bude zahrnuta do výpočtu vždy reálná hodnota výnosů pro příslušný rok. Pokud není výše přesně určena, celková hodnota bude rovnoměrně rozdělena do jednotlivých let realizace projektu. </a:t>
            </a:r>
          </a:p>
          <a:p>
            <a:pPr lvl="1" algn="just">
              <a:buFont typeface="Wingdings" panose="05000000000000000000" pitchFamily="2" charset="2"/>
              <a:buChar char="§"/>
              <a:defRPr/>
            </a:pPr>
            <a:r>
              <a:rPr lang="cs-CZ" altLang="cs-CZ" sz="2000" dirty="0" smtClean="0">
                <a:cs typeface="Arial" panose="020B0604020202020204" pitchFamily="34" charset="0"/>
              </a:rPr>
              <a:t>V případě, že obdržíme Rozhodnutí o poskytnutí dotace až po sestavení rozpočtu, může být na základě rozhodnutí rektora po přijetí Rozhodnutí odvedena procentní sazba dle celkového zatížení organizačních jednotek na odvodech na celouniverzitní aktivity, a to za příslušnou část daného kalendářního roku. Ve výpočtu bude zohledněna kategorie výnosu a konkrétní váha započitatelnosti výnosu. Obdobný postup platí i pro uzavřené partnerské smlouvy, smlouvy o spolupráci atd.</a:t>
            </a:r>
          </a:p>
          <a:p>
            <a:pPr marL="457200" lvl="1" indent="0" algn="just">
              <a:buFontTx/>
              <a:buNone/>
              <a:defRPr/>
            </a:pPr>
            <a:endParaRPr lang="cs-CZ" altLang="cs-CZ" dirty="0"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Časové stanovení příslušnosti výnosů</a:t>
            </a:r>
          </a:p>
        </p:txBody>
      </p:sp>
      <p:sp>
        <p:nvSpPr>
          <p:cNvPr id="69635" name="Rectangle 3"/>
          <p:cNvSpPr>
            <a:spLocks noGrp="1" noChangeArrowheads="1"/>
          </p:cNvSpPr>
          <p:nvPr>
            <p:ph idx="1"/>
          </p:nvPr>
        </p:nvSpPr>
        <p:spPr>
          <a:prstGeom prst="rect">
            <a:avLst/>
          </a:prstGeom>
        </p:spPr>
        <p:txBody>
          <a:bodyPr/>
          <a:lstStyle/>
          <a:p>
            <a:pPr algn="just" eaLnBrk="1" hangingPunct="1">
              <a:buFont typeface="Wingdings" panose="05000000000000000000" pitchFamily="2" charset="2"/>
              <a:buNone/>
            </a:pPr>
            <a:r>
              <a:rPr lang="cs-CZ" altLang="cs-CZ" b="1" dirty="0" smtClean="0">
                <a:cs typeface="Arial" panose="020B0604020202020204" pitchFamily="34" charset="0"/>
              </a:rPr>
              <a:t>Do výpočtu se nezahrnuje:</a:t>
            </a:r>
          </a:p>
          <a:p>
            <a:pPr>
              <a:buFont typeface="Wingdings" panose="05000000000000000000" pitchFamily="2" charset="2"/>
              <a:buChar char="§"/>
            </a:pPr>
            <a:r>
              <a:rPr lang="cs-CZ" altLang="cs-CZ" sz="2000" dirty="0" smtClean="0">
                <a:cs typeface="Arial" panose="020B0604020202020204" pitchFamily="34" charset="0"/>
              </a:rPr>
              <a:t>projekty PPSŘ2023 UTB a centralizované  rozvojové projekty MŠMT</a:t>
            </a:r>
          </a:p>
          <a:p>
            <a:pPr>
              <a:buFont typeface="Wingdings" panose="05000000000000000000" pitchFamily="2" charset="2"/>
              <a:buChar char="§"/>
            </a:pPr>
            <a:r>
              <a:rPr lang="cs-CZ" altLang="cs-CZ" sz="2000" dirty="0" smtClean="0">
                <a:cs typeface="Arial" panose="020B0604020202020204" pitchFamily="34" charset="0"/>
              </a:rPr>
              <a:t>výnosy ve výši podílu připadajícího na partnera projektu</a:t>
            </a:r>
          </a:p>
          <a:p>
            <a:pPr>
              <a:buFont typeface="Wingdings" panose="05000000000000000000" pitchFamily="2" charset="2"/>
              <a:buChar char="§"/>
            </a:pPr>
            <a:r>
              <a:rPr lang="cs-CZ" altLang="cs-CZ" sz="2000" dirty="0" smtClean="0">
                <a:cs typeface="Arial" panose="020B0604020202020204" pitchFamily="34" charset="0"/>
              </a:rPr>
              <a:t>dary</a:t>
            </a:r>
          </a:p>
          <a:p>
            <a:pPr>
              <a:buFont typeface="Wingdings" panose="05000000000000000000" pitchFamily="2" charset="2"/>
              <a:buChar char="§"/>
            </a:pPr>
            <a:r>
              <a:rPr lang="cs-CZ" altLang="cs-CZ" sz="2000" dirty="0" smtClean="0">
                <a:cs typeface="Arial" panose="020B0604020202020204" pitchFamily="34" charset="0"/>
              </a:rPr>
              <a:t>výnosy z odpisů </a:t>
            </a:r>
          </a:p>
          <a:p>
            <a:pPr>
              <a:buFont typeface="Wingdings" panose="05000000000000000000" pitchFamily="2" charset="2"/>
              <a:buChar char="§"/>
            </a:pPr>
            <a:r>
              <a:rPr lang="cs-CZ" altLang="cs-CZ" sz="2000" dirty="0" smtClean="0">
                <a:cs typeface="Arial" panose="020B0604020202020204" pitchFamily="34" charset="0"/>
              </a:rPr>
              <a:t>zúčtování fondů</a:t>
            </a:r>
          </a:p>
          <a:p>
            <a:pPr>
              <a:buFont typeface="Wingdings" panose="05000000000000000000" pitchFamily="2" charset="2"/>
              <a:buChar char="§"/>
            </a:pPr>
            <a:r>
              <a:rPr lang="cs-CZ" altLang="cs-CZ" sz="2000" dirty="0" smtClean="0">
                <a:cs typeface="Arial" panose="020B0604020202020204" pitchFamily="34" charset="0"/>
              </a:rPr>
              <a:t>tvorba stipendijního fondu, příspěvek a dotace MŠMT na stipendia</a:t>
            </a:r>
          </a:p>
          <a:p>
            <a:pPr>
              <a:buFont typeface="Wingdings" panose="05000000000000000000" pitchFamily="2" charset="2"/>
              <a:buChar char="§"/>
            </a:pPr>
            <a:r>
              <a:rPr lang="cs-CZ" altLang="cs-CZ" sz="2000" dirty="0" smtClean="0">
                <a:cs typeface="Arial" panose="020B0604020202020204" pitchFamily="34" charset="0"/>
              </a:rPr>
              <a:t>aktivace</a:t>
            </a:r>
          </a:p>
          <a:p>
            <a:pPr>
              <a:buFont typeface="Wingdings" panose="05000000000000000000" pitchFamily="2" charset="2"/>
              <a:buChar char="§"/>
            </a:pPr>
            <a:r>
              <a:rPr lang="cs-CZ" altLang="cs-CZ" sz="2000" dirty="0" smtClean="0">
                <a:cs typeface="Arial" panose="020B0604020202020204" pitchFamily="34" charset="0"/>
              </a:rPr>
              <a:t>kurzové výnosy</a:t>
            </a:r>
          </a:p>
          <a:p>
            <a:pPr>
              <a:buFont typeface="Wingdings" panose="05000000000000000000" pitchFamily="2" charset="2"/>
              <a:buChar char="§"/>
            </a:pPr>
            <a:r>
              <a:rPr lang="cs-CZ" altLang="cs-CZ" sz="2000" dirty="0" smtClean="0">
                <a:cs typeface="Arial" panose="020B0604020202020204" pitchFamily="34" charset="0"/>
              </a:rPr>
              <a:t>výnosy vztahující se k náhradám škod, prominutí odvodů za porušení rozpočtové kázně a penále apod.  </a:t>
            </a:r>
          </a:p>
          <a:p>
            <a:endParaRPr lang="cs-CZ" altLang="cs-CZ" dirty="0"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Algoritmus stanovení výše odvodů organizačních jednotek</a:t>
            </a:r>
          </a:p>
        </p:txBody>
      </p:sp>
      <p:sp>
        <p:nvSpPr>
          <p:cNvPr id="70659" name="Rectangle 3"/>
          <p:cNvSpPr>
            <a:spLocks noGrp="1" noChangeArrowheads="1"/>
          </p:cNvSpPr>
          <p:nvPr>
            <p:ph idx="1"/>
          </p:nvPr>
        </p:nvSpPr>
        <p:spPr>
          <a:prstGeom prst="rect">
            <a:avLst/>
          </a:prstGeom>
        </p:spPr>
        <p:txBody>
          <a:bodyPr/>
          <a:lstStyle/>
          <a:p>
            <a:pPr marL="0" indent="0">
              <a:buFontTx/>
              <a:buNone/>
            </a:pPr>
            <a:endParaRPr lang="cs-CZ" altLang="cs-CZ" dirty="0" smtClean="0"/>
          </a:p>
          <a:p>
            <a:pPr marL="287338" algn="just">
              <a:buFont typeface="Wingdings" panose="05000000000000000000" pitchFamily="2" charset="2"/>
              <a:buChar char="§"/>
            </a:pPr>
            <a:r>
              <a:rPr lang="cs-CZ" altLang="cs-CZ" dirty="0" smtClean="0">
                <a:cs typeface="Arial" panose="020B0604020202020204" pitchFamily="34" charset="0"/>
              </a:rPr>
              <a:t>Výše odvodů jednotlivých organizačních jednotek na každou jednotlivou servisní složku i celouniverzitní prostředky jsou vypočteny podle rovnoměrného procentuálního zatížení organizačních jednotek</a:t>
            </a:r>
          </a:p>
          <a:p>
            <a:pPr marL="287338" algn="just">
              <a:buFont typeface="Wingdings" panose="05000000000000000000" pitchFamily="2" charset="2"/>
              <a:buChar char="§"/>
            </a:pPr>
            <a:r>
              <a:rPr lang="cs-CZ" altLang="cs-CZ" dirty="0" smtClean="0">
                <a:cs typeface="Arial" panose="020B0604020202020204" pitchFamily="34" charset="0"/>
              </a:rPr>
              <a:t>Každá organizační jednotka se podílí na financování společných servisních složek (provozu rektorátu, interních fondů), informačních zdrojů a celouniverzitních zdrojů s těmito výjimkami:</a:t>
            </a:r>
          </a:p>
          <a:p>
            <a:pPr lvl="1" algn="just">
              <a:buFont typeface="Wingdings" panose="05000000000000000000" pitchFamily="2" charset="2"/>
              <a:buChar char="§"/>
            </a:pPr>
            <a:r>
              <a:rPr lang="cs-CZ" altLang="cs-CZ" sz="2000" b="1" u="sng" dirty="0" smtClean="0">
                <a:cs typeface="Arial" panose="020B0604020202020204" pitchFamily="34" charset="0"/>
              </a:rPr>
              <a:t>KMZ</a:t>
            </a:r>
            <a:r>
              <a:rPr lang="cs-CZ" altLang="cs-CZ" sz="2000" dirty="0" smtClean="0">
                <a:cs typeface="Arial" panose="020B0604020202020204" pitchFamily="34" charset="0"/>
              </a:rPr>
              <a:t> se nepodílí na financování informačních zdrojů a  celouniverzitních zdrojů (vytváří vlastní FRIM)</a:t>
            </a:r>
          </a:p>
          <a:p>
            <a:pPr lvl="1" algn="just">
              <a:buFont typeface="Wingdings" panose="05000000000000000000" pitchFamily="2" charset="2"/>
              <a:buChar char="§"/>
            </a:pPr>
            <a:r>
              <a:rPr lang="cs-CZ" altLang="cs-CZ" sz="2000" b="1" u="sng" dirty="0" smtClean="0">
                <a:cs typeface="Arial" panose="020B0604020202020204" pitchFamily="34" charset="0"/>
              </a:rPr>
              <a:t>Výzkumná centra </a:t>
            </a:r>
            <a:r>
              <a:rPr lang="cs-CZ" altLang="cs-CZ" sz="2000" dirty="0" smtClean="0">
                <a:cs typeface="Arial" panose="020B0604020202020204" pitchFamily="34" charset="0"/>
              </a:rPr>
              <a:t>se nepodílí na financování celouniverzitních zdrojů (jsou povinna vytvářet vlastní fond reinvestic a tak je zajištěno financování investičních výdajů)</a:t>
            </a:r>
          </a:p>
          <a:p>
            <a:pPr marL="0" indent="0" algn="just" eaLnBrk="1" hangingPunct="1">
              <a:buFont typeface="Wingdings" panose="05000000000000000000" pitchFamily="2" charset="2"/>
              <a:buChar char="§"/>
            </a:pPr>
            <a:endParaRPr lang="cs-CZ" altLang="cs-CZ" sz="2000"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prstGeom prst="rect">
            <a:avLst/>
          </a:prstGeom>
        </p:spPr>
        <p:txBody>
          <a:bodyPr/>
          <a:lstStyle/>
          <a:p>
            <a:pPr indent="0"/>
            <a:r>
              <a:rPr lang="cs-CZ" altLang="cs-CZ" sz="2400" dirty="0" smtClean="0"/>
              <a:t>Odvody na celouniverzitní aktivity z příspěvků a dotací</a:t>
            </a:r>
          </a:p>
        </p:txBody>
      </p:sp>
      <p:graphicFrame>
        <p:nvGraphicFramePr>
          <p:cNvPr id="31781" name="Group 37"/>
          <p:cNvGraphicFramePr>
            <a:graphicFrameLocks noGrp="1"/>
          </p:cNvGraphicFramePr>
          <p:nvPr>
            <p:extLst>
              <p:ext uri="{D42A27DB-BD31-4B8C-83A1-F6EECF244321}">
                <p14:modId xmlns:p14="http://schemas.microsoft.com/office/powerpoint/2010/main" val="280618586"/>
              </p:ext>
            </p:extLst>
          </p:nvPr>
        </p:nvGraphicFramePr>
        <p:xfrm>
          <a:off x="942833" y="1196752"/>
          <a:ext cx="7373583" cy="3205163"/>
        </p:xfrm>
        <a:graphic>
          <a:graphicData uri="http://schemas.openxmlformats.org/drawingml/2006/table">
            <a:tbl>
              <a:tblPr/>
              <a:tblGrid>
                <a:gridCol w="3584949">
                  <a:extLst>
                    <a:ext uri="{9D8B030D-6E8A-4147-A177-3AD203B41FA5}">
                      <a16:colId xmlns:a16="http://schemas.microsoft.com/office/drawing/2014/main" val="20000"/>
                    </a:ext>
                  </a:extLst>
                </a:gridCol>
                <a:gridCol w="1826663">
                  <a:extLst>
                    <a:ext uri="{9D8B030D-6E8A-4147-A177-3AD203B41FA5}">
                      <a16:colId xmlns:a16="http://schemas.microsoft.com/office/drawing/2014/main" val="20001"/>
                    </a:ext>
                  </a:extLst>
                </a:gridCol>
                <a:gridCol w="1961971">
                  <a:extLst>
                    <a:ext uri="{9D8B030D-6E8A-4147-A177-3AD203B41FA5}">
                      <a16:colId xmlns:a16="http://schemas.microsoft.com/office/drawing/2014/main" val="20002"/>
                    </a:ext>
                  </a:extLst>
                </a:gridCol>
              </a:tblGrid>
              <a:tr h="7201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Výše odvodů finančních prostředků součástí a výzkumných center</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Výše odvodů  2022 v tis. Kč</a:t>
                      </a:r>
                      <a:endParaRPr kumimoji="0" lang="cs-CZ" sz="2000" b="0" i="0" u="none" strike="noStrike" cap="none" normalizeH="0" baseline="0" dirty="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Výše odvodů</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 2023 v tis. Kč</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Financování provozu rektorátu  </a:t>
                      </a:r>
                      <a:endParaRPr kumimoji="0" lang="cs-CZ" sz="2000" b="0" i="0" u="none" strike="noStrike" cap="none" normalizeH="0" baseline="0" dirty="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66 041</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1" i="0" u="none" strike="noStrike" cap="none" normalizeH="0" baseline="0" dirty="0" smtClean="0">
                          <a:ln>
                            <a:noFill/>
                          </a:ln>
                          <a:solidFill>
                            <a:srgbClr val="FF1A0A"/>
                          </a:solidFill>
                          <a:effectLst/>
                          <a:latin typeface="+mj-lt"/>
                        </a:rPr>
                        <a:t>63 141</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Interní fondy     </a:t>
                      </a:r>
                      <a:endParaRPr kumimoji="0" lang="cs-CZ" sz="2000" b="0" i="0" u="none" strike="noStrike" cap="none" normalizeH="0" baseline="0" dirty="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24 741 </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26 299</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Informační zdroje </a:t>
                      </a:r>
                      <a:endParaRPr kumimoji="0" lang="cs-CZ" sz="2000" b="0" i="0" u="none" strike="noStrike" cap="none" normalizeH="0" baseline="0" dirty="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25 460</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27 010</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Celouniverzitní zdroje</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45 000</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45 000</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Celkem </a:t>
                      </a:r>
                      <a:endParaRPr kumimoji="0" lang="cs-CZ" sz="2000" b="0" i="0" u="none" strike="noStrike" cap="none" normalizeH="0" baseline="0" dirty="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161 242</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rgbClr val="FF1A0A"/>
                          </a:solidFill>
                          <a:effectLst/>
                          <a:latin typeface="+mj-lt"/>
                        </a:rPr>
                        <a:t>161 450</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prstGeom prst="rect">
            <a:avLst/>
          </a:prstGeom>
        </p:spPr>
        <p:txBody>
          <a:bodyPr/>
          <a:lstStyle/>
          <a:p>
            <a:pPr marL="179388" indent="0"/>
            <a:r>
              <a:rPr lang="cs-CZ" altLang="cs-CZ" sz="2400" dirty="0" smtClean="0"/>
              <a:t>Výše odvodů součástí v tis. Kč</a:t>
            </a:r>
          </a:p>
        </p:txBody>
      </p:sp>
      <p:sp>
        <p:nvSpPr>
          <p:cNvPr id="72707" name="Rectangle 3"/>
          <p:cNvSpPr>
            <a:spLocks noGrp="1" noChangeArrowheads="1"/>
          </p:cNvSpPr>
          <p:nvPr>
            <p:ph idx="1"/>
          </p:nvPr>
        </p:nvSpPr>
        <p:spPr>
          <a:prstGeom prst="rect">
            <a:avLst/>
          </a:prstGeom>
        </p:spPr>
        <p:txBody>
          <a:bodyPr/>
          <a:lstStyle/>
          <a:p>
            <a:pPr marL="174625" indent="0">
              <a:lnSpc>
                <a:spcPct val="80000"/>
              </a:lnSpc>
              <a:buFont typeface="Wingdings" panose="05000000000000000000" pitchFamily="2" charset="2"/>
              <a:buNone/>
            </a:pPr>
            <a:r>
              <a:rPr lang="cs-CZ" altLang="cs-CZ" b="1" smtClean="0">
                <a:latin typeface="Times New Roman" panose="02020603050405020304" pitchFamily="18" charset="0"/>
              </a:rPr>
              <a:t>  </a:t>
            </a:r>
          </a:p>
        </p:txBody>
      </p:sp>
      <p:graphicFrame>
        <p:nvGraphicFramePr>
          <p:cNvPr id="86169" name="Group 153"/>
          <p:cNvGraphicFramePr>
            <a:graphicFrameLocks noGrp="1"/>
          </p:cNvGraphicFramePr>
          <p:nvPr>
            <p:extLst>
              <p:ext uri="{D42A27DB-BD31-4B8C-83A1-F6EECF244321}">
                <p14:modId xmlns:p14="http://schemas.microsoft.com/office/powerpoint/2010/main" val="576833104"/>
              </p:ext>
            </p:extLst>
          </p:nvPr>
        </p:nvGraphicFramePr>
        <p:xfrm>
          <a:off x="179388" y="1052735"/>
          <a:ext cx="8785225" cy="5657727"/>
        </p:xfrm>
        <a:graphic>
          <a:graphicData uri="http://schemas.openxmlformats.org/drawingml/2006/table">
            <a:tbl>
              <a:tblPr/>
              <a:tblGrid>
                <a:gridCol w="1657350">
                  <a:extLst>
                    <a:ext uri="{9D8B030D-6E8A-4147-A177-3AD203B41FA5}">
                      <a16:colId xmlns:a16="http://schemas.microsoft.com/office/drawing/2014/main" val="20000"/>
                    </a:ext>
                  </a:extLst>
                </a:gridCol>
                <a:gridCol w="1368425">
                  <a:extLst>
                    <a:ext uri="{9D8B030D-6E8A-4147-A177-3AD203B41FA5}">
                      <a16:colId xmlns:a16="http://schemas.microsoft.com/office/drawing/2014/main" val="20001"/>
                    </a:ext>
                  </a:extLst>
                </a:gridCol>
                <a:gridCol w="1366837">
                  <a:extLst>
                    <a:ext uri="{9D8B030D-6E8A-4147-A177-3AD203B41FA5}">
                      <a16:colId xmlns:a16="http://schemas.microsoft.com/office/drawing/2014/main" val="20002"/>
                    </a:ext>
                  </a:extLst>
                </a:gridCol>
                <a:gridCol w="1440160">
                  <a:extLst>
                    <a:ext uri="{9D8B030D-6E8A-4147-A177-3AD203B41FA5}">
                      <a16:colId xmlns:a16="http://schemas.microsoft.com/office/drawing/2014/main" val="20003"/>
                    </a:ext>
                  </a:extLst>
                </a:gridCol>
                <a:gridCol w="1584028">
                  <a:extLst>
                    <a:ext uri="{9D8B030D-6E8A-4147-A177-3AD203B41FA5}">
                      <a16:colId xmlns:a16="http://schemas.microsoft.com/office/drawing/2014/main" val="20004"/>
                    </a:ext>
                  </a:extLst>
                </a:gridCol>
                <a:gridCol w="1368425">
                  <a:extLst>
                    <a:ext uri="{9D8B030D-6E8A-4147-A177-3AD203B41FA5}">
                      <a16:colId xmlns:a16="http://schemas.microsoft.com/office/drawing/2014/main" val="20005"/>
                    </a:ext>
                  </a:extLst>
                </a:gridCol>
              </a:tblGrid>
              <a:tr h="78986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Součást/ organizační jednotka</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Interní fondy</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Informační zdroje</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Provoz rektorátu</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Celouniverzitní  zdroje</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Celková  výše odvodu</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smtClean="0">
                          <a:ln>
                            <a:noFill/>
                          </a:ln>
                          <a:solidFill>
                            <a:schemeClr val="tx1"/>
                          </a:solidFill>
                          <a:effectLst/>
                          <a:latin typeface="+mj-lt"/>
                        </a:rPr>
                        <a:t>FT</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5 607</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5 993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13 462</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11 573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36 635</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685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FLKŘ</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2 255</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2 410</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5 414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4 654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14 733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FAI</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2 848</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3 044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6 837</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5 878</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18 607</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FMK</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4 058</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4 337</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9 743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8 375</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26 513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err="1" smtClean="0">
                          <a:ln>
                            <a:noFill/>
                          </a:ln>
                          <a:solidFill>
                            <a:schemeClr val="tx1"/>
                          </a:solidFill>
                          <a:effectLst/>
                          <a:latin typeface="+mj-lt"/>
                        </a:rPr>
                        <a:t>FaME</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3 416</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3 651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8 201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7 050</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22 318</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FHS</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3 455</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3 693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8 295</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7 131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22 574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202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UNI</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164</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176</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394</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339</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1 073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CPS</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2 460</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2 629</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5 905</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0</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10 994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CEBIA-</a:t>
                      </a:r>
                      <a:r>
                        <a:rPr kumimoji="0" lang="cs-CZ" sz="2000" b="0" i="0" u="none" strike="noStrike" cap="none" normalizeH="0" baseline="0" dirty="0" err="1" smtClean="0">
                          <a:ln>
                            <a:noFill/>
                          </a:ln>
                          <a:solidFill>
                            <a:schemeClr val="tx1"/>
                          </a:solidFill>
                          <a:effectLst/>
                          <a:latin typeface="+mj-lt"/>
                        </a:rPr>
                        <a:t>Tech</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1 007</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1 077</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2 419</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0</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4 503</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KMZ</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1 029</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0</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2 471</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0</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3 500</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Celkem </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26</a:t>
                      </a:r>
                      <a:r>
                        <a:rPr lang="cs-CZ" sz="2000" b="1" baseline="0" dirty="0" smtClean="0">
                          <a:solidFill>
                            <a:schemeClr val="tx1"/>
                          </a:solidFill>
                          <a:effectLst/>
                          <a:latin typeface="+mj-lt"/>
                          <a:ea typeface="Times New Roman" panose="02020603050405020304" pitchFamily="18" charset="0"/>
                          <a:cs typeface="Arial" panose="020B0604020202020204" pitchFamily="34" charset="0"/>
                        </a:rPr>
                        <a:t> 299</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27 010</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63 141</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45 000</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161 450</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prstGeom prst="rect">
            <a:avLst/>
          </a:prstGeom>
        </p:spPr>
        <p:txBody>
          <a:bodyPr/>
          <a:lstStyle/>
          <a:p>
            <a:r>
              <a:rPr lang="cs-CZ" altLang="cs-CZ" sz="2400" dirty="0" smtClean="0"/>
              <a:t>Souhrnný rozpis disponibilních prostředků (v tis. Kč</a:t>
            </a:r>
            <a:r>
              <a:rPr lang="cs-CZ" altLang="cs-CZ" sz="2400" dirty="0" smtClean="0"/>
              <a:t>)</a:t>
            </a:r>
            <a:br>
              <a:rPr lang="cs-CZ" altLang="cs-CZ" sz="2400" dirty="0" smtClean="0"/>
            </a:br>
            <a:r>
              <a:rPr lang="cs-CZ" altLang="cs-CZ" sz="1800" dirty="0" smtClean="0"/>
              <a:t>ukazatelé A, K, P, F a J, FUČ, SVV, DKRVO</a:t>
            </a:r>
            <a:r>
              <a:rPr lang="cs-CZ" altLang="cs-CZ" sz="2400" dirty="0"/>
              <a:t/>
            </a:r>
            <a:br>
              <a:rPr lang="cs-CZ" altLang="cs-CZ" sz="2400" dirty="0"/>
            </a:br>
            <a:r>
              <a:rPr lang="cs-CZ" altLang="cs-CZ" sz="1800" dirty="0" smtClean="0"/>
              <a:t>v </a:t>
            </a:r>
            <a:r>
              <a:rPr lang="cs-CZ" altLang="cs-CZ" sz="1800" dirty="0" smtClean="0"/>
              <a:t>letech 2021 a 2022 odečten i mimořádný příspěvek na akci U1  </a:t>
            </a:r>
          </a:p>
        </p:txBody>
      </p:sp>
      <p:graphicFrame>
        <p:nvGraphicFramePr>
          <p:cNvPr id="71775" name="Group 95"/>
          <p:cNvGraphicFramePr>
            <a:graphicFrameLocks noGrp="1"/>
          </p:cNvGraphicFramePr>
          <p:nvPr>
            <p:ph idx="1"/>
            <p:extLst>
              <p:ext uri="{D42A27DB-BD31-4B8C-83A1-F6EECF244321}">
                <p14:modId xmlns:p14="http://schemas.microsoft.com/office/powerpoint/2010/main" val="3257912949"/>
              </p:ext>
            </p:extLst>
          </p:nvPr>
        </p:nvGraphicFramePr>
        <p:xfrm>
          <a:off x="1042988" y="1196752"/>
          <a:ext cx="6841379" cy="5220754"/>
        </p:xfrm>
        <a:graphic>
          <a:graphicData uri="http://schemas.openxmlformats.org/drawingml/2006/table">
            <a:tbl>
              <a:tblPr/>
              <a:tblGrid>
                <a:gridCol w="1562954">
                  <a:extLst>
                    <a:ext uri="{9D8B030D-6E8A-4147-A177-3AD203B41FA5}">
                      <a16:colId xmlns:a16="http://schemas.microsoft.com/office/drawing/2014/main" val="20000"/>
                    </a:ext>
                  </a:extLst>
                </a:gridCol>
                <a:gridCol w="1624131">
                  <a:extLst>
                    <a:ext uri="{9D8B030D-6E8A-4147-A177-3AD203B41FA5}">
                      <a16:colId xmlns:a16="http://schemas.microsoft.com/office/drawing/2014/main" val="365554425"/>
                    </a:ext>
                  </a:extLst>
                </a:gridCol>
                <a:gridCol w="1827147">
                  <a:extLst>
                    <a:ext uri="{9D8B030D-6E8A-4147-A177-3AD203B41FA5}">
                      <a16:colId xmlns:a16="http://schemas.microsoft.com/office/drawing/2014/main" val="2081914129"/>
                    </a:ext>
                  </a:extLst>
                </a:gridCol>
                <a:gridCol w="1827147">
                  <a:extLst>
                    <a:ext uri="{9D8B030D-6E8A-4147-A177-3AD203B41FA5}">
                      <a16:colId xmlns:a16="http://schemas.microsoft.com/office/drawing/2014/main" val="2743426489"/>
                    </a:ext>
                  </a:extLst>
                </a:gridCol>
              </a:tblGrid>
              <a:tr h="1224137">
                <a:tc>
                  <a:txBody>
                    <a:bodyPr/>
                    <a:lstStyle/>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Součást/</a:t>
                      </a:r>
                    </a:p>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organizační </a:t>
                      </a:r>
                    </a:p>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jednotka</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Disponibilní prostředky </a:t>
                      </a:r>
                    </a:p>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na rok 2021</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Disponibilní prostředky  na rok 2022</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Disponibilní prostředky na rok 2023</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1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FT</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119 639</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142 589</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160 587</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1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FLKŘ</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i="0" dirty="0" smtClean="0">
                          <a:solidFill>
                            <a:schemeClr val="tx1"/>
                          </a:solidFill>
                          <a:effectLst/>
                          <a:latin typeface="+mj-lt"/>
                          <a:ea typeface="Times New Roman" panose="02020603050405020304" pitchFamily="18" charset="0"/>
                          <a:cs typeface="Arial" panose="020B0604020202020204" pitchFamily="34" charset="0"/>
                        </a:rPr>
                        <a:t>55 129</a:t>
                      </a:r>
                      <a:endParaRPr lang="cs-CZ" sz="2000" b="0" i="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i="0" dirty="0" smtClean="0">
                          <a:solidFill>
                            <a:schemeClr val="tx1"/>
                          </a:solidFill>
                          <a:effectLst/>
                          <a:latin typeface="+mj-lt"/>
                          <a:ea typeface="Times New Roman" panose="02020603050405020304" pitchFamily="18" charset="0"/>
                          <a:cs typeface="Arial" panose="020B0604020202020204" pitchFamily="34" charset="0"/>
                        </a:rPr>
                        <a:t>58 871</a:t>
                      </a:r>
                      <a:endParaRPr lang="cs-CZ" sz="2000" b="0" i="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i="0" dirty="0" smtClean="0">
                          <a:solidFill>
                            <a:schemeClr val="tx1"/>
                          </a:solidFill>
                          <a:effectLst/>
                          <a:latin typeface="+mj-lt"/>
                          <a:ea typeface="Times New Roman" panose="02020603050405020304" pitchFamily="18" charset="0"/>
                          <a:cs typeface="Arial" panose="020B0604020202020204" pitchFamily="34" charset="0"/>
                        </a:rPr>
                        <a:t>66 194</a:t>
                      </a:r>
                      <a:endParaRPr lang="cs-CZ" sz="2000" b="1" i="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1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FAI</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67 533</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71 903</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78 853</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1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FMK</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97 753</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102 627</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113 541</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1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err="1" smtClean="0">
                          <a:ln>
                            <a:noFill/>
                          </a:ln>
                          <a:solidFill>
                            <a:schemeClr val="tx1"/>
                          </a:solidFill>
                          <a:effectLst/>
                          <a:latin typeface="+mj-lt"/>
                        </a:rPr>
                        <a:t>FaME</a:t>
                      </a:r>
                      <a:endParaRPr kumimoji="0" lang="cs-CZ" sz="2000" b="0" i="0" u="none" strike="noStrike" cap="none" normalizeH="0" baseline="0" dirty="0" smtClean="0">
                        <a:ln>
                          <a:noFill/>
                        </a:ln>
                        <a:solidFill>
                          <a:schemeClr val="tx1"/>
                        </a:solidFill>
                        <a:effectLst/>
                        <a:latin typeface="+mj-lt"/>
                      </a:endParaRP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75 420</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84 181</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93 187</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1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FHS</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83 575 </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91 724</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101 468</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1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UNI</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2 485</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3 028</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3 235</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61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CPS</a:t>
                      </a:r>
                      <a:endParaRPr kumimoji="0" lang="cs-CZ" sz="2000" b="0" i="0" u="none" strike="noStrike" cap="none" normalizeH="0" baseline="0" dirty="0" smtClean="0">
                        <a:ln>
                          <a:noFill/>
                        </a:ln>
                        <a:solidFill>
                          <a:schemeClr val="tx1"/>
                        </a:solidFill>
                        <a:effectLst/>
                        <a:latin typeface="+mj-lt"/>
                      </a:endParaRP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65 084</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68 071</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67 395</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3065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CEBIA-</a:t>
                      </a:r>
                      <a:r>
                        <a:rPr kumimoji="0" lang="cs-CZ" sz="2000" b="0" i="0" u="none" strike="noStrike" cap="none" normalizeH="0" baseline="0" dirty="0" err="1" smtClean="0">
                          <a:ln>
                            <a:noFill/>
                          </a:ln>
                          <a:solidFill>
                            <a:schemeClr val="tx1"/>
                          </a:solidFill>
                          <a:effectLst/>
                          <a:latin typeface="+mj-lt"/>
                          <a:cs typeface="Times New Roman" pitchFamily="18" charset="0"/>
                        </a:rPr>
                        <a:t>Tech</a:t>
                      </a:r>
                      <a:endParaRPr kumimoji="0" lang="cs-CZ" sz="2000" b="0" i="0" u="none" strike="noStrike" cap="none" normalizeH="0" baseline="0" dirty="0" smtClean="0">
                        <a:ln>
                          <a:noFill/>
                        </a:ln>
                        <a:solidFill>
                          <a:schemeClr val="tx1"/>
                        </a:solidFill>
                        <a:effectLst/>
                        <a:latin typeface="+mj-lt"/>
                      </a:endParaRP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24 658</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25 056</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23 795</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961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Knihovna</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25 466</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r">
                        <a:spcAft>
                          <a:spcPts val="0"/>
                        </a:spcAft>
                        <a:buNone/>
                      </a:pPr>
                      <a:r>
                        <a:rPr lang="cs-CZ" sz="2000" b="0" dirty="0" smtClean="0">
                          <a:solidFill>
                            <a:schemeClr val="tx1"/>
                          </a:solidFill>
                          <a:effectLst/>
                          <a:latin typeface="+mj-lt"/>
                          <a:ea typeface="Times New Roman" panose="02020603050405020304" pitchFamily="18" charset="0"/>
                          <a:cs typeface="Arial" panose="020B0604020202020204" pitchFamily="34" charset="0"/>
                        </a:rPr>
                        <a:t>26</a:t>
                      </a:r>
                      <a:r>
                        <a:rPr lang="cs-CZ" sz="2000" b="0" baseline="0" dirty="0" smtClean="0">
                          <a:solidFill>
                            <a:schemeClr val="tx1"/>
                          </a:solidFill>
                          <a:effectLst/>
                          <a:latin typeface="+mj-lt"/>
                          <a:ea typeface="Times New Roman" panose="02020603050405020304" pitchFamily="18" charset="0"/>
                          <a:cs typeface="Arial" panose="020B0604020202020204" pitchFamily="34" charset="0"/>
                        </a:rPr>
                        <a:t> 375</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r">
                        <a:spcAft>
                          <a:spcPts val="0"/>
                        </a:spcAft>
                        <a:buNone/>
                      </a:pPr>
                      <a:r>
                        <a:rPr lang="cs-CZ" sz="2000" b="1" dirty="0" smtClean="0">
                          <a:solidFill>
                            <a:schemeClr val="tx1"/>
                          </a:solidFill>
                          <a:effectLst/>
                          <a:latin typeface="+mj-lt"/>
                          <a:ea typeface="Times New Roman" panose="02020603050405020304" pitchFamily="18" charset="0"/>
                          <a:cs typeface="Arial" panose="020B0604020202020204" pitchFamily="34" charset="0"/>
                        </a:rPr>
                        <a:t>28 302</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indent="0" eaLnBrk="1" hangingPunct="1"/>
            <a:r>
              <a:rPr lang="cs-CZ" altLang="cs-CZ" sz="2400" dirty="0" smtClean="0"/>
              <a:t>Meziroční srovnání příjmů součástí</a:t>
            </a:r>
            <a:br>
              <a:rPr lang="cs-CZ" altLang="cs-CZ" sz="2400" dirty="0" smtClean="0"/>
            </a:br>
            <a:r>
              <a:rPr lang="cs-CZ" altLang="cs-CZ" sz="2000" dirty="0" smtClean="0"/>
              <a:t>letos proti roku 2022</a:t>
            </a:r>
          </a:p>
        </p:txBody>
      </p:sp>
      <p:sp>
        <p:nvSpPr>
          <p:cNvPr id="21507" name="Rectangle 3"/>
          <p:cNvSpPr>
            <a:spLocks noGrp="1" noChangeArrowheads="1"/>
          </p:cNvSpPr>
          <p:nvPr>
            <p:ph idx="1"/>
          </p:nvPr>
        </p:nvSpPr>
        <p:spPr>
          <a:xfrm>
            <a:off x="827584" y="1069513"/>
            <a:ext cx="7416825" cy="5544616"/>
          </a:xfrm>
        </p:spPr>
        <p:txBody>
          <a:bodyPr/>
          <a:lstStyle/>
          <a:p>
            <a:pPr marL="0" indent="0" algn="just">
              <a:buFontTx/>
              <a:buNone/>
              <a:defRPr/>
            </a:pPr>
            <a:r>
              <a:rPr lang="cs-CZ" dirty="0" smtClean="0"/>
              <a:t>Vyšší příspěvky nebo dotační tituly pro UTB jako celek:</a:t>
            </a:r>
          </a:p>
          <a:p>
            <a:pPr algn="just">
              <a:buFont typeface="Wingdings" panose="05000000000000000000" pitchFamily="2" charset="2"/>
              <a:buChar char="§"/>
              <a:defRPr/>
            </a:pPr>
            <a:r>
              <a:rPr lang="cs-CZ" sz="2000" dirty="0" smtClean="0"/>
              <a:t>Ukazatel A,F meziročně       +  24 mil. Kč </a:t>
            </a:r>
          </a:p>
          <a:p>
            <a:pPr algn="just">
              <a:buFont typeface="Wingdings" panose="05000000000000000000" pitchFamily="2" charset="2"/>
              <a:buChar char="§"/>
              <a:defRPr/>
            </a:pPr>
            <a:r>
              <a:rPr lang="cs-CZ" sz="2000" dirty="0" smtClean="0"/>
              <a:t>Ukazatel K meziročně          +  7,5 mil. Kč</a:t>
            </a:r>
            <a:endParaRPr lang="cs-CZ" dirty="0"/>
          </a:p>
          <a:p>
            <a:pPr algn="just">
              <a:buFont typeface="Wingdings" panose="05000000000000000000" pitchFamily="2" charset="2"/>
              <a:buChar char="§"/>
              <a:defRPr/>
            </a:pPr>
            <a:r>
              <a:rPr lang="cs-CZ" sz="2000" dirty="0" smtClean="0"/>
              <a:t>Dotace DKRVO meziročně +   </a:t>
            </a:r>
            <a:r>
              <a:rPr lang="cs-CZ" sz="2000" dirty="0" smtClean="0"/>
              <a:t> 0   </a:t>
            </a:r>
            <a:r>
              <a:rPr lang="cs-CZ" sz="2000" dirty="0" smtClean="0"/>
              <a:t>mil. Kč</a:t>
            </a:r>
          </a:p>
          <a:p>
            <a:pPr marL="0" indent="0" algn="just">
              <a:buNone/>
              <a:defRPr/>
            </a:pPr>
            <a:r>
              <a:rPr lang="cs-CZ" dirty="0" smtClean="0"/>
              <a:t>Celkem výnosy                          + 31,5 mil. Kč</a:t>
            </a:r>
            <a:endParaRPr lang="cs-CZ" sz="2000" dirty="0" smtClean="0"/>
          </a:p>
          <a:p>
            <a:pPr marL="0" indent="0" algn="just">
              <a:buNone/>
              <a:defRPr/>
            </a:pPr>
            <a:r>
              <a:rPr lang="cs-CZ" sz="2000" dirty="0" smtClean="0"/>
              <a:t>Nižší odvody či srážky:  </a:t>
            </a:r>
          </a:p>
          <a:p>
            <a:pPr algn="just">
              <a:buFont typeface="Wingdings" panose="05000000000000000000" pitchFamily="2" charset="2"/>
              <a:buChar char="§"/>
              <a:defRPr/>
            </a:pPr>
            <a:r>
              <a:rPr lang="cs-CZ" dirty="0" smtClean="0"/>
              <a:t>Nižší příspěvek </a:t>
            </a:r>
            <a:r>
              <a:rPr lang="cs-CZ" dirty="0" smtClean="0"/>
              <a:t>                           </a:t>
            </a:r>
            <a:r>
              <a:rPr lang="cs-CZ" dirty="0" smtClean="0"/>
              <a:t>+  4 mil. Kč</a:t>
            </a:r>
          </a:p>
          <a:p>
            <a:pPr algn="just">
              <a:buFont typeface="Wingdings" panose="05000000000000000000" pitchFamily="2" charset="2"/>
              <a:buChar char="§"/>
              <a:defRPr/>
            </a:pPr>
            <a:r>
              <a:rPr lang="cs-CZ" dirty="0" smtClean="0"/>
              <a:t>Žádný odvod na novostavbu U1 + 25 mil. Kč   </a:t>
            </a:r>
          </a:p>
          <a:p>
            <a:pPr marL="0" indent="0" algn="just">
              <a:buNone/>
              <a:defRPr/>
            </a:pPr>
            <a:r>
              <a:rPr lang="cs-CZ" sz="2000" dirty="0" smtClean="0"/>
              <a:t>Celkem vyšší výnosy nebo nižší srážky pro součásti:           60,5 mil. Kč</a:t>
            </a:r>
          </a:p>
          <a:p>
            <a:pPr marL="0" indent="0" algn="just">
              <a:buNone/>
              <a:defRPr/>
            </a:pPr>
            <a:r>
              <a:rPr lang="cs-CZ" dirty="0" smtClean="0"/>
              <a:t>Vyšší odvody součástí na celouniverzitní aktivity                       0 mil. Kč</a:t>
            </a:r>
            <a:endParaRPr lang="cs-CZ" sz="2000" dirty="0" smtClean="0"/>
          </a:p>
          <a:p>
            <a:pPr marL="0" indent="0" algn="just">
              <a:buFontTx/>
              <a:buNone/>
              <a:defRPr/>
            </a:pPr>
            <a:r>
              <a:rPr lang="cs-CZ" b="1" dirty="0" smtClean="0"/>
              <a:t>Meziročně výhodnější hospodaření pro součásti:           60,5 mil. Kč</a:t>
            </a:r>
          </a:p>
          <a:p>
            <a:pPr marL="0" indent="0" algn="just">
              <a:buFontTx/>
              <a:buNone/>
              <a:defRPr/>
            </a:pPr>
            <a:r>
              <a:rPr lang="cs-CZ" dirty="0" smtClean="0"/>
              <a:t>                    z toho FT disponibilní prostředky vyšší o            18  mil. Kč                  </a:t>
            </a:r>
          </a:p>
          <a:p>
            <a:pPr marL="0" indent="0" algn="just">
              <a:buFontTx/>
              <a:buNone/>
              <a:defRPr/>
            </a:pPr>
            <a:r>
              <a:rPr lang="cs-CZ" dirty="0" smtClean="0"/>
              <a:t>                    z toho FMK                                                           11  mil. Kč                                            </a:t>
            </a:r>
          </a:p>
          <a:p>
            <a:pPr marL="0" indent="0" algn="just">
              <a:buFontTx/>
              <a:buNone/>
              <a:defRPr/>
            </a:pPr>
            <a:r>
              <a:rPr lang="cs-CZ" dirty="0" smtClean="0"/>
              <a:t>Žádné navýšení odvodů ze součástí na provoz rektorátu.   </a:t>
            </a:r>
          </a:p>
          <a:p>
            <a:pPr marL="838200" lvl="1" indent="-381000" eaLnBrk="1" hangingPunct="1">
              <a:buFont typeface="Wingdings" pitchFamily="2" charset="2"/>
              <a:buNone/>
              <a:defRPr/>
            </a:pPr>
            <a:endParaRPr lang="cs-CZ" altLang="cs-CZ" sz="2400" dirty="0" smtClean="0"/>
          </a:p>
        </p:txBody>
      </p:sp>
    </p:spTree>
    <p:extLst>
      <p:ext uri="{BB962C8B-B14F-4D97-AF65-F5344CB8AC3E}">
        <p14:creationId xmlns:p14="http://schemas.microsoft.com/office/powerpoint/2010/main" val="247628965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indent="0" eaLnBrk="1" hangingPunct="1"/>
            <a:r>
              <a:rPr lang="cs-CZ" altLang="cs-CZ" sz="2400" dirty="0" smtClean="0"/>
              <a:t>Fondy na provozním úseku 90</a:t>
            </a:r>
          </a:p>
        </p:txBody>
      </p:sp>
      <p:sp>
        <p:nvSpPr>
          <p:cNvPr id="21507" name="Rectangle 3"/>
          <p:cNvSpPr>
            <a:spLocks noGrp="1" noChangeArrowheads="1"/>
          </p:cNvSpPr>
          <p:nvPr>
            <p:ph idx="1"/>
          </p:nvPr>
        </p:nvSpPr>
        <p:spPr>
          <a:xfrm>
            <a:off x="827584" y="1069513"/>
            <a:ext cx="7416825" cy="5544616"/>
          </a:xfrm>
        </p:spPr>
        <p:txBody>
          <a:bodyPr/>
          <a:lstStyle/>
          <a:p>
            <a:pPr marL="0" indent="0" algn="just">
              <a:buFontTx/>
              <a:buNone/>
              <a:defRPr/>
            </a:pPr>
            <a:r>
              <a:rPr lang="cs-CZ" sz="2000" dirty="0" smtClean="0"/>
              <a:t>Tradičně je ve finančních tabulkách napsáno „</a:t>
            </a:r>
            <a:r>
              <a:rPr lang="cs-CZ" sz="2000" b="1" dirty="0" smtClean="0"/>
              <a:t>Rektorát</a:t>
            </a:r>
            <a:r>
              <a:rPr lang="cs-CZ" sz="2000" dirty="0" smtClean="0"/>
              <a:t>“ i když by mělo být psáno „</a:t>
            </a:r>
            <a:r>
              <a:rPr lang="cs-CZ" sz="2000" b="1" dirty="0" smtClean="0"/>
              <a:t>PÚ90</a:t>
            </a:r>
            <a:r>
              <a:rPr lang="cs-CZ" sz="2000" dirty="0" smtClean="0"/>
              <a:t>“. </a:t>
            </a:r>
            <a:r>
              <a:rPr lang="cs-CZ" dirty="0" smtClean="0"/>
              <a:t>PÚ90 je mnohem širší pojem, zahrnuje jednak rektorátní útvary, jednak celou řadu dalších aktivit</a:t>
            </a:r>
          </a:p>
          <a:p>
            <a:pPr marL="0" indent="0" algn="just">
              <a:buFontTx/>
              <a:buNone/>
              <a:defRPr/>
            </a:pPr>
            <a:r>
              <a:rPr lang="cs-CZ" sz="2000" dirty="0" smtClean="0"/>
              <a:t>Na PÚ90 je účtováno dále mj.: </a:t>
            </a:r>
          </a:p>
          <a:p>
            <a:pPr algn="just">
              <a:buFont typeface="Wingdings" panose="05000000000000000000" pitchFamily="2" charset="2"/>
              <a:buChar char="§"/>
              <a:defRPr/>
            </a:pPr>
            <a:r>
              <a:rPr lang="cs-CZ" sz="2000" b="1" dirty="0" smtClean="0"/>
              <a:t>V daném okamžiku jsou v FPP ještě i prostředky, které slouží k vícezdrojovému financování provozu rektorátu (HV doplňkové činnosti PÚ90, zůstatek z hospodaření NS rektorátu v roce 2022) </a:t>
            </a:r>
          </a:p>
          <a:p>
            <a:pPr algn="just">
              <a:buFont typeface="Wingdings" panose="05000000000000000000" pitchFamily="2" charset="2"/>
              <a:buChar char="§"/>
              <a:defRPr/>
            </a:pPr>
            <a:r>
              <a:rPr lang="cs-CZ" sz="2000" dirty="0" smtClean="0"/>
              <a:t>Výukové aktivity CŽV (kurzy českého jazyka)</a:t>
            </a:r>
            <a:r>
              <a:rPr lang="cs-CZ" dirty="0" smtClean="0"/>
              <a:t>, výukové </a:t>
            </a:r>
            <a:r>
              <a:rPr lang="cs-CZ" dirty="0"/>
              <a:t>aktivity U3V</a:t>
            </a:r>
          </a:p>
          <a:p>
            <a:pPr algn="just">
              <a:buFont typeface="Wingdings" panose="05000000000000000000" pitchFamily="2" charset="2"/>
              <a:buChar char="§"/>
              <a:defRPr/>
            </a:pPr>
            <a:r>
              <a:rPr lang="cs-CZ" sz="2000" dirty="0" smtClean="0"/>
              <a:t>Ukazatel F (příspěvky na studenty se specifickými potřebami)</a:t>
            </a:r>
          </a:p>
          <a:p>
            <a:pPr algn="just">
              <a:buFont typeface="Wingdings" panose="05000000000000000000" pitchFamily="2" charset="2"/>
              <a:buChar char="§"/>
              <a:defRPr/>
            </a:pPr>
            <a:r>
              <a:rPr lang="cs-CZ" dirty="0" smtClean="0"/>
              <a:t>Dotace ERASMUS</a:t>
            </a:r>
            <a:endParaRPr lang="cs-CZ" sz="2000" dirty="0" smtClean="0"/>
          </a:p>
          <a:p>
            <a:pPr algn="just">
              <a:buFont typeface="Wingdings" panose="05000000000000000000" pitchFamily="2" charset="2"/>
              <a:buChar char="§"/>
              <a:defRPr/>
            </a:pPr>
            <a:r>
              <a:rPr lang="cs-CZ" sz="2000" dirty="0" smtClean="0"/>
              <a:t>Kurzové rozdíly pro celou UTB (rezerva na kurzové rozdíly)</a:t>
            </a:r>
          </a:p>
          <a:p>
            <a:pPr algn="just">
              <a:buFont typeface="Wingdings" panose="05000000000000000000" pitchFamily="2" charset="2"/>
              <a:buChar char="§"/>
              <a:defRPr/>
            </a:pPr>
            <a:r>
              <a:rPr lang="cs-CZ" dirty="0" smtClean="0"/>
              <a:t>Dary na podporu vzdělávacích aktivit</a:t>
            </a:r>
          </a:p>
          <a:p>
            <a:pPr algn="just">
              <a:buFont typeface="Wingdings" panose="05000000000000000000" pitchFamily="2" charset="2"/>
              <a:buChar char="§"/>
              <a:defRPr/>
            </a:pPr>
            <a:r>
              <a:rPr lang="cs-CZ" sz="2000" dirty="0" smtClean="0"/>
              <a:t>Aktivity Academia centra</a:t>
            </a:r>
          </a:p>
          <a:p>
            <a:pPr algn="just">
              <a:buFont typeface="Wingdings" panose="05000000000000000000" pitchFamily="2" charset="2"/>
              <a:buChar char="§"/>
              <a:defRPr/>
            </a:pPr>
            <a:r>
              <a:rPr lang="cs-CZ" sz="2000" dirty="0" smtClean="0"/>
              <a:t>Některé aktivity organizované prorektory (letní školy, veletrhy apod.)</a:t>
            </a:r>
            <a:endParaRPr lang="cs-CZ" dirty="0" smtClean="0"/>
          </a:p>
          <a:p>
            <a:pPr marL="0" indent="0" algn="just">
              <a:buFontTx/>
              <a:buNone/>
              <a:defRPr/>
            </a:pPr>
            <a:r>
              <a:rPr lang="cs-CZ" b="1" dirty="0" smtClean="0"/>
              <a:t>Zůstatek ve fondech pro vlastní nákladová střediska Rektorátu je tedy výrazně nižší.</a:t>
            </a:r>
          </a:p>
          <a:p>
            <a:pPr marL="838200" lvl="1" indent="-381000" eaLnBrk="1" hangingPunct="1">
              <a:buFont typeface="Wingdings" pitchFamily="2" charset="2"/>
              <a:buNone/>
              <a:defRPr/>
            </a:pPr>
            <a:endParaRPr lang="cs-CZ" altLang="cs-CZ" sz="2400" dirty="0" smtClean="0"/>
          </a:p>
        </p:txBody>
      </p:sp>
    </p:spTree>
    <p:extLst>
      <p:ext uri="{BB962C8B-B14F-4D97-AF65-F5344CB8AC3E}">
        <p14:creationId xmlns:p14="http://schemas.microsoft.com/office/powerpoint/2010/main" val="81517415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indent="0"/>
            <a:r>
              <a:rPr lang="cs-CZ" altLang="cs-CZ" sz="2400" dirty="0" smtClean="0"/>
              <a:t>Zůstatky ve fondech FPP a FRIM v tis. Kč</a:t>
            </a:r>
            <a:br>
              <a:rPr lang="cs-CZ" altLang="cs-CZ" sz="2400" dirty="0" smtClean="0"/>
            </a:br>
            <a:r>
              <a:rPr lang="cs-CZ" altLang="cs-CZ" sz="2000" dirty="0" smtClean="0"/>
              <a:t>bez HV za rok 2022 ve výši 56 847 tis. Kč</a:t>
            </a:r>
          </a:p>
        </p:txBody>
      </p:sp>
      <p:graphicFrame>
        <p:nvGraphicFramePr>
          <p:cNvPr id="34924" name="Group 108"/>
          <p:cNvGraphicFramePr>
            <a:graphicFrameLocks noGrp="1"/>
          </p:cNvGraphicFramePr>
          <p:nvPr>
            <p:ph idx="1"/>
            <p:extLst>
              <p:ext uri="{D42A27DB-BD31-4B8C-83A1-F6EECF244321}">
                <p14:modId xmlns:p14="http://schemas.microsoft.com/office/powerpoint/2010/main" val="3872235674"/>
              </p:ext>
            </p:extLst>
          </p:nvPr>
        </p:nvGraphicFramePr>
        <p:xfrm>
          <a:off x="1042988" y="1069513"/>
          <a:ext cx="7273428" cy="5587331"/>
        </p:xfrm>
        <a:graphic>
          <a:graphicData uri="http://schemas.openxmlformats.org/drawingml/2006/table">
            <a:tbl>
              <a:tblPr/>
              <a:tblGrid>
                <a:gridCol w="1512788">
                  <a:extLst>
                    <a:ext uri="{9D8B030D-6E8A-4147-A177-3AD203B41FA5}">
                      <a16:colId xmlns:a16="http://schemas.microsoft.com/office/drawing/2014/main" val="20000"/>
                    </a:ext>
                  </a:extLst>
                </a:gridCol>
                <a:gridCol w="1512168">
                  <a:extLst>
                    <a:ext uri="{9D8B030D-6E8A-4147-A177-3AD203B41FA5}">
                      <a16:colId xmlns:a16="http://schemas.microsoft.com/office/drawing/2014/main" val="20002"/>
                    </a:ext>
                  </a:extLst>
                </a:gridCol>
                <a:gridCol w="1512168">
                  <a:extLst>
                    <a:ext uri="{9D8B030D-6E8A-4147-A177-3AD203B41FA5}">
                      <a16:colId xmlns:a16="http://schemas.microsoft.com/office/drawing/2014/main" val="1109536359"/>
                    </a:ext>
                  </a:extLst>
                </a:gridCol>
                <a:gridCol w="1281642">
                  <a:extLst>
                    <a:ext uri="{9D8B030D-6E8A-4147-A177-3AD203B41FA5}">
                      <a16:colId xmlns:a16="http://schemas.microsoft.com/office/drawing/2014/main" val="20004"/>
                    </a:ext>
                  </a:extLst>
                </a:gridCol>
                <a:gridCol w="1454662">
                  <a:extLst>
                    <a:ext uri="{9D8B030D-6E8A-4147-A177-3AD203B41FA5}">
                      <a16:colId xmlns:a16="http://schemas.microsoft.com/office/drawing/2014/main" val="2742772273"/>
                    </a:ext>
                  </a:extLst>
                </a:gridCol>
              </a:tblGrid>
              <a:tr h="73817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FPP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 1. 1. 2022</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FPP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 1.1.2023</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FRIM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 1.1.2022</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FRIM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 1.1. 2023</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15 128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10 241</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16 937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11 524</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62 580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73 323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860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740</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76 001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72 513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7 237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12 756</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41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45 329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39 834</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1 193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5 564</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52 704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51 258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199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822</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136 523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128 328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9 603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10 740</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23 011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21 410</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564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845</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38 143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43 115</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35 810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33 631</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5413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2 925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3 424</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1 940</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2 516</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8803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16 807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15 353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168</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221</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841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KMZ</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5 003</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3 725</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40639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Rektorát </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18 868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16 732</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4 465</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4 654</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3841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PU10</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179 515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167 029</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151 497</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172 651</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6914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667 537</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642 563</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235 476</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260 389</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7339285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prstGeom prst="rect">
            <a:avLst/>
          </a:prstGeom>
        </p:spPr>
        <p:txBody>
          <a:bodyPr/>
          <a:lstStyle/>
          <a:p>
            <a:pPr indent="0"/>
            <a:r>
              <a:rPr lang="cs-CZ" altLang="cs-CZ" sz="2400" dirty="0" smtClean="0"/>
              <a:t>Interní Fond strategického rozvoje 2023</a:t>
            </a:r>
          </a:p>
        </p:txBody>
      </p:sp>
      <p:graphicFrame>
        <p:nvGraphicFramePr>
          <p:cNvPr id="31781" name="Group 37"/>
          <p:cNvGraphicFramePr>
            <a:graphicFrameLocks noGrp="1"/>
          </p:cNvGraphicFramePr>
          <p:nvPr>
            <p:extLst>
              <p:ext uri="{D42A27DB-BD31-4B8C-83A1-F6EECF244321}">
                <p14:modId xmlns:p14="http://schemas.microsoft.com/office/powerpoint/2010/main" val="2112084914"/>
              </p:ext>
            </p:extLst>
          </p:nvPr>
        </p:nvGraphicFramePr>
        <p:xfrm>
          <a:off x="792001" y="1340768"/>
          <a:ext cx="7920038" cy="1917295"/>
        </p:xfrm>
        <a:graphic>
          <a:graphicData uri="http://schemas.openxmlformats.org/drawingml/2006/table">
            <a:tbl>
              <a:tblPr/>
              <a:tblGrid>
                <a:gridCol w="4824413">
                  <a:extLst>
                    <a:ext uri="{9D8B030D-6E8A-4147-A177-3AD203B41FA5}">
                      <a16:colId xmlns:a16="http://schemas.microsoft.com/office/drawing/2014/main" val="20000"/>
                    </a:ext>
                  </a:extLst>
                </a:gridCol>
                <a:gridCol w="1584325">
                  <a:extLst>
                    <a:ext uri="{9D8B030D-6E8A-4147-A177-3AD203B41FA5}">
                      <a16:colId xmlns:a16="http://schemas.microsoft.com/office/drawing/2014/main" val="20001"/>
                    </a:ext>
                  </a:extLst>
                </a:gridCol>
                <a:gridCol w="1511300">
                  <a:extLst>
                    <a:ext uri="{9D8B030D-6E8A-4147-A177-3AD203B41FA5}">
                      <a16:colId xmlns:a16="http://schemas.microsoft.com/office/drawing/2014/main" val="20002"/>
                    </a:ext>
                  </a:extLst>
                </a:gridCol>
              </a:tblGrid>
              <a:tr h="701074">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Název zdroje</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err="1" smtClean="0">
                          <a:ln>
                            <a:noFill/>
                          </a:ln>
                          <a:solidFill>
                            <a:schemeClr val="tx1"/>
                          </a:solidFill>
                          <a:effectLst/>
                          <a:latin typeface="+mj-lt"/>
                          <a:cs typeface="Arial" panose="020B0604020202020204" pitchFamily="34" charset="0"/>
                        </a:rPr>
                        <a:t>Neinvestice</a:t>
                      </a: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Investice</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3711">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Zůstatek Fondu po účetní uzávěrce 2022</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15 231</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5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Příspěvek roku 2023 z rozpisu rozpočtu </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  </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25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Celkem disponibilní prostředky</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15 231</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prstGeom prst="rect">
            <a:avLst/>
          </a:prstGeom>
        </p:spPr>
        <p:txBody>
          <a:bodyPr/>
          <a:lstStyle/>
          <a:p>
            <a:pPr indent="0"/>
            <a:r>
              <a:rPr lang="cs-CZ" altLang="cs-CZ" sz="2400" dirty="0" smtClean="0"/>
              <a:t>OP VVV – Fond financování projektů</a:t>
            </a:r>
          </a:p>
        </p:txBody>
      </p:sp>
      <p:graphicFrame>
        <p:nvGraphicFramePr>
          <p:cNvPr id="31781" name="Group 37"/>
          <p:cNvGraphicFramePr>
            <a:graphicFrameLocks noGrp="1"/>
          </p:cNvGraphicFramePr>
          <p:nvPr>
            <p:extLst>
              <p:ext uri="{D42A27DB-BD31-4B8C-83A1-F6EECF244321}">
                <p14:modId xmlns:p14="http://schemas.microsoft.com/office/powerpoint/2010/main" val="1463769803"/>
              </p:ext>
            </p:extLst>
          </p:nvPr>
        </p:nvGraphicFramePr>
        <p:xfrm>
          <a:off x="936625" y="1196753"/>
          <a:ext cx="7523163" cy="2677252"/>
        </p:xfrm>
        <a:graphic>
          <a:graphicData uri="http://schemas.openxmlformats.org/drawingml/2006/table">
            <a:tbl>
              <a:tblPr/>
              <a:tblGrid>
                <a:gridCol w="4427084">
                  <a:extLst>
                    <a:ext uri="{9D8B030D-6E8A-4147-A177-3AD203B41FA5}">
                      <a16:colId xmlns:a16="http://schemas.microsoft.com/office/drawing/2014/main" val="20000"/>
                    </a:ext>
                  </a:extLst>
                </a:gridCol>
                <a:gridCol w="1584040">
                  <a:extLst>
                    <a:ext uri="{9D8B030D-6E8A-4147-A177-3AD203B41FA5}">
                      <a16:colId xmlns:a16="http://schemas.microsoft.com/office/drawing/2014/main" val="20001"/>
                    </a:ext>
                  </a:extLst>
                </a:gridCol>
                <a:gridCol w="1512039">
                  <a:extLst>
                    <a:ext uri="{9D8B030D-6E8A-4147-A177-3AD203B41FA5}">
                      <a16:colId xmlns:a16="http://schemas.microsoft.com/office/drawing/2014/main" val="20002"/>
                    </a:ext>
                  </a:extLst>
                </a:gridCol>
              </a:tblGrid>
              <a:tr h="75485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Název zdroje</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err="1" smtClean="0">
                          <a:ln>
                            <a:noFill/>
                          </a:ln>
                          <a:solidFill>
                            <a:schemeClr val="tx1"/>
                          </a:solidFill>
                          <a:effectLst/>
                          <a:latin typeface="+mj-lt"/>
                          <a:cs typeface="Arial" panose="020B0604020202020204" pitchFamily="34" charset="0"/>
                        </a:rPr>
                        <a:t>Neinvestice</a:t>
                      </a: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Investice  </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5639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Disponibilní zůstatek prostředků </a:t>
                      </a:r>
                    </a:p>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k 31. 12. 2022</a:t>
                      </a:r>
                    </a:p>
                  </a:txBody>
                  <a:tcPr marL="45078" marR="450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13 877</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24 644</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753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Příspěvek z rozpočtu 2023</a:t>
                      </a:r>
                    </a:p>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V roce 2023 není fond navyšován</a:t>
                      </a:r>
                    </a:p>
                  </a:txBody>
                  <a:tcPr marL="45078" marR="450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5639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Celkem disponibilní prostředky </a:t>
                      </a:r>
                    </a:p>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pro rok 2023</a:t>
                      </a:r>
                    </a:p>
                  </a:txBody>
                  <a:tcPr marL="45078" marR="450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13 877</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24 644</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78873" name="TextovéPole 1"/>
          <p:cNvSpPr txBox="1">
            <a:spLocks noChangeArrowheads="1"/>
          </p:cNvSpPr>
          <p:nvPr/>
        </p:nvSpPr>
        <p:spPr bwMode="auto">
          <a:xfrm>
            <a:off x="1042988" y="5487615"/>
            <a:ext cx="59907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buFontTx/>
              <a:buNone/>
            </a:pPr>
            <a:r>
              <a:rPr lang="cs-CZ" altLang="cs-CZ" b="1" dirty="0">
                <a:solidFill>
                  <a:srgbClr val="FF0000"/>
                </a:solidFill>
                <a:latin typeface="+mn-lt"/>
              </a:rPr>
              <a:t>Celkem </a:t>
            </a:r>
            <a:r>
              <a:rPr lang="cs-CZ" altLang="cs-CZ" b="1" dirty="0" smtClean="0">
                <a:solidFill>
                  <a:srgbClr val="FF0000"/>
                </a:solidFill>
                <a:latin typeface="+mn-lt"/>
              </a:rPr>
              <a:t>disponibilních prostředků 38 521 tis</a:t>
            </a:r>
            <a:r>
              <a:rPr lang="cs-CZ" altLang="cs-CZ" b="1" dirty="0">
                <a:solidFill>
                  <a:srgbClr val="FF0000"/>
                </a:solidFill>
                <a:latin typeface="+mn-lt"/>
              </a:rPr>
              <a:t>. Kč</a:t>
            </a:r>
            <a:r>
              <a:rPr lang="cs-CZ" altLang="cs-CZ" sz="2000" dirty="0">
                <a:latin typeface="+mn-lt"/>
              </a:rPr>
              <a:t>.</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indent="0" eaLnBrk="1" hangingPunct="1"/>
            <a:r>
              <a:rPr lang="cs-CZ" altLang="cs-CZ" sz="2400" dirty="0" smtClean="0"/>
              <a:t>Strategické cíle v infrastruktuře</a:t>
            </a:r>
          </a:p>
        </p:txBody>
      </p:sp>
      <p:sp>
        <p:nvSpPr>
          <p:cNvPr id="81923" name="Rectangle 3"/>
          <p:cNvSpPr>
            <a:spLocks noGrp="1" noChangeArrowheads="1"/>
          </p:cNvSpPr>
          <p:nvPr>
            <p:ph idx="1"/>
          </p:nvPr>
        </p:nvSpPr>
        <p:spPr/>
        <p:txBody>
          <a:bodyPr/>
          <a:lstStyle/>
          <a:p>
            <a:pPr marL="0" indent="0" algn="just" eaLnBrk="1" hangingPunct="1">
              <a:buFontTx/>
              <a:buNone/>
            </a:pPr>
            <a:r>
              <a:rPr lang="cs-CZ" altLang="cs-CZ" sz="2400" b="1" dirty="0" smtClean="0"/>
              <a:t>Strategické cíle UTB v oblasti infrastruktury do 2024:</a:t>
            </a:r>
          </a:p>
          <a:p>
            <a:pPr marL="0" indent="0" algn="just" eaLnBrk="1" hangingPunct="1">
              <a:buFontTx/>
              <a:buNone/>
            </a:pPr>
            <a:endParaRPr lang="cs-CZ" altLang="cs-CZ" sz="2400" b="1" dirty="0" smtClean="0"/>
          </a:p>
          <a:p>
            <a:pPr lvl="1" algn="just" eaLnBrk="1" hangingPunct="1">
              <a:buFont typeface="Wingdings" panose="05000000000000000000" pitchFamily="2" charset="2"/>
              <a:buChar char="§"/>
            </a:pPr>
            <a:r>
              <a:rPr lang="cs-CZ" altLang="cs-CZ" sz="2000" dirty="0" smtClean="0"/>
              <a:t>Obnova a rozvoj ubytovacích kapacit (Rekonstrukce U12 V. etapa, …)</a:t>
            </a:r>
          </a:p>
          <a:p>
            <a:pPr lvl="1" algn="just" eaLnBrk="1" hangingPunct="1">
              <a:buFont typeface="Wingdings" panose="05000000000000000000" pitchFamily="2" charset="2"/>
              <a:buChar char="§"/>
            </a:pPr>
            <a:r>
              <a:rPr lang="cs-CZ" altLang="cs-CZ" sz="2000" dirty="0" smtClean="0"/>
              <a:t>Novostavba objektu U1</a:t>
            </a:r>
          </a:p>
          <a:p>
            <a:pPr lvl="1" algn="just" eaLnBrk="1" hangingPunct="1">
              <a:buFont typeface="Wingdings" panose="05000000000000000000" pitchFamily="2" charset="2"/>
              <a:buChar char="§"/>
            </a:pPr>
            <a:r>
              <a:rPr lang="cs-CZ" altLang="cs-CZ" sz="2000" dirty="0" smtClean="0"/>
              <a:t>Multifunkční sportoviště</a:t>
            </a:r>
          </a:p>
          <a:p>
            <a:pPr marL="0" indent="0" algn="just" eaLnBrk="1" hangingPunct="1">
              <a:buFontTx/>
              <a:buNone/>
            </a:pPr>
            <a:endParaRPr lang="cs-CZ" altLang="cs-CZ" b="1" dirty="0" smtClean="0"/>
          </a:p>
          <a:p>
            <a:pPr marL="0" indent="0" algn="just" eaLnBrk="1" hangingPunct="1">
              <a:buFontTx/>
              <a:buNone/>
            </a:pPr>
            <a:r>
              <a:rPr lang="cs-CZ" altLang="cs-CZ" b="1" dirty="0" smtClean="0"/>
              <a:t> </a:t>
            </a:r>
          </a:p>
          <a:p>
            <a:pPr marL="0" indent="0" algn="just" eaLnBrk="1" hangingPunct="1">
              <a:buFontTx/>
              <a:buNone/>
            </a:pPr>
            <a:endParaRPr lang="cs-CZ" altLang="cs-CZ" b="1" dirty="0" smtClean="0"/>
          </a:p>
          <a:p>
            <a:pPr marL="0" indent="0" algn="just" eaLnBrk="1" hangingPunct="1">
              <a:buFontTx/>
              <a:buNone/>
            </a:pPr>
            <a:endParaRPr lang="cs-CZ" altLang="cs-CZ" dirty="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indent="0" eaLnBrk="1" hangingPunct="1"/>
            <a:r>
              <a:rPr lang="cs-CZ" altLang="cs-CZ" sz="2400" dirty="0" smtClean="0"/>
              <a:t>Financování akcí plánu Stavební komise</a:t>
            </a:r>
          </a:p>
        </p:txBody>
      </p:sp>
      <p:sp>
        <p:nvSpPr>
          <p:cNvPr id="63491" name="Rectangle 3"/>
          <p:cNvSpPr>
            <a:spLocks noGrp="1" noChangeArrowheads="1"/>
          </p:cNvSpPr>
          <p:nvPr>
            <p:ph idx="1"/>
          </p:nvPr>
        </p:nvSpPr>
        <p:spPr/>
        <p:txBody>
          <a:bodyPr/>
          <a:lstStyle/>
          <a:p>
            <a:pPr marL="0" indent="0" algn="just" eaLnBrk="1" hangingPunct="1">
              <a:buNone/>
              <a:defRPr/>
            </a:pPr>
            <a:r>
              <a:rPr lang="cs-CZ" altLang="cs-CZ" dirty="0" smtClean="0"/>
              <a:t>z prostředků Stavební komise financovány výhradně akce:</a:t>
            </a:r>
          </a:p>
          <a:p>
            <a:pPr lvl="1" algn="just" eaLnBrk="1" hangingPunct="1">
              <a:buFont typeface="Wingdings" panose="05000000000000000000" pitchFamily="2" charset="2"/>
              <a:buChar char="§"/>
              <a:defRPr/>
            </a:pPr>
            <a:r>
              <a:rPr lang="cs-CZ" altLang="cs-CZ" sz="2000" dirty="0" smtClean="0"/>
              <a:t>strategické </a:t>
            </a:r>
          </a:p>
          <a:p>
            <a:pPr lvl="1" algn="just" eaLnBrk="1" hangingPunct="1">
              <a:buFont typeface="Wingdings" panose="05000000000000000000" pitchFamily="2" charset="2"/>
              <a:buChar char="§"/>
              <a:defRPr/>
            </a:pPr>
            <a:r>
              <a:rPr lang="cs-CZ" altLang="cs-CZ" sz="2000" dirty="0" smtClean="0"/>
              <a:t>odstraňování havarijních stavů a akce vyžadované realizací PBŘ</a:t>
            </a:r>
          </a:p>
          <a:p>
            <a:pPr marL="0" indent="0" algn="just" eaLnBrk="1" hangingPunct="1">
              <a:buNone/>
              <a:defRPr/>
            </a:pPr>
            <a:r>
              <a:rPr lang="cs-CZ" altLang="cs-CZ" dirty="0" smtClean="0"/>
              <a:t>U všech dalších akcí z plánu Stavební komise pod souhrnnými položkami:</a:t>
            </a:r>
          </a:p>
          <a:p>
            <a:pPr lvl="1">
              <a:buFont typeface="Wingdings" panose="05000000000000000000" pitchFamily="2" charset="2"/>
              <a:buChar char="§"/>
              <a:defRPr/>
            </a:pPr>
            <a:r>
              <a:rPr lang="cs-CZ" sz="2000" dirty="0"/>
              <a:t>Optimalizace požárně-bezpečnostního řešení objektů</a:t>
            </a:r>
          </a:p>
          <a:p>
            <a:pPr lvl="1">
              <a:buFont typeface="Wingdings" panose="05000000000000000000" pitchFamily="2" charset="2"/>
              <a:buChar char="§"/>
              <a:defRPr/>
            </a:pPr>
            <a:r>
              <a:rPr lang="cs-CZ" sz="2000" dirty="0"/>
              <a:t>Obnova stavebních částí budov starších 15 let</a:t>
            </a:r>
          </a:p>
          <a:p>
            <a:pPr lvl="1">
              <a:buFont typeface="Wingdings" panose="05000000000000000000" pitchFamily="2" charset="2"/>
              <a:buChar char="§"/>
              <a:defRPr/>
            </a:pPr>
            <a:r>
              <a:rPr lang="cs-CZ" sz="2000" dirty="0"/>
              <a:t>Obnova technologických zařízení budov starších 15 let</a:t>
            </a:r>
          </a:p>
          <a:p>
            <a:pPr lvl="1">
              <a:buFont typeface="Wingdings" panose="05000000000000000000" pitchFamily="2" charset="2"/>
              <a:buChar char="§"/>
              <a:defRPr/>
            </a:pPr>
            <a:r>
              <a:rPr lang="cs-CZ" sz="2000" dirty="0"/>
              <a:t>Ekologické aktivity atd.</a:t>
            </a:r>
          </a:p>
          <a:p>
            <a:pPr marL="400050" lvl="1" indent="0">
              <a:buFontTx/>
              <a:buNone/>
              <a:defRPr/>
            </a:pPr>
            <a:r>
              <a:rPr lang="cs-CZ" sz="2000" dirty="0" smtClean="0"/>
              <a:t>ve </a:t>
            </a:r>
            <a:r>
              <a:rPr lang="cs-CZ" sz="2000" dirty="0"/>
              <a:t>znění dílčího seznamu akcí, </a:t>
            </a:r>
            <a:r>
              <a:rPr lang="cs-CZ" sz="2000" dirty="0" smtClean="0"/>
              <a:t>je </a:t>
            </a:r>
            <a:r>
              <a:rPr lang="cs-CZ" sz="2000" dirty="0" smtClean="0"/>
              <a:t>na základě závěrů Stavební komise uvedeno, z jakých prostředků budou konkrétní akce financovány (z </a:t>
            </a:r>
            <a:r>
              <a:rPr lang="cs-CZ" sz="2000" dirty="0"/>
              <a:t>prostředků </a:t>
            </a:r>
            <a:r>
              <a:rPr lang="cs-CZ" sz="2000" dirty="0" smtClean="0"/>
              <a:t>součástí či organizačních jednotek).</a:t>
            </a:r>
          </a:p>
          <a:p>
            <a:pPr marL="0" indent="0" algn="just" eaLnBrk="1" hangingPunct="1">
              <a:buFontTx/>
              <a:buNone/>
              <a:defRPr/>
            </a:pPr>
            <a:endParaRPr lang="cs-CZ" altLang="cs-CZ" dirty="0" smtClean="0"/>
          </a:p>
          <a:p>
            <a:pPr marL="0" indent="0" algn="just" eaLnBrk="1" hangingPunct="1">
              <a:buFontTx/>
              <a:buNone/>
              <a:defRPr/>
            </a:pPr>
            <a:endParaRPr lang="cs-CZ" altLang="cs-CZ" b="1" dirty="0"/>
          </a:p>
          <a:p>
            <a:pPr marL="0" indent="0" algn="just" eaLnBrk="1" hangingPunct="1">
              <a:buFontTx/>
              <a:buNone/>
              <a:defRPr/>
            </a:pPr>
            <a:endParaRPr lang="cs-CZ" altLang="cs-CZ" b="1" dirty="0" smtClean="0"/>
          </a:p>
          <a:p>
            <a:pPr marL="0" indent="0" algn="just" eaLnBrk="1" hangingPunct="1">
              <a:buFontTx/>
              <a:buNone/>
              <a:defRPr/>
            </a:pPr>
            <a:endParaRPr lang="cs-CZ" altLang="cs-CZ" dirty="0"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indent="0" eaLnBrk="1" hangingPunct="1"/>
            <a:r>
              <a:rPr lang="cs-CZ" altLang="cs-CZ" sz="2400" dirty="0" smtClean="0"/>
              <a:t>Financování strategických akcí</a:t>
            </a:r>
          </a:p>
        </p:txBody>
      </p:sp>
      <p:sp>
        <p:nvSpPr>
          <p:cNvPr id="63491" name="Rectangle 3"/>
          <p:cNvSpPr>
            <a:spLocks noGrp="1" noChangeArrowheads="1"/>
          </p:cNvSpPr>
          <p:nvPr>
            <p:ph idx="1"/>
          </p:nvPr>
        </p:nvSpPr>
        <p:spPr/>
        <p:txBody>
          <a:bodyPr/>
          <a:lstStyle/>
          <a:p>
            <a:pPr marL="0" indent="0" algn="just" eaLnBrk="1" hangingPunct="1">
              <a:buFontTx/>
              <a:buNone/>
              <a:defRPr/>
            </a:pPr>
            <a:r>
              <a:rPr lang="cs-CZ" altLang="cs-CZ" dirty="0" smtClean="0"/>
              <a:t>Zabezpečené prostředky pro financování strategických akcí pro období do roku 2027:</a:t>
            </a:r>
          </a:p>
          <a:p>
            <a:pPr algn="just" eaLnBrk="1" hangingPunct="1">
              <a:buFont typeface="Wingdings" panose="05000000000000000000" pitchFamily="2" charset="2"/>
              <a:buChar char="§"/>
              <a:defRPr/>
            </a:pPr>
            <a:r>
              <a:rPr lang="cs-CZ" sz="2000" dirty="0" smtClean="0"/>
              <a:t>prostředky </a:t>
            </a:r>
            <a:r>
              <a:rPr lang="cs-CZ" sz="2000" dirty="0"/>
              <a:t>státního rozpočtu z programu MŠMT „Rozvoj a obnova materiálně technické základny VVŠ“, 133 220, </a:t>
            </a:r>
            <a:r>
              <a:rPr lang="cs-CZ" sz="2000" dirty="0" err="1"/>
              <a:t>subtitul</a:t>
            </a:r>
            <a:r>
              <a:rPr lang="cs-CZ" sz="2000" dirty="0"/>
              <a:t> 133D 221 „Rozvoj a obnova stravovacích a ubytovacích kapacit“ výzva č. </a:t>
            </a:r>
            <a:r>
              <a:rPr lang="cs-CZ" sz="2000" dirty="0" smtClean="0"/>
              <a:t>3 na akci „Rekonstrukce objektu U12/ V. etapa“ (očekávaná spoluúčast UTB je  min. 20 000 tis. Kč).</a:t>
            </a:r>
            <a:endParaRPr lang="cs-CZ" sz="2000" dirty="0"/>
          </a:p>
          <a:p>
            <a:pPr>
              <a:buFont typeface="Wingdings" panose="05000000000000000000" pitchFamily="2" charset="2"/>
              <a:buChar char="§"/>
              <a:defRPr/>
            </a:pPr>
            <a:r>
              <a:rPr lang="cs-CZ" sz="2000" dirty="0"/>
              <a:t>Dotační titul </a:t>
            </a:r>
            <a:r>
              <a:rPr lang="cs-CZ" sz="2000" dirty="0" smtClean="0"/>
              <a:t>pro vzdělávací objekty je </a:t>
            </a:r>
            <a:r>
              <a:rPr lang="cs-CZ" sz="2000" dirty="0"/>
              <a:t>zanesen v plánovacím listě </a:t>
            </a:r>
            <a:r>
              <a:rPr lang="cs-CZ" sz="2000" dirty="0" smtClean="0"/>
              <a:t>MŠMT programu </a:t>
            </a:r>
            <a:r>
              <a:rPr lang="cs-CZ" sz="2000" dirty="0"/>
              <a:t>„Rozvoj a obnova materiálně technické základny veřejných vysokých škol na období 2019 až 2027“ ve výši 201 mil. </a:t>
            </a:r>
            <a:r>
              <a:rPr lang="cs-CZ" sz="2000" dirty="0" smtClean="0"/>
              <a:t>Kč.</a:t>
            </a:r>
          </a:p>
          <a:p>
            <a:pPr>
              <a:buFont typeface="Wingdings" panose="05000000000000000000" pitchFamily="2" charset="2"/>
              <a:buChar char="§"/>
              <a:defRPr/>
            </a:pPr>
            <a:r>
              <a:rPr lang="cs-CZ" sz="2000" dirty="0" smtClean="0"/>
              <a:t>Dokumentace </a:t>
            </a:r>
            <a:r>
              <a:rPr lang="cs-CZ" sz="2000" dirty="0" err="1"/>
              <a:t>subtitulu</a:t>
            </a:r>
            <a:r>
              <a:rPr lang="cs-CZ" sz="2000" dirty="0"/>
              <a:t> 133D 22R „Rozvoj a obnova materiálně technické základny UTB ve Zlíně“ </a:t>
            </a:r>
            <a:r>
              <a:rPr lang="cs-CZ" sz="2000" dirty="0" smtClean="0"/>
              <a:t>definuje cíl: „</a:t>
            </a:r>
            <a:r>
              <a:rPr lang="cs-CZ" sz="2000" dirty="0"/>
              <a:t>UTB – </a:t>
            </a:r>
            <a:r>
              <a:rPr lang="cs-CZ" sz="2000" dirty="0" smtClean="0"/>
              <a:t>Novostavba objektu </a:t>
            </a:r>
            <a:r>
              <a:rPr lang="cs-CZ" sz="2000" dirty="0"/>
              <a:t>U1“. </a:t>
            </a:r>
            <a:r>
              <a:rPr lang="cs-CZ" sz="2000" dirty="0" smtClean="0"/>
              <a:t>Celková </a:t>
            </a:r>
            <a:r>
              <a:rPr lang="cs-CZ" sz="2000" dirty="0"/>
              <a:t>bilance investiční ze státního rozpočtu </a:t>
            </a:r>
            <a:r>
              <a:rPr lang="cs-CZ" sz="2000" dirty="0" smtClean="0"/>
              <a:t>je 201</a:t>
            </a:r>
            <a:r>
              <a:rPr lang="cs-CZ" sz="2000" dirty="0"/>
              <a:t> 584 232,19 Kč a požadavek min. 15% spoluúčasti stavebníka. </a:t>
            </a:r>
            <a:endParaRPr lang="cs-CZ" sz="2000" dirty="0" smtClean="0"/>
          </a:p>
          <a:p>
            <a:pPr marL="0" indent="0" algn="just" eaLnBrk="1" hangingPunct="1">
              <a:buFontTx/>
              <a:buNone/>
              <a:defRPr/>
            </a:pPr>
            <a:endParaRPr lang="cs-CZ" altLang="cs-CZ" b="1" dirty="0" smtClean="0"/>
          </a:p>
          <a:p>
            <a:pPr marL="0" indent="0" algn="just" eaLnBrk="1" hangingPunct="1">
              <a:buFontTx/>
              <a:buNone/>
              <a:defRPr/>
            </a:pPr>
            <a:endParaRPr lang="cs-CZ" altLang="cs-CZ" b="1" dirty="0"/>
          </a:p>
          <a:p>
            <a:pPr marL="0" indent="0" algn="just" eaLnBrk="1" hangingPunct="1">
              <a:buFontTx/>
              <a:buNone/>
              <a:defRPr/>
            </a:pPr>
            <a:endParaRPr lang="cs-CZ" altLang="cs-CZ" b="1" dirty="0" smtClean="0"/>
          </a:p>
          <a:p>
            <a:pPr marL="0" indent="0" algn="just" eaLnBrk="1" hangingPunct="1">
              <a:buFontTx/>
              <a:buNone/>
              <a:defRPr/>
            </a:pPr>
            <a:endParaRPr lang="cs-CZ" altLang="cs-CZ" dirty="0" smtClean="0"/>
          </a:p>
        </p:txBody>
      </p:sp>
    </p:spTree>
    <p:extLst>
      <p:ext uri="{BB962C8B-B14F-4D97-AF65-F5344CB8AC3E}">
        <p14:creationId xmlns:p14="http://schemas.microsoft.com/office/powerpoint/2010/main" val="60246210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971600" y="332656"/>
            <a:ext cx="7488832" cy="736857"/>
          </a:xfrm>
          <a:prstGeom prst="rect">
            <a:avLst/>
          </a:prstGeom>
        </p:spPr>
        <p:txBody>
          <a:bodyPr/>
          <a:lstStyle/>
          <a:p>
            <a:pPr indent="0"/>
            <a:r>
              <a:rPr lang="cs-CZ" altLang="cs-CZ" sz="2400" dirty="0" smtClean="0"/>
              <a:t>Finanční prostředky Stavební komise 2023</a:t>
            </a:r>
          </a:p>
        </p:txBody>
      </p:sp>
      <p:graphicFrame>
        <p:nvGraphicFramePr>
          <p:cNvPr id="31781" name="Group 37"/>
          <p:cNvGraphicFramePr>
            <a:graphicFrameLocks noGrp="1"/>
          </p:cNvGraphicFramePr>
          <p:nvPr>
            <p:extLst>
              <p:ext uri="{D42A27DB-BD31-4B8C-83A1-F6EECF244321}">
                <p14:modId xmlns:p14="http://schemas.microsoft.com/office/powerpoint/2010/main" val="2094062090"/>
              </p:ext>
            </p:extLst>
          </p:nvPr>
        </p:nvGraphicFramePr>
        <p:xfrm>
          <a:off x="755650" y="1052513"/>
          <a:ext cx="7920038" cy="4084635"/>
        </p:xfrm>
        <a:graphic>
          <a:graphicData uri="http://schemas.openxmlformats.org/drawingml/2006/table">
            <a:tbl>
              <a:tblPr/>
              <a:tblGrid>
                <a:gridCol w="4824024">
                  <a:extLst>
                    <a:ext uri="{9D8B030D-6E8A-4147-A177-3AD203B41FA5}">
                      <a16:colId xmlns:a16="http://schemas.microsoft.com/office/drawing/2014/main" val="20000"/>
                    </a:ext>
                  </a:extLst>
                </a:gridCol>
                <a:gridCol w="1584008">
                  <a:extLst>
                    <a:ext uri="{9D8B030D-6E8A-4147-A177-3AD203B41FA5}">
                      <a16:colId xmlns:a16="http://schemas.microsoft.com/office/drawing/2014/main" val="20001"/>
                    </a:ext>
                  </a:extLst>
                </a:gridCol>
                <a:gridCol w="1512006">
                  <a:extLst>
                    <a:ext uri="{9D8B030D-6E8A-4147-A177-3AD203B41FA5}">
                      <a16:colId xmlns:a16="http://schemas.microsoft.com/office/drawing/2014/main" val="20002"/>
                    </a:ext>
                  </a:extLst>
                </a:gridCol>
              </a:tblGrid>
              <a:tr h="70109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Název zdroje</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err="1" smtClean="0">
                          <a:ln>
                            <a:noFill/>
                          </a:ln>
                          <a:solidFill>
                            <a:schemeClr val="tx1"/>
                          </a:solidFill>
                          <a:effectLst/>
                          <a:latin typeface="+mj-lt"/>
                          <a:cs typeface="Arial" panose="020B0604020202020204" pitchFamily="34" charset="0"/>
                        </a:rPr>
                        <a:t>Neinvestice</a:t>
                      </a: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Investice</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5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Disponibilní zůstatek prostředků  SK po účetní uzávěrce</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70 014</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115 148</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Příděl HV za rok 2022</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241</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1" i="1" u="none" strike="noStrike" cap="none" normalizeH="0" baseline="0" dirty="0" smtClean="0">
                          <a:ln>
                            <a:noFill/>
                          </a:ln>
                          <a:solidFill>
                            <a:schemeClr val="tx1"/>
                          </a:solidFill>
                          <a:effectLst/>
                          <a:latin typeface="+mj-lt"/>
                          <a:cs typeface="Times New Roman" panose="02020603050405020304" pitchFamily="18" charset="0"/>
                        </a:rPr>
                        <a:t>Celkem disponibilní zůstatek </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1" u="none" strike="noStrike" cap="none" normalizeH="0" baseline="0" dirty="0" smtClean="0">
                          <a:ln>
                            <a:noFill/>
                          </a:ln>
                          <a:solidFill>
                            <a:schemeClr val="tx1"/>
                          </a:solidFill>
                          <a:effectLst/>
                          <a:latin typeface="+mj-lt"/>
                          <a:cs typeface="Arial" panose="020B0604020202020204" pitchFamily="34" charset="0"/>
                        </a:rPr>
                        <a:t>70 255</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1" u="none" strike="noStrike" cap="none" normalizeH="0" baseline="0" dirty="0" smtClean="0">
                          <a:ln>
                            <a:noFill/>
                          </a:ln>
                          <a:solidFill>
                            <a:schemeClr val="tx1"/>
                          </a:solidFill>
                          <a:effectLst/>
                          <a:latin typeface="+mj-lt"/>
                          <a:cs typeface="Arial" panose="020B0604020202020204" pitchFamily="34" charset="0"/>
                        </a:rPr>
                        <a:t>115 148</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Výnos z prodeje majetku</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Příspěvek z rozpočtu 2023</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4 000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Nově vytvořený objem SK v roce 2023</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45 000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27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Mimořádný příspěvek do fondu SK 2023</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Celkem disponibilní prostředky</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74 255</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160 148</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85037" name="TextovéPole 1"/>
          <p:cNvSpPr txBox="1">
            <a:spLocks noChangeArrowheads="1"/>
          </p:cNvSpPr>
          <p:nvPr/>
        </p:nvSpPr>
        <p:spPr bwMode="auto">
          <a:xfrm>
            <a:off x="827088" y="5301208"/>
            <a:ext cx="74893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buFontTx/>
              <a:buNone/>
            </a:pPr>
            <a:r>
              <a:rPr lang="cs-CZ" altLang="cs-CZ" b="1" dirty="0">
                <a:solidFill>
                  <a:srgbClr val="FF0000"/>
                </a:solidFill>
                <a:latin typeface="+mn-lt"/>
              </a:rPr>
              <a:t>Celkem finanční potenciál </a:t>
            </a:r>
            <a:r>
              <a:rPr lang="cs-CZ" altLang="cs-CZ" b="1" dirty="0" smtClean="0">
                <a:solidFill>
                  <a:srgbClr val="FF0000"/>
                </a:solidFill>
                <a:latin typeface="+mn-lt"/>
              </a:rPr>
              <a:t>SK                          234 403 </a:t>
            </a:r>
            <a:r>
              <a:rPr lang="cs-CZ" altLang="cs-CZ" b="1" dirty="0">
                <a:solidFill>
                  <a:srgbClr val="FF0000"/>
                </a:solidFill>
                <a:latin typeface="+mn-lt"/>
              </a:rPr>
              <a:t>tis. </a:t>
            </a:r>
            <a:r>
              <a:rPr lang="cs-CZ" altLang="cs-CZ" b="1" dirty="0" smtClean="0">
                <a:solidFill>
                  <a:srgbClr val="FF0000"/>
                </a:solidFill>
                <a:latin typeface="+mn-lt"/>
              </a:rPr>
              <a:t>Kč</a:t>
            </a:r>
          </a:p>
          <a:p>
            <a:pPr>
              <a:spcBef>
                <a:spcPct val="0"/>
              </a:spcBef>
              <a:buFontTx/>
              <a:buNone/>
            </a:pPr>
            <a:r>
              <a:rPr lang="cs-CZ" altLang="cs-CZ" b="1" dirty="0" smtClean="0">
                <a:solidFill>
                  <a:srgbClr val="FF0000"/>
                </a:solidFill>
                <a:latin typeface="+mn-lt"/>
              </a:rPr>
              <a:t>z toho mimořádný příspěvek na akci U1         123 000 tis. Kč </a:t>
            </a:r>
            <a:endParaRPr lang="cs-CZ" altLang="cs-CZ" b="1" dirty="0">
              <a:solidFill>
                <a:srgbClr val="FF0000"/>
              </a:solidFill>
              <a:latin typeface="+mn-lt"/>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prstGeom prst="rect">
            <a:avLst/>
          </a:prstGeom>
        </p:spPr>
        <p:txBody>
          <a:bodyPr/>
          <a:lstStyle/>
          <a:p>
            <a:pPr indent="0" eaLnBrk="1" hangingPunct="1"/>
            <a:r>
              <a:rPr lang="cs-CZ" altLang="cs-CZ" sz="2400" dirty="0" smtClean="0"/>
              <a:t>Akce Stavební komise 2023 </a:t>
            </a:r>
          </a:p>
        </p:txBody>
      </p:sp>
      <p:sp>
        <p:nvSpPr>
          <p:cNvPr id="87043" name="Rectangle 3"/>
          <p:cNvSpPr>
            <a:spLocks noGrp="1" noChangeArrowheads="1"/>
          </p:cNvSpPr>
          <p:nvPr>
            <p:ph idx="1"/>
          </p:nvPr>
        </p:nvSpPr>
        <p:spPr>
          <a:prstGeom prst="rect">
            <a:avLst/>
          </a:prstGeom>
        </p:spPr>
        <p:txBody>
          <a:bodyPr/>
          <a:lstStyle/>
          <a:p>
            <a:pPr marL="0" indent="0" eaLnBrk="1" hangingPunct="1">
              <a:buFontTx/>
              <a:buNone/>
              <a:defRPr/>
            </a:pPr>
            <a:r>
              <a:rPr lang="cs-CZ" altLang="cs-CZ" sz="2000" b="1" dirty="0" smtClean="0">
                <a:latin typeface="+mj-lt"/>
              </a:rPr>
              <a:t>Strategické akce</a:t>
            </a:r>
            <a:r>
              <a:rPr lang="cs-CZ" altLang="cs-CZ" sz="2000" dirty="0" smtClean="0">
                <a:latin typeface="+mj-lt"/>
              </a:rPr>
              <a:t>:</a:t>
            </a:r>
            <a:endParaRPr lang="cs-CZ" altLang="cs-CZ" sz="1600" dirty="0" smtClean="0">
              <a:latin typeface="+mj-lt"/>
            </a:endParaRPr>
          </a:p>
          <a:p>
            <a:pPr marL="771525" lvl="1" indent="-342900" eaLnBrk="1" hangingPunct="1">
              <a:buFont typeface="Wingdings" panose="05000000000000000000" pitchFamily="2" charset="2"/>
              <a:buChar char="§"/>
              <a:defRPr/>
            </a:pPr>
            <a:r>
              <a:rPr lang="cs-CZ" altLang="cs-CZ" sz="2000" b="1" dirty="0" smtClean="0">
                <a:solidFill>
                  <a:srgbClr val="C00000"/>
                </a:solidFill>
                <a:latin typeface="+mj-lt"/>
              </a:rPr>
              <a:t>Novostavba objektu U1</a:t>
            </a:r>
          </a:p>
          <a:p>
            <a:pPr marL="1228725" lvl="2" indent="-342900" eaLnBrk="1" hangingPunct="1">
              <a:buFont typeface="Wingdings" panose="05000000000000000000" pitchFamily="2" charset="2"/>
              <a:buChar char="§"/>
              <a:defRPr/>
            </a:pPr>
            <a:r>
              <a:rPr lang="cs-CZ" altLang="cs-CZ" sz="2000" dirty="0" smtClean="0">
                <a:latin typeface="+mj-lt"/>
              </a:rPr>
              <a:t>získáno povolení v právní moci pro umístění novostavby </a:t>
            </a:r>
          </a:p>
          <a:p>
            <a:pPr marL="1228725" lvl="2" indent="-342900" eaLnBrk="1" hangingPunct="1">
              <a:buFont typeface="Wingdings" panose="05000000000000000000" pitchFamily="2" charset="2"/>
              <a:buChar char="§"/>
              <a:defRPr/>
            </a:pPr>
            <a:r>
              <a:rPr lang="cs-CZ" altLang="cs-CZ" sz="2000" dirty="0" smtClean="0">
                <a:latin typeface="+mj-lt"/>
              </a:rPr>
              <a:t>odstranění původního objektu U1 v období březen až červen 2023 (smlouva s dodavatelem prací uzavřena)</a:t>
            </a:r>
          </a:p>
          <a:p>
            <a:pPr marL="1228725" lvl="2" indent="-342900" eaLnBrk="1" hangingPunct="1">
              <a:buFont typeface="Wingdings" panose="05000000000000000000" pitchFamily="2" charset="2"/>
              <a:buChar char="§"/>
              <a:defRPr/>
            </a:pPr>
            <a:r>
              <a:rPr lang="cs-CZ" altLang="cs-CZ" sz="2000" dirty="0" smtClean="0">
                <a:latin typeface="+mj-lt"/>
              </a:rPr>
              <a:t>zpracování projektové dokumentace DSP a DPS na novostavbu U1 podle původního architektonického návrhu</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Nadpis 6"/>
          <p:cNvSpPr>
            <a:spLocks noGrp="1"/>
          </p:cNvSpPr>
          <p:nvPr>
            <p:ph type="ctrTitle"/>
          </p:nvPr>
        </p:nvSpPr>
        <p:spPr>
          <a:prstGeom prst="rect">
            <a:avLst/>
          </a:prstGeom>
        </p:spPr>
        <p:txBody>
          <a:bodyPr/>
          <a:lstStyle/>
          <a:p>
            <a:pPr indent="0"/>
            <a:r>
              <a:rPr lang="cs-CZ" altLang="cs-CZ" sz="2000" smtClean="0"/>
              <a:t>Závěr</a:t>
            </a:r>
          </a:p>
        </p:txBody>
      </p:sp>
      <p:sp>
        <p:nvSpPr>
          <p:cNvPr id="91139" name="Rectangle 3"/>
          <p:cNvSpPr>
            <a:spLocks noGrp="1" noChangeArrowheads="1"/>
          </p:cNvSpPr>
          <p:nvPr>
            <p:ph type="subTitle" idx="1"/>
          </p:nvPr>
        </p:nvSpPr>
        <p:spPr>
          <a:prstGeom prst="rect">
            <a:avLst/>
          </a:prstGeom>
        </p:spPr>
        <p:txBody>
          <a:bodyPr anchor="ctr"/>
          <a:lstStyle/>
          <a:p>
            <a:pPr algn="ctr">
              <a:buFontTx/>
              <a:buNone/>
            </a:pPr>
            <a:r>
              <a:rPr lang="cs-CZ" altLang="cs-CZ" sz="2800" dirty="0" smtClean="0"/>
              <a:t>Děkuji za pozornost</a:t>
            </a: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Narrow"/>
        <a:ea typeface=""/>
        <a:cs typeface=""/>
      </a:majorFont>
      <a:minorFont>
        <a:latin typeface="Arial Narrow"/>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ýchozí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ýchozí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ýchozí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ýchozí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ýchozí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ýchozí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ýchozí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ýchozí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46909</TotalTime>
  <Words>9898</Words>
  <Application>Microsoft Office PowerPoint</Application>
  <PresentationFormat>Předvádění na obrazovce (4:3)</PresentationFormat>
  <Paragraphs>2453</Paragraphs>
  <Slides>89</Slides>
  <Notes>21</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89</vt:i4>
      </vt:variant>
    </vt:vector>
  </HeadingPairs>
  <TitlesOfParts>
    <vt:vector size="97" baseType="lpstr">
      <vt:lpstr>.PalatinoTTEE</vt:lpstr>
      <vt:lpstr>Arial</vt:lpstr>
      <vt:lpstr>Arial Narrow</vt:lpstr>
      <vt:lpstr>Cambria Math</vt:lpstr>
      <vt:lpstr>Courier New</vt:lpstr>
      <vt:lpstr>Times New Roman</vt:lpstr>
      <vt:lpstr>Wingdings</vt:lpstr>
      <vt:lpstr>Výchozí návrh</vt:lpstr>
      <vt:lpstr>ROZPIS ROZPOČTU UTB  NA ROK 2023 </vt:lpstr>
      <vt:lpstr>Výběr z Pravidel rozpočtu UTB pro rok 2023</vt:lpstr>
      <vt:lpstr>Metodika a principy financování z MŠMT pro rok 2023</vt:lpstr>
      <vt:lpstr>Metodika a principy financování z MŠMT pro rok 2023</vt:lpstr>
      <vt:lpstr>Prostředky na rok 2023</vt:lpstr>
      <vt:lpstr>Metodika a principy financování z MŠMT pro rok 2023</vt:lpstr>
      <vt:lpstr>Počet studentů UTB pro 2023 V roce 2022 bylo 9 945 a 9 458,5 přepočtených studentů</vt:lpstr>
      <vt:lpstr>Příspěvky a dotace pro UTB na rok 2023</vt:lpstr>
      <vt:lpstr>   Příspěvky a dotace pro UTB na rok 2023 </vt:lpstr>
      <vt:lpstr>Finanční rezervy UTB na rok 2023</vt:lpstr>
      <vt:lpstr>Východiska rozpočtu UTB 2023</vt:lpstr>
      <vt:lpstr>Dispoziční fond Celkový příspěvek z rozpočtu se odečte od hodnoty FA</vt:lpstr>
      <vt:lpstr>Individuální financování – Ústav tělesné výchovy</vt:lpstr>
      <vt:lpstr>Institucionální financování interní</vt:lpstr>
      <vt:lpstr>Institucionální financování interní Příspěvek na energie</vt:lpstr>
      <vt:lpstr>Základna pro rozdělení institucionálních prostředků 2023</vt:lpstr>
      <vt:lpstr>Institucionální financování – fixní část objemový algoritmus</vt:lpstr>
      <vt:lpstr>Výpočet algoritmu ukazatel A sloučeno s F část ukazatele A v letech 2018 až 2022 přidělená organizačním jednotkám </vt:lpstr>
      <vt:lpstr>Výpočet algoritmu ukazatel A sloučeno s F pro rok 2023  </vt:lpstr>
      <vt:lpstr>Institucionální financování – výkonová část 2023</vt:lpstr>
      <vt:lpstr>Institucionální financování – výkonová část 2023 </vt:lpstr>
      <vt:lpstr>Výkonová část – úspěšnost UTB 2023 mezi VVŠ 3. segmentu </vt:lpstr>
      <vt:lpstr>Indikátor PUBLIKACE Počet publikací ve zdroji WoS Jimp</vt:lpstr>
      <vt:lpstr>Indikátor PUBLIKACE  Počet publikací ve zdroji Scopus JSc</vt:lpstr>
      <vt:lpstr>Indikátor PUBLIKACE </vt:lpstr>
      <vt:lpstr>Indikátor VaV (výhradně pro výpočet ukazatele K)</vt:lpstr>
      <vt:lpstr>Institucionální financování – výkonová část</vt:lpstr>
      <vt:lpstr>Výkonová část institucionálního financování 2023 v tis. Kč</vt:lpstr>
      <vt:lpstr>Výkonová část institucionálního financování 2023 v tis. Kč</vt:lpstr>
      <vt:lpstr>Institucionální financování organizačních jednotek 2023</vt:lpstr>
      <vt:lpstr>Institucionální podpora na DKRVO </vt:lpstr>
      <vt:lpstr>Institucionální podpora na DKRVO </vt:lpstr>
      <vt:lpstr>Interní rozdělení prostředků DKRVO</vt:lpstr>
      <vt:lpstr>Interní rozdělení prostředků DKRVO</vt:lpstr>
      <vt:lpstr>Interní rozdělení podpory DKRVO pro rok 2023 Stimulační složka 10 % z DKSTA </vt:lpstr>
      <vt:lpstr>Interní rozdělení prostředků DKRVO</vt:lpstr>
      <vt:lpstr>Indikátor motivační DKRVO </vt:lpstr>
      <vt:lpstr>Interní rozdělení DKRVO pro rok 2023  Stabilizační a motivační složka pro 10 % stimulační složku  </vt:lpstr>
      <vt:lpstr>Interní rozdělení podpory DKRVO pro rok 2023 10 % stimulační složka z DKSTA</vt:lpstr>
      <vt:lpstr>Interní užití prostředků DKRVO </vt:lpstr>
      <vt:lpstr>Definice: Interní parametry - SVV</vt:lpstr>
      <vt:lpstr>Definice: Interní parametry - SVV</vt:lpstr>
      <vt:lpstr>Prostředky na specifický vysokoškolský výzkum </vt:lpstr>
      <vt:lpstr>Parametry pro specifický vysokoškolský výzkum</vt:lpstr>
      <vt:lpstr>Prostředky na specifický vysokoškolský výzkum </vt:lpstr>
      <vt:lpstr>Indikátor SVV  Nákladoví studenti/ absolventi pro rok 2023</vt:lpstr>
      <vt:lpstr>Podpora na SVV v roce 2023 Výpočet prostředků</vt:lpstr>
      <vt:lpstr>Financování celouniverzitních aktivit</vt:lpstr>
      <vt:lpstr>Financování interních fondů</vt:lpstr>
      <vt:lpstr>Interní fond komunikace</vt:lpstr>
      <vt:lpstr>Zabezpečení informačních technologií</vt:lpstr>
      <vt:lpstr>Navýšení prostředků na informační technologie CVT zabezpečuje</vt:lpstr>
      <vt:lpstr>Navýšení prostředků na informační technologie CVT zabezpečuje</vt:lpstr>
      <vt:lpstr>Navýšení prostředků na informační technologie CVT zabezpečuje</vt:lpstr>
      <vt:lpstr>Prostředky na činnost orgánů</vt:lpstr>
      <vt:lpstr> Informační zdroje  </vt:lpstr>
      <vt:lpstr>Informační zdroje – fondy Knihovny</vt:lpstr>
      <vt:lpstr>Provoz rektorátu</vt:lpstr>
      <vt:lpstr>Provoz rektorátu</vt:lpstr>
      <vt:lpstr>Navýšení prostředků na provoz Rektorátu</vt:lpstr>
      <vt:lpstr>Navýšení prostředků na provoz Rektorátu</vt:lpstr>
      <vt:lpstr>Navýšení prostředků na provoz Rektorátu</vt:lpstr>
      <vt:lpstr>Navýšení prostředků na provoz Rektorátu</vt:lpstr>
      <vt:lpstr>Navýšení prostředků na provoz Rektorátu</vt:lpstr>
      <vt:lpstr>Navýšení prostředků na provoz Rektorátu</vt:lpstr>
      <vt:lpstr>Navýšení prostředků na provoz Rektorátu</vt:lpstr>
      <vt:lpstr>Technickoprovozní odbor rektorátu</vt:lpstr>
      <vt:lpstr> Vícezdrojové financování provozu rektorátu  </vt:lpstr>
      <vt:lpstr>Vícezdrojové financování provozu rektorátu </vt:lpstr>
      <vt:lpstr>Výše odvodu na celouniverzitní aktivity</vt:lpstr>
      <vt:lpstr>Výše odvodu na celouniverzitní aktivity</vt:lpstr>
      <vt:lpstr>Výše odvodu na celouniverzitní aktivity</vt:lpstr>
      <vt:lpstr>Časové stanovení příslušnosti výnosů</vt:lpstr>
      <vt:lpstr>Časové stanovení příslušnosti výnosů</vt:lpstr>
      <vt:lpstr>Algoritmus stanovení výše odvodů organizačních jednotek</vt:lpstr>
      <vt:lpstr>Odvody na celouniverzitní aktivity z příspěvků a dotací</vt:lpstr>
      <vt:lpstr>Výše odvodů součástí v tis. Kč</vt:lpstr>
      <vt:lpstr>Souhrnný rozpis disponibilních prostředků (v tis. Kč) ukazatelé A, K, P, F a J, FUČ, SVV, DKRVO v letech 2021 a 2022 odečten i mimořádný příspěvek na akci U1  </vt:lpstr>
      <vt:lpstr>Meziroční srovnání příjmů součástí letos proti roku 2022</vt:lpstr>
      <vt:lpstr>Fondy na provozním úseku 90</vt:lpstr>
      <vt:lpstr>Zůstatky ve fondech FPP a FRIM v tis. Kč bez HV za rok 2022 ve výši 56 847 tis. Kč</vt:lpstr>
      <vt:lpstr>Interní Fond strategického rozvoje 2023</vt:lpstr>
      <vt:lpstr>OP VVV – Fond financování projektů</vt:lpstr>
      <vt:lpstr>Strategické cíle v infrastruktuře</vt:lpstr>
      <vt:lpstr>Financování akcí plánu Stavební komise</vt:lpstr>
      <vt:lpstr>Financování strategických akcí</vt:lpstr>
      <vt:lpstr>Finanční prostředky Stavební komise 2023</vt:lpstr>
      <vt:lpstr>Akce Stavební komise 2023 </vt:lpstr>
      <vt:lpstr>Závěr</vt:lpstr>
    </vt:vector>
  </TitlesOfParts>
  <Company>UTB Zlín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Rozpis rozpočtu 2023</dc:title>
  <dc:creator>kvestor</dc:creator>
  <cp:lastModifiedBy>Alexander Černý</cp:lastModifiedBy>
  <cp:revision>2045</cp:revision>
  <cp:lastPrinted>2022-04-07T07:12:42Z</cp:lastPrinted>
  <dcterms:created xsi:type="dcterms:W3CDTF">2004-10-24T13:27:26Z</dcterms:created>
  <dcterms:modified xsi:type="dcterms:W3CDTF">2023-02-24T14:39:37Z</dcterms:modified>
</cp:coreProperties>
</file>