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4" r:id="rId2"/>
    <p:sldMasterId id="2147483687" r:id="rId3"/>
  </p:sldMasterIdLst>
  <p:sldIdLst>
    <p:sldId id="256" r:id="rId4"/>
    <p:sldId id="258" r:id="rId5"/>
    <p:sldId id="263" r:id="rId6"/>
    <p:sldId id="280" r:id="rId7"/>
    <p:sldId id="282" r:id="rId8"/>
    <p:sldId id="260" r:id="rId9"/>
    <p:sldId id="267" r:id="rId10"/>
    <p:sldId id="281" r:id="rId11"/>
    <p:sldId id="271" r:id="rId12"/>
    <p:sldId id="274" r:id="rId13"/>
    <p:sldId id="264" r:id="rId14"/>
    <p:sldId id="270" r:id="rId15"/>
    <p:sldId id="262" r:id="rId16"/>
  </p:sldIdLst>
  <p:sldSz cx="10080625" cy="567055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Styl Středně sytá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20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lona\Desktop\WORK\kvalita%20v&#253;uky%20UTB%20ZS%2025_26\podkladov&#233;%20&#250;daje%20k%20hodnocen&#237;%20kvality%20v&#253;uky%20UT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List1!$E$3</c:f>
              <c:strCache>
                <c:ptCount val="1"/>
                <c:pt idx="0">
                  <c:v>Hodnocení pod 3,0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List1!$D$4:$D$10</c:f>
              <c:strCache>
                <c:ptCount val="7"/>
                <c:pt idx="0">
                  <c:v>FT</c:v>
                </c:pt>
                <c:pt idx="1">
                  <c:v>FHS</c:v>
                </c:pt>
                <c:pt idx="2">
                  <c:v>FAM</c:v>
                </c:pt>
                <c:pt idx="3">
                  <c:v>FMK</c:v>
                </c:pt>
                <c:pt idx="4">
                  <c:v>FAI</c:v>
                </c:pt>
                <c:pt idx="5">
                  <c:v>FLK</c:v>
                </c:pt>
                <c:pt idx="6">
                  <c:v>UTB</c:v>
                </c:pt>
              </c:strCache>
            </c:strRef>
          </c:cat>
          <c:val>
            <c:numRef>
              <c:f>List1!$E$4:$E$10</c:f>
              <c:numCache>
                <c:formatCode>###0.0%</c:formatCode>
                <c:ptCount val="7"/>
                <c:pt idx="0">
                  <c:v>5.4248906748611277E-2</c:v>
                </c:pt>
                <c:pt idx="1">
                  <c:v>4.7492865878516109E-2</c:v>
                </c:pt>
                <c:pt idx="2">
                  <c:v>3.5498839907192575E-2</c:v>
                </c:pt>
                <c:pt idx="3">
                  <c:v>4.9844462128336833E-2</c:v>
                </c:pt>
                <c:pt idx="4">
                  <c:v>3.108999492596522E-2</c:v>
                </c:pt>
                <c:pt idx="5">
                  <c:v>0.1508425811755035</c:v>
                </c:pt>
                <c:pt idx="6">
                  <c:v>4.5345155161494614E-2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54-44DA-92A1-8A3E7D222FB7}"/>
            </c:ext>
          </c:extLst>
        </c:ser>
        <c:ser>
          <c:idx val="1"/>
          <c:order val="1"/>
          <c:tx>
            <c:strRef>
              <c:f>List1!$F$3</c:f>
              <c:strCache>
                <c:ptCount val="1"/>
                <c:pt idx="0">
                  <c:v>Hodnocení 3,0 - 4,5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List1!$D$4:$D$10</c:f>
              <c:strCache>
                <c:ptCount val="7"/>
                <c:pt idx="0">
                  <c:v>FT</c:v>
                </c:pt>
                <c:pt idx="1">
                  <c:v>FHS</c:v>
                </c:pt>
                <c:pt idx="2">
                  <c:v>FAM</c:v>
                </c:pt>
                <c:pt idx="3">
                  <c:v>FMK</c:v>
                </c:pt>
                <c:pt idx="4">
                  <c:v>FAI</c:v>
                </c:pt>
                <c:pt idx="5">
                  <c:v>FLK</c:v>
                </c:pt>
                <c:pt idx="6">
                  <c:v>UTB</c:v>
                </c:pt>
              </c:strCache>
            </c:strRef>
          </c:cat>
          <c:val>
            <c:numRef>
              <c:f>List1!$F$4:$F$10</c:f>
              <c:numCache>
                <c:formatCode>###0.0%</c:formatCode>
                <c:ptCount val="7"/>
                <c:pt idx="0">
                  <c:v>0.52795177874955679</c:v>
                </c:pt>
                <c:pt idx="1">
                  <c:v>0.56675499388503869</c:v>
                </c:pt>
                <c:pt idx="2">
                  <c:v>0.62273781902552205</c:v>
                </c:pt>
                <c:pt idx="3">
                  <c:v>0.64153946321348476</c:v>
                </c:pt>
                <c:pt idx="4">
                  <c:v>0.71396282116333776</c:v>
                </c:pt>
                <c:pt idx="5">
                  <c:v>0.64036169338265514</c:v>
                </c:pt>
                <c:pt idx="6">
                  <c:v>0.62754908169727674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54-44DA-92A1-8A3E7D222FB7}"/>
            </c:ext>
          </c:extLst>
        </c:ser>
        <c:ser>
          <c:idx val="2"/>
          <c:order val="2"/>
          <c:tx>
            <c:strRef>
              <c:f>List1!$G$3</c:f>
              <c:strCache>
                <c:ptCount val="1"/>
                <c:pt idx="0">
                  <c:v>Hodnocení nad 4,5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List1!$D$4:$D$10</c:f>
              <c:strCache>
                <c:ptCount val="7"/>
                <c:pt idx="0">
                  <c:v>FT</c:v>
                </c:pt>
                <c:pt idx="1">
                  <c:v>FHS</c:v>
                </c:pt>
                <c:pt idx="2">
                  <c:v>FAM</c:v>
                </c:pt>
                <c:pt idx="3">
                  <c:v>FMK</c:v>
                </c:pt>
                <c:pt idx="4">
                  <c:v>FAI</c:v>
                </c:pt>
                <c:pt idx="5">
                  <c:v>FLK</c:v>
                </c:pt>
                <c:pt idx="6">
                  <c:v>UTB</c:v>
                </c:pt>
              </c:strCache>
            </c:strRef>
          </c:cat>
          <c:val>
            <c:numRef>
              <c:f>List1!$G$4:$G$10</c:f>
              <c:numCache>
                <c:formatCode>###0.0%</c:formatCode>
                <c:ptCount val="7"/>
                <c:pt idx="0">
                  <c:v>0.41779931450183194</c:v>
                </c:pt>
                <c:pt idx="1">
                  <c:v>0.38575214023644511</c:v>
                </c:pt>
                <c:pt idx="2">
                  <c:v>0.3417633410672854</c:v>
                </c:pt>
                <c:pt idx="3">
                  <c:v>0.30861607465817842</c:v>
                </c:pt>
                <c:pt idx="4">
                  <c:v>0.25494718391069698</c:v>
                </c:pt>
                <c:pt idx="5">
                  <c:v>0.20879572544184136</c:v>
                </c:pt>
                <c:pt idx="6">
                  <c:v>0.32710576314122863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54-44DA-92A1-8A3E7D222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00830943"/>
        <c:axId val="1400833439"/>
      </c:barChart>
      <c:catAx>
        <c:axId val="1400830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00833439"/>
        <c:crosses val="autoZero"/>
        <c:auto val="1"/>
        <c:lblAlgn val="ctr"/>
        <c:lblOffset val="100"/>
        <c:noMultiLvlLbl val="0"/>
      </c:catAx>
      <c:valAx>
        <c:axId val="1400833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00830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účast!$A$3</c:f>
              <c:strCache>
                <c:ptCount val="1"/>
                <c:pt idx="0">
                  <c:v>FAI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účast!$B$2:$Q$2</c:f>
              <c:strCache>
                <c:ptCount val="16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  <c:pt idx="15">
                  <c:v>LS 25/26</c:v>
                </c:pt>
              </c:strCache>
            </c:strRef>
          </c:cat>
          <c:val>
            <c:numRef>
              <c:f>účast!$B$3:$Q$3</c:f>
              <c:numCache>
                <c:formatCode>General</c:formatCode>
                <c:ptCount val="16"/>
                <c:pt idx="0">
                  <c:v>28</c:v>
                </c:pt>
                <c:pt idx="1">
                  <c:v>31</c:v>
                </c:pt>
                <c:pt idx="2">
                  <c:v>40</c:v>
                </c:pt>
                <c:pt idx="3">
                  <c:v>33</c:v>
                </c:pt>
                <c:pt idx="4">
                  <c:v>44</c:v>
                </c:pt>
                <c:pt idx="5">
                  <c:v>45</c:v>
                </c:pt>
                <c:pt idx="6">
                  <c:v>56</c:v>
                </c:pt>
                <c:pt idx="7">
                  <c:v>47</c:v>
                </c:pt>
                <c:pt idx="8">
                  <c:v>52</c:v>
                </c:pt>
                <c:pt idx="9">
                  <c:v>48</c:v>
                </c:pt>
                <c:pt idx="10">
                  <c:v>51</c:v>
                </c:pt>
                <c:pt idx="11">
                  <c:v>49</c:v>
                </c:pt>
                <c:pt idx="12">
                  <c:v>57</c:v>
                </c:pt>
                <c:pt idx="13">
                  <c:v>52</c:v>
                </c:pt>
                <c:pt idx="14">
                  <c:v>63</c:v>
                </c:pt>
                <c:pt idx="15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01-4A5B-BF20-4CE8D90BF066}"/>
            </c:ext>
          </c:extLst>
        </c:ser>
        <c:ser>
          <c:idx val="1"/>
          <c:order val="1"/>
          <c:tx>
            <c:strRef>
              <c:f>účast!$A$4</c:f>
              <c:strCache>
                <c:ptCount val="1"/>
                <c:pt idx="0">
                  <c:v>FAME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účast!$B$2:$Q$2</c:f>
              <c:strCache>
                <c:ptCount val="16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  <c:pt idx="15">
                  <c:v>LS 25/26</c:v>
                </c:pt>
              </c:strCache>
            </c:strRef>
          </c:cat>
          <c:val>
            <c:numRef>
              <c:f>účast!$B$4:$Q$4</c:f>
              <c:numCache>
                <c:formatCode>General</c:formatCode>
                <c:ptCount val="16"/>
                <c:pt idx="0">
                  <c:v>27</c:v>
                </c:pt>
                <c:pt idx="1">
                  <c:v>24</c:v>
                </c:pt>
                <c:pt idx="2">
                  <c:v>29</c:v>
                </c:pt>
                <c:pt idx="3">
                  <c:v>17</c:v>
                </c:pt>
                <c:pt idx="4">
                  <c:v>24</c:v>
                </c:pt>
                <c:pt idx="5">
                  <c:v>33</c:v>
                </c:pt>
                <c:pt idx="6">
                  <c:v>55</c:v>
                </c:pt>
                <c:pt idx="7">
                  <c:v>42</c:v>
                </c:pt>
                <c:pt idx="8">
                  <c:v>46</c:v>
                </c:pt>
                <c:pt idx="9">
                  <c:v>30</c:v>
                </c:pt>
                <c:pt idx="10">
                  <c:v>37</c:v>
                </c:pt>
                <c:pt idx="11">
                  <c:v>33</c:v>
                </c:pt>
                <c:pt idx="12">
                  <c:v>33</c:v>
                </c:pt>
                <c:pt idx="13">
                  <c:v>27</c:v>
                </c:pt>
                <c:pt idx="14">
                  <c:v>28</c:v>
                </c:pt>
                <c:pt idx="1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01-4A5B-BF20-4CE8D90BF066}"/>
            </c:ext>
          </c:extLst>
        </c:ser>
        <c:ser>
          <c:idx val="2"/>
          <c:order val="2"/>
          <c:tx>
            <c:strRef>
              <c:f>účast!$A$5</c:f>
              <c:strCache>
                <c:ptCount val="1"/>
                <c:pt idx="0">
                  <c:v>FHS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účast!$B$2:$Q$2</c:f>
              <c:strCache>
                <c:ptCount val="16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  <c:pt idx="15">
                  <c:v>LS 25/26</c:v>
                </c:pt>
              </c:strCache>
            </c:strRef>
          </c:cat>
          <c:val>
            <c:numRef>
              <c:f>účast!$B$5:$Q$5</c:f>
              <c:numCache>
                <c:formatCode>General</c:formatCode>
                <c:ptCount val="16"/>
                <c:pt idx="0">
                  <c:v>26</c:v>
                </c:pt>
                <c:pt idx="1">
                  <c:v>27</c:v>
                </c:pt>
                <c:pt idx="2">
                  <c:v>29</c:v>
                </c:pt>
                <c:pt idx="3">
                  <c:v>15</c:v>
                </c:pt>
                <c:pt idx="4">
                  <c:v>31</c:v>
                </c:pt>
                <c:pt idx="5">
                  <c:v>24</c:v>
                </c:pt>
                <c:pt idx="6">
                  <c:v>38</c:v>
                </c:pt>
                <c:pt idx="7">
                  <c:v>34</c:v>
                </c:pt>
                <c:pt idx="8">
                  <c:v>37</c:v>
                </c:pt>
                <c:pt idx="9">
                  <c:v>32</c:v>
                </c:pt>
                <c:pt idx="10">
                  <c:v>40</c:v>
                </c:pt>
                <c:pt idx="11">
                  <c:v>30</c:v>
                </c:pt>
                <c:pt idx="12">
                  <c:v>36</c:v>
                </c:pt>
                <c:pt idx="13">
                  <c:v>27</c:v>
                </c:pt>
                <c:pt idx="14">
                  <c:v>33</c:v>
                </c:pt>
                <c:pt idx="1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01-4A5B-BF20-4CE8D90BF066}"/>
            </c:ext>
          </c:extLst>
        </c:ser>
        <c:ser>
          <c:idx val="3"/>
          <c:order val="3"/>
          <c:tx>
            <c:strRef>
              <c:f>účast!$A$6</c:f>
              <c:strCache>
                <c:ptCount val="1"/>
                <c:pt idx="0">
                  <c:v>FLKŘ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účast!$B$2:$Q$2</c:f>
              <c:strCache>
                <c:ptCount val="16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  <c:pt idx="15">
                  <c:v>LS 25/26</c:v>
                </c:pt>
              </c:strCache>
            </c:strRef>
          </c:cat>
          <c:val>
            <c:numRef>
              <c:f>účast!$B$6:$Q$6</c:f>
              <c:numCache>
                <c:formatCode>General</c:formatCode>
                <c:ptCount val="16"/>
                <c:pt idx="0">
                  <c:v>25</c:v>
                </c:pt>
                <c:pt idx="1">
                  <c:v>28</c:v>
                </c:pt>
                <c:pt idx="2">
                  <c:v>21</c:v>
                </c:pt>
                <c:pt idx="3">
                  <c:v>29</c:v>
                </c:pt>
                <c:pt idx="4">
                  <c:v>30</c:v>
                </c:pt>
                <c:pt idx="5">
                  <c:v>30</c:v>
                </c:pt>
                <c:pt idx="6">
                  <c:v>33</c:v>
                </c:pt>
                <c:pt idx="7">
                  <c:v>29</c:v>
                </c:pt>
                <c:pt idx="8">
                  <c:v>41</c:v>
                </c:pt>
                <c:pt idx="9">
                  <c:v>31</c:v>
                </c:pt>
                <c:pt idx="10">
                  <c:v>34</c:v>
                </c:pt>
                <c:pt idx="11">
                  <c:v>28</c:v>
                </c:pt>
                <c:pt idx="12">
                  <c:v>29</c:v>
                </c:pt>
                <c:pt idx="13">
                  <c:v>22</c:v>
                </c:pt>
                <c:pt idx="14">
                  <c:v>23</c:v>
                </c:pt>
                <c:pt idx="1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01-4A5B-BF20-4CE8D90BF066}"/>
            </c:ext>
          </c:extLst>
        </c:ser>
        <c:ser>
          <c:idx val="4"/>
          <c:order val="4"/>
          <c:tx>
            <c:strRef>
              <c:f>účast!$A$7</c:f>
              <c:strCache>
                <c:ptCount val="1"/>
                <c:pt idx="0">
                  <c:v>FMK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účast!$B$2:$Q$2</c:f>
              <c:strCache>
                <c:ptCount val="16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  <c:pt idx="15">
                  <c:v>LS 25/26</c:v>
                </c:pt>
              </c:strCache>
            </c:strRef>
          </c:cat>
          <c:val>
            <c:numRef>
              <c:f>účast!$B$7:$Q$7</c:f>
              <c:numCache>
                <c:formatCode>General</c:formatCode>
                <c:ptCount val="16"/>
                <c:pt idx="0">
                  <c:v>30</c:v>
                </c:pt>
                <c:pt idx="1">
                  <c:v>38</c:v>
                </c:pt>
                <c:pt idx="2">
                  <c:v>39</c:v>
                </c:pt>
                <c:pt idx="3">
                  <c:v>37</c:v>
                </c:pt>
                <c:pt idx="4">
                  <c:v>63</c:v>
                </c:pt>
                <c:pt idx="5">
                  <c:v>40</c:v>
                </c:pt>
                <c:pt idx="6">
                  <c:v>48</c:v>
                </c:pt>
                <c:pt idx="7">
                  <c:v>38</c:v>
                </c:pt>
                <c:pt idx="8">
                  <c:v>51</c:v>
                </c:pt>
                <c:pt idx="9">
                  <c:v>38</c:v>
                </c:pt>
                <c:pt idx="10">
                  <c:v>54</c:v>
                </c:pt>
                <c:pt idx="11">
                  <c:v>41</c:v>
                </c:pt>
                <c:pt idx="12">
                  <c:v>57</c:v>
                </c:pt>
                <c:pt idx="13">
                  <c:v>33</c:v>
                </c:pt>
                <c:pt idx="14">
                  <c:v>48</c:v>
                </c:pt>
                <c:pt idx="15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01-4A5B-BF20-4CE8D90BF066}"/>
            </c:ext>
          </c:extLst>
        </c:ser>
        <c:ser>
          <c:idx val="5"/>
          <c:order val="5"/>
          <c:tx>
            <c:strRef>
              <c:f>účast!$A$8</c:f>
              <c:strCache>
                <c:ptCount val="1"/>
                <c:pt idx="0">
                  <c:v>FT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účast!$B$2:$Q$2</c:f>
              <c:strCache>
                <c:ptCount val="16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  <c:pt idx="15">
                  <c:v>LS 25/26</c:v>
                </c:pt>
              </c:strCache>
            </c:strRef>
          </c:cat>
          <c:val>
            <c:numRef>
              <c:f>účast!$B$8:$Q$8</c:f>
              <c:numCache>
                <c:formatCode>General</c:formatCode>
                <c:ptCount val="16"/>
                <c:pt idx="0">
                  <c:v>23</c:v>
                </c:pt>
                <c:pt idx="1">
                  <c:v>32</c:v>
                </c:pt>
                <c:pt idx="2">
                  <c:v>36</c:v>
                </c:pt>
                <c:pt idx="3">
                  <c:v>28</c:v>
                </c:pt>
                <c:pt idx="4">
                  <c:v>28</c:v>
                </c:pt>
                <c:pt idx="5">
                  <c:v>26</c:v>
                </c:pt>
                <c:pt idx="6">
                  <c:v>35</c:v>
                </c:pt>
                <c:pt idx="7">
                  <c:v>36</c:v>
                </c:pt>
                <c:pt idx="8">
                  <c:v>31</c:v>
                </c:pt>
                <c:pt idx="9">
                  <c:v>32</c:v>
                </c:pt>
                <c:pt idx="10">
                  <c:v>33</c:v>
                </c:pt>
                <c:pt idx="11">
                  <c:v>31</c:v>
                </c:pt>
                <c:pt idx="12">
                  <c:v>34</c:v>
                </c:pt>
                <c:pt idx="13">
                  <c:v>28</c:v>
                </c:pt>
                <c:pt idx="14">
                  <c:v>27</c:v>
                </c:pt>
                <c:pt idx="1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01-4A5B-BF20-4CE8D90BF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9284927"/>
        <c:axId val="1779286175"/>
      </c:barChart>
      <c:lineChart>
        <c:grouping val="standard"/>
        <c:varyColors val="0"/>
        <c:ser>
          <c:idx val="6"/>
          <c:order val="6"/>
          <c:tx>
            <c:strRef>
              <c:f>účast!$A$9</c:f>
              <c:strCache>
                <c:ptCount val="1"/>
                <c:pt idx="0">
                  <c:v>UTB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účast!$B$2:$Q$2</c:f>
              <c:strCache>
                <c:ptCount val="16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  <c:pt idx="15">
                  <c:v>LS 25/26</c:v>
                </c:pt>
              </c:strCache>
            </c:strRef>
          </c:cat>
          <c:val>
            <c:numRef>
              <c:f>účast!$B$9:$Q$9</c:f>
              <c:numCache>
                <c:formatCode>0</c:formatCode>
                <c:ptCount val="16"/>
                <c:pt idx="0">
                  <c:v>26.5</c:v>
                </c:pt>
                <c:pt idx="1">
                  <c:v>30</c:v>
                </c:pt>
                <c:pt idx="2">
                  <c:v>32.333333333333336</c:v>
                </c:pt>
                <c:pt idx="3">
                  <c:v>26.5</c:v>
                </c:pt>
                <c:pt idx="4">
                  <c:v>36.666666666666664</c:v>
                </c:pt>
                <c:pt idx="5">
                  <c:v>33</c:v>
                </c:pt>
                <c:pt idx="6">
                  <c:v>44.166666666666664</c:v>
                </c:pt>
                <c:pt idx="7">
                  <c:v>37.666666666666664</c:v>
                </c:pt>
                <c:pt idx="8">
                  <c:v>43</c:v>
                </c:pt>
                <c:pt idx="9">
                  <c:v>35.166666666666664</c:v>
                </c:pt>
                <c:pt idx="10" formatCode="General">
                  <c:v>42</c:v>
                </c:pt>
                <c:pt idx="11">
                  <c:v>35.333333333333336</c:v>
                </c:pt>
                <c:pt idx="12">
                  <c:v>41</c:v>
                </c:pt>
                <c:pt idx="13" formatCode="General">
                  <c:v>32</c:v>
                </c:pt>
                <c:pt idx="14" formatCode="General">
                  <c:v>37</c:v>
                </c:pt>
                <c:pt idx="15" formatCode="General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101-4A5B-BF20-4CE8D90BF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9284927"/>
        <c:axId val="1779286175"/>
      </c:lineChart>
      <c:catAx>
        <c:axId val="17792849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800">
                    <a:solidFill>
                      <a:schemeClr val="tx1"/>
                    </a:solidFill>
                  </a:rPr>
                  <a:t>Semestr</a:t>
                </a:r>
                <a:r>
                  <a:rPr lang="cs-CZ" sz="1800" baseline="0">
                    <a:solidFill>
                      <a:schemeClr val="tx1"/>
                    </a:solidFill>
                  </a:rPr>
                  <a:t> dle AR</a:t>
                </a:r>
                <a:endParaRPr lang="cs-CZ" sz="18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9286175"/>
        <c:crosses val="autoZero"/>
        <c:auto val="1"/>
        <c:lblAlgn val="ctr"/>
        <c:lblOffset val="100"/>
        <c:noMultiLvlLbl val="0"/>
      </c:catAx>
      <c:valAx>
        <c:axId val="1779286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800">
                    <a:solidFill>
                      <a:schemeClr val="tx1"/>
                    </a:solidFill>
                  </a:rPr>
                  <a:t>Účast</a:t>
                </a:r>
                <a:r>
                  <a:rPr lang="cs-CZ" sz="1800" baseline="0">
                    <a:solidFill>
                      <a:schemeClr val="tx1"/>
                    </a:solidFill>
                  </a:rPr>
                  <a:t> (%)</a:t>
                </a:r>
                <a:endParaRPr lang="cs-CZ" sz="18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9284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3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4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1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2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Sedmá úroveň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3528000" y="2732040"/>
            <a:ext cx="5543280" cy="984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2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Hodnocení kvality výuky</a:t>
            </a:r>
          </a:p>
          <a:p>
            <a:pPr>
              <a:lnSpc>
                <a:spcPct val="100000"/>
              </a:lnSpc>
            </a:pPr>
            <a:r>
              <a:rPr lang="cs-CZ" sz="3200" b="1" spc="-1" dirty="0">
                <a:solidFill>
                  <a:srgbClr val="EA7500"/>
                </a:solidFill>
                <a:latin typeface="Source Sans Pro"/>
                <a:ea typeface="DejaVu Sans"/>
              </a:rPr>
              <a:t>v LS 2025/2026</a:t>
            </a:r>
          </a:p>
        </p:txBody>
      </p:sp>
      <p:sp>
        <p:nvSpPr>
          <p:cNvPr id="154" name="CustomShape 2"/>
          <p:cNvSpPr/>
          <p:nvPr/>
        </p:nvSpPr>
        <p:spPr>
          <a:xfrm>
            <a:off x="3528000" y="4426200"/>
            <a:ext cx="475128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0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DejaVu Sans"/>
              </a:rPr>
              <a:t>Lenka Drábková</a:t>
            </a:r>
            <a:endParaRPr lang="cs-CZ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</p:txBody>
      </p:sp>
      <p:sp>
        <p:nvSpPr>
          <p:cNvPr id="155" name="Line 3"/>
          <p:cNvSpPr/>
          <p:nvPr/>
        </p:nvSpPr>
        <p:spPr>
          <a:xfrm>
            <a:off x="3528000" y="4284000"/>
            <a:ext cx="792000" cy="0"/>
          </a:xfrm>
          <a:prstGeom prst="line">
            <a:avLst/>
          </a:prstGeom>
          <a:ln w="57240">
            <a:solidFill>
              <a:srgbClr val="EA75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803520" y="432000"/>
            <a:ext cx="1499760" cy="57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200" b="1" strike="noStrike" spc="-1">
                <a:solidFill>
                  <a:srgbClr val="EA7500"/>
                </a:solidFill>
                <a:latin typeface="Source Sans Pro"/>
                <a:ea typeface="DejaVu Sans"/>
              </a:rPr>
              <a:t>Obsah</a:t>
            </a:r>
            <a:endParaRPr lang="cs-CZ" sz="3200" b="0" strike="noStrike" spc="-1">
              <a:latin typeface="Arial"/>
            </a:endParaRPr>
          </a:p>
        </p:txBody>
      </p:sp>
      <p:sp>
        <p:nvSpPr>
          <p:cNvPr id="161" name="CustomShape 2"/>
          <p:cNvSpPr/>
          <p:nvPr/>
        </p:nvSpPr>
        <p:spPr>
          <a:xfrm>
            <a:off x="2303280" y="1152000"/>
            <a:ext cx="7214100" cy="36102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</a:pPr>
            <a:r>
              <a:rPr lang="cs-CZ" sz="2400" b="1" strike="noStrike" spc="-1" dirty="0">
                <a:solidFill>
                  <a:srgbClr val="EA7500"/>
                </a:solidFill>
                <a:latin typeface="Source Sans Pro"/>
                <a:ea typeface="Microsoft YaHei"/>
              </a:rPr>
              <a:t>1 /	</a:t>
            </a: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Zaměření hodnocení</a:t>
            </a:r>
          </a:p>
          <a:p>
            <a:pPr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</a:pP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2 /</a:t>
            </a:r>
            <a:r>
              <a:rPr lang="cs-CZ" sz="240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	</a:t>
            </a: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Přehled celkových výsledků pro Bc., Mgr. a 	</a:t>
            </a:r>
            <a:r>
              <a:rPr lang="cs-CZ" sz="2400" b="1" spc="-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nMgr</a:t>
            </a: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. studium</a:t>
            </a:r>
          </a:p>
          <a:p>
            <a:pPr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</a:pP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3 /</a:t>
            </a:r>
            <a:r>
              <a:rPr lang="cs-CZ" sz="24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	Přehled celkových výsledků </a:t>
            </a: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v</a:t>
            </a:r>
            <a:r>
              <a:rPr lang="cs-CZ" sz="24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 DSP</a:t>
            </a:r>
            <a:endParaRPr lang="cs-CZ" sz="24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</a:pP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4</a:t>
            </a:r>
            <a:r>
              <a:rPr lang="cs-CZ" sz="24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 /	</a:t>
            </a: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Vývoj účasti</a:t>
            </a:r>
            <a:endParaRPr lang="cs-CZ" sz="24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</a:pP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5</a:t>
            </a:r>
            <a:r>
              <a:rPr lang="cs-CZ" sz="24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 </a:t>
            </a: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/</a:t>
            </a:r>
            <a:r>
              <a:rPr lang="cs-CZ" sz="240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	</a:t>
            </a:r>
            <a:r>
              <a:rPr lang="cs-CZ" sz="2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/>
                <a:ea typeface="Microsoft YaHei"/>
              </a:rPr>
              <a:t>Shrnutí hodnocení</a:t>
            </a:r>
            <a:endParaRPr lang="cs-CZ" sz="24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30888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1</a:t>
            </a:r>
            <a:r>
              <a:rPr lang="cs-CZ" sz="36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/ Zaměření hodnocení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66640" y="1137918"/>
            <a:ext cx="915533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Znění otázek (stejné jako v ZS)</a:t>
            </a:r>
          </a:p>
          <a:p>
            <a:endParaRPr lang="cs-CZ" sz="1400" b="1" dirty="0"/>
          </a:p>
          <a:p>
            <a:r>
              <a:rPr lang="cs-CZ" sz="1400" b="1" dirty="0"/>
              <a:t>Hodnocení z hlediska studentů Bc, Mgr. a </a:t>
            </a:r>
            <a:r>
              <a:rPr lang="cs-CZ" sz="1400" b="1" dirty="0" err="1"/>
              <a:t>NMgr</a:t>
            </a:r>
            <a:r>
              <a:rPr lang="cs-CZ" sz="1400" b="1" dirty="0"/>
              <a:t>:</a:t>
            </a:r>
            <a:endParaRPr lang="cs-CZ" sz="1400" dirty="0"/>
          </a:p>
          <a:p>
            <a:r>
              <a:rPr lang="cs-CZ" sz="1400" dirty="0"/>
              <a:t>	Jak hodnotíte přednášky? </a:t>
            </a: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(pouze u předmětů s přednáškami)</a:t>
            </a:r>
          </a:p>
          <a:p>
            <a:r>
              <a:rPr lang="cs-CZ" sz="1400" dirty="0"/>
              <a:t>	Jak hodnotíte semináře? </a:t>
            </a: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(pouze u předmětů se semináři)</a:t>
            </a:r>
          </a:p>
          <a:p>
            <a:r>
              <a:rPr lang="cs-CZ" sz="1400" dirty="0"/>
              <a:t>	Jak hodnotíte cvičení? </a:t>
            </a: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(pouze u předmětů se cvičeními)</a:t>
            </a:r>
          </a:p>
          <a:p>
            <a:r>
              <a:rPr lang="cs-CZ" sz="1400" dirty="0"/>
              <a:t>	Jak hodnotíte vlastní úroveň osvojených znalostí a dovedností v daném předmětu?</a:t>
            </a:r>
          </a:p>
          <a:p>
            <a:endParaRPr lang="cs-CZ" sz="1400" b="1" dirty="0"/>
          </a:p>
          <a:p>
            <a:r>
              <a:rPr lang="cs-CZ" sz="1400" b="1" dirty="0"/>
              <a:t>Hodnocení z hlediska studentů DSP:</a:t>
            </a:r>
          </a:p>
          <a:p>
            <a:r>
              <a:rPr lang="cs-CZ" sz="1400" dirty="0"/>
              <a:t>	Jak celkově hodnotíte vyučujícího?</a:t>
            </a:r>
          </a:p>
          <a:p>
            <a:r>
              <a:rPr lang="cs-CZ" sz="1400" dirty="0"/>
              <a:t>	Vyvolával/a u Vás vyučující zájem o studovanou problematiku?</a:t>
            </a:r>
          </a:p>
          <a:p>
            <a:r>
              <a:rPr lang="cs-CZ" sz="1400" dirty="0"/>
              <a:t>	Doporučil/a, poskytl/a Vám vyučující vhodné studijní materiály?</a:t>
            </a:r>
          </a:p>
          <a:p>
            <a:r>
              <a:rPr lang="cs-CZ" sz="1400" dirty="0"/>
              <a:t>	Obohatil Vás předmět o nové znalosti, dovednosti, postoje?</a:t>
            </a:r>
          </a:p>
          <a:p>
            <a:endParaRPr lang="cs-CZ" sz="1400" dirty="0"/>
          </a:p>
          <a:p>
            <a:r>
              <a:rPr lang="cs-CZ" sz="1400" b="1" dirty="0"/>
              <a:t>Připomínky:	</a:t>
            </a:r>
          </a:p>
          <a:p>
            <a:r>
              <a:rPr lang="cs-CZ" sz="1400" b="1" dirty="0"/>
              <a:t>	</a:t>
            </a:r>
            <a:r>
              <a:rPr lang="cs-CZ" sz="1400" dirty="0"/>
              <a:t>Připomínky k výuce (anonymní a podepsané)</a:t>
            </a:r>
          </a:p>
          <a:p>
            <a:r>
              <a:rPr lang="cs-CZ" sz="1400" dirty="0"/>
              <a:t>	Ostatní připomínky (k semestru a technické)</a:t>
            </a:r>
          </a:p>
          <a:p>
            <a:r>
              <a:rPr lang="cs-CZ" sz="14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585542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30888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1</a:t>
            </a:r>
            <a:r>
              <a:rPr lang="cs-CZ" sz="36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/ Zaměření hodnocení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66640" y="1137918"/>
            <a:ext cx="9155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Možnosti odpovědí (Bc, Mgr. a </a:t>
            </a:r>
            <a:r>
              <a:rPr lang="cs-CZ" b="1" dirty="0" err="1"/>
              <a:t>NMgr</a:t>
            </a:r>
            <a:r>
              <a:rPr lang="cs-CZ" b="1" dirty="0"/>
              <a:t>.)</a:t>
            </a:r>
          </a:p>
          <a:p>
            <a:endParaRPr lang="cs-CZ" sz="1400" b="1" dirty="0"/>
          </a:p>
          <a:p>
            <a:endParaRPr lang="cs-CZ" sz="1400" dirty="0"/>
          </a:p>
          <a:p>
            <a:r>
              <a:rPr lang="cs-CZ" sz="1400" dirty="0"/>
              <a:t>		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649968"/>
              </p:ext>
            </p:extLst>
          </p:nvPr>
        </p:nvGraphicFramePr>
        <p:xfrm>
          <a:off x="566640" y="1645749"/>
          <a:ext cx="8783100" cy="3498914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4950240">
                  <a:extLst>
                    <a:ext uri="{9D8B030D-6E8A-4147-A177-3AD203B41FA5}">
                      <a16:colId xmlns:a16="http://schemas.microsoft.com/office/drawing/2014/main" val="2389362884"/>
                    </a:ext>
                  </a:extLst>
                </a:gridCol>
                <a:gridCol w="3832860">
                  <a:extLst>
                    <a:ext uri="{9D8B030D-6E8A-4147-A177-3AD203B41FA5}">
                      <a16:colId xmlns:a16="http://schemas.microsoft.com/office/drawing/2014/main" val="3977299200"/>
                    </a:ext>
                  </a:extLst>
                </a:gridCol>
              </a:tblGrid>
              <a:tr h="144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Otázky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Možnosti odpovědí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202016722"/>
                  </a:ext>
                </a:extLst>
              </a:tr>
              <a:tr h="149751">
                <a:tc rowSpan="5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Jak hodnotíte cvičení?</a:t>
                      </a:r>
                      <a:endParaRPr lang="cs-CZ" sz="1600" dirty="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Jak hodnotíte semináře?</a:t>
                      </a:r>
                      <a:endParaRPr lang="cs-CZ" sz="1600" dirty="0">
                        <a:effectLst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Velmi negativně (1)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50826078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Negativně (2)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226744298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Neutrálně (3)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699769020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Pozitivně (4)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2400582574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Velmi pozitivně (5)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871043249"/>
                  </a:ext>
                </a:extLst>
              </a:tr>
              <a:tr h="149751">
                <a:tc rowSpan="6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Jak hodnotíte přednášky?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Přednášek jsem se neúčastnil/a (-)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2898896406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Velmi negativně (1)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789241074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Negativně (2)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828670220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Neutrálně (3)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431877492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Pozitivně (4)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2355774836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Velmi pozitivně (5)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347009733"/>
                  </a:ext>
                </a:extLst>
              </a:tr>
              <a:tr h="74875">
                <a:tc rowSpan="5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Jak hodnotíte vlastní úroveň osvojených znalostí 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a dovedností v daném předmětu?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Nedostatečné (1)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480404972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Dostatečné (2)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667811201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Dobré (3)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87549296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Velmi dobré (4)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806870119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Výborné (5)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42898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249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30888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1</a:t>
            </a:r>
            <a:r>
              <a:rPr lang="cs-CZ" sz="36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/ Zaměření hodnocení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66640" y="1137918"/>
            <a:ext cx="9155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Možnosti odpovědí (DSP)</a:t>
            </a:r>
          </a:p>
          <a:p>
            <a:endParaRPr lang="cs-CZ" sz="1400" b="1" dirty="0"/>
          </a:p>
          <a:p>
            <a:endParaRPr lang="cs-CZ" sz="1400" dirty="0"/>
          </a:p>
          <a:p>
            <a:r>
              <a:rPr lang="cs-CZ" sz="1400" dirty="0"/>
              <a:t>		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34356"/>
              </p:ext>
            </p:extLst>
          </p:nvPr>
        </p:nvGraphicFramePr>
        <p:xfrm>
          <a:off x="566640" y="1645749"/>
          <a:ext cx="9070920" cy="2892108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5559840">
                  <a:extLst>
                    <a:ext uri="{9D8B030D-6E8A-4147-A177-3AD203B41FA5}">
                      <a16:colId xmlns:a16="http://schemas.microsoft.com/office/drawing/2014/main" val="2389362884"/>
                    </a:ext>
                  </a:extLst>
                </a:gridCol>
                <a:gridCol w="3511080">
                  <a:extLst>
                    <a:ext uri="{9D8B030D-6E8A-4147-A177-3AD203B41FA5}">
                      <a16:colId xmlns:a16="http://schemas.microsoft.com/office/drawing/2014/main" val="3977299200"/>
                    </a:ext>
                  </a:extLst>
                </a:gridCol>
              </a:tblGrid>
              <a:tr h="144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Otázky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Možnosti odpovědí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202016722"/>
                  </a:ext>
                </a:extLst>
              </a:tr>
              <a:tr h="449251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Doporučil/a, poskytl/a Vám vyučující vhodné studijní materiály?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b="1" dirty="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Obohatil Vás předmět o nové znalosti či dovednosti?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b="1" dirty="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Vyvolával/a u Vás vyučující zájem o studovanou problematiku?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b="1" dirty="0">
                        <a:effectLst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Naprosto nesouhlasím (1)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Spíše nesouhlasím (2)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 nesouhlasím ani souhlasím (3)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Spíše souhlasím (4)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Naprosto souhlasím (5)</a:t>
                      </a: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50826078"/>
                  </a:ext>
                </a:extLst>
              </a:tr>
              <a:tr h="524126"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Jak celkově hodnotíte vyučujícího?</a:t>
                      </a: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Velmi negativně (1)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Spíše negativně (2)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Neutrálně (3)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Spíše pozitivně (4)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Velmi pozitivně (5)</a:t>
                      </a: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2898896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80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 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11079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2</a:t>
            </a:r>
            <a:r>
              <a:rPr lang="cs-CZ" sz="36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/ Přehled celkových výsledků pro Bc, </a:t>
            </a:r>
            <a:r>
              <a:rPr lang="cs-CZ" sz="3600" b="1" spc="-1" dirty="0" err="1">
                <a:solidFill>
                  <a:srgbClr val="EA7500"/>
                </a:solidFill>
                <a:latin typeface="Source Sans Pro"/>
                <a:ea typeface="DejaVu Sans"/>
              </a:rPr>
              <a:t>Mgr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 a </a:t>
            </a:r>
            <a:r>
              <a:rPr lang="cs-CZ" sz="3600" b="1" spc="-1" dirty="0" err="1">
                <a:solidFill>
                  <a:srgbClr val="EA7500"/>
                </a:solidFill>
                <a:latin typeface="Source Sans Pro"/>
                <a:ea typeface="DejaVu Sans"/>
              </a:rPr>
              <a:t>nMgr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 studium (A)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968419"/>
              </p:ext>
            </p:extLst>
          </p:nvPr>
        </p:nvGraphicFramePr>
        <p:xfrm>
          <a:off x="566640" y="1689861"/>
          <a:ext cx="9232676" cy="3334728"/>
        </p:xfrm>
        <a:graphic>
          <a:graphicData uri="http://schemas.openxmlformats.org/drawingml/2006/table">
            <a:tbl>
              <a:tblPr firstCol="1" bandRow="1">
                <a:tableStyleId>{93296810-A885-4BE3-A3E7-6D5BEEA58F35}</a:tableStyleId>
              </a:tblPr>
              <a:tblGrid>
                <a:gridCol w="900749">
                  <a:extLst>
                    <a:ext uri="{9D8B030D-6E8A-4147-A177-3AD203B41FA5}">
                      <a16:colId xmlns:a16="http://schemas.microsoft.com/office/drawing/2014/main" val="4052270183"/>
                    </a:ext>
                  </a:extLst>
                </a:gridCol>
                <a:gridCol w="1001491">
                  <a:extLst>
                    <a:ext uri="{9D8B030D-6E8A-4147-A177-3AD203B41FA5}">
                      <a16:colId xmlns:a16="http://schemas.microsoft.com/office/drawing/2014/main" val="698395191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2821995674"/>
                    </a:ext>
                  </a:extLst>
                </a:gridCol>
                <a:gridCol w="1135380">
                  <a:extLst>
                    <a:ext uri="{9D8B030D-6E8A-4147-A177-3AD203B41FA5}">
                      <a16:colId xmlns:a16="http://schemas.microsoft.com/office/drawing/2014/main" val="209859698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3449452466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113375261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860902341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509496310"/>
                    </a:ext>
                  </a:extLst>
                </a:gridCol>
                <a:gridCol w="853436">
                  <a:extLst>
                    <a:ext uri="{9D8B030D-6E8A-4147-A177-3AD203B41FA5}">
                      <a16:colId xmlns:a16="http://schemas.microsoft.com/office/drawing/2014/main" val="2268989960"/>
                    </a:ext>
                  </a:extLst>
                </a:gridCol>
              </a:tblGrid>
              <a:tr h="611784"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Fakulta</a:t>
                      </a:r>
                      <a:endParaRPr lang="cs-CZ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Účast (%)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Počet hodnotitelů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Průměrné hodnocení</a:t>
                      </a:r>
                      <a:endParaRPr lang="cs-CZ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Připomínky k výuce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Ostatní připomínky</a:t>
                      </a:r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</a:p>
                  </a:txBody>
                  <a:tcPr marL="4070" marR="4070" marT="407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534239"/>
                  </a:ext>
                </a:extLst>
              </a:tr>
              <a:tr h="50787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anonymní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podepsané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průměr na studenta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k semestru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technické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extLst>
                  <a:ext uri="{0D108BD9-81ED-4DB2-BD59-A6C34878D82A}">
                    <a16:rowId xmlns:a16="http://schemas.microsoft.com/office/drawing/2014/main" val="137611042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FAI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60281753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FAME</a:t>
                      </a:r>
                      <a:endParaRPr lang="cs-CZ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9006457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FHS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18274926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FLKŘ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73763979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FMK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91673255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FT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64315482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b="1" u="none" strike="noStrike" dirty="0">
                          <a:effectLst/>
                        </a:rPr>
                        <a:t>UTB</a:t>
                      </a:r>
                      <a:endParaRPr lang="cs-CZ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2108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2787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428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9023201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7836120" y="5102454"/>
            <a:ext cx="1963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*uveden počet stran textu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566640" y="5024589"/>
            <a:ext cx="6558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Údaje převzaty ze </a:t>
            </a:r>
            <a:r>
              <a:rPr lang="cs-CZ" sz="1600" dirty="0" err="1"/>
              <a:t>Stagu</a:t>
            </a:r>
            <a:r>
              <a:rPr lang="cs-CZ" sz="16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1846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 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11079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3</a:t>
            </a:r>
            <a:r>
              <a:rPr lang="cs-CZ" sz="36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/ Přehled celkových výsledků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 pro Bc, </a:t>
            </a:r>
            <a:r>
              <a:rPr lang="cs-CZ" sz="3600" b="1" spc="-1" dirty="0" err="1">
                <a:solidFill>
                  <a:srgbClr val="EA7500"/>
                </a:solidFill>
                <a:latin typeface="Source Sans Pro"/>
              </a:rPr>
              <a:t>Mgr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 a </a:t>
            </a:r>
            <a:r>
              <a:rPr lang="cs-CZ" sz="3600" b="1" spc="-1" dirty="0" err="1">
                <a:solidFill>
                  <a:srgbClr val="EA7500"/>
                </a:solidFill>
                <a:latin typeface="Source Sans Pro"/>
              </a:rPr>
              <a:t>nMgr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 studium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(B)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23761"/>
              </p:ext>
            </p:extLst>
          </p:nvPr>
        </p:nvGraphicFramePr>
        <p:xfrm>
          <a:off x="566640" y="1611996"/>
          <a:ext cx="9070920" cy="3811493"/>
        </p:xfrm>
        <a:graphic>
          <a:graphicData uri="http://schemas.openxmlformats.org/drawingml/2006/table">
            <a:tbl>
              <a:tblPr firstCol="1" bandRow="1">
                <a:tableStyleId>{93296810-A885-4BE3-A3E7-6D5BEEA58F35}</a:tableStyleId>
              </a:tblPr>
              <a:tblGrid>
                <a:gridCol w="1814184">
                  <a:extLst>
                    <a:ext uri="{9D8B030D-6E8A-4147-A177-3AD203B41FA5}">
                      <a16:colId xmlns:a16="http://schemas.microsoft.com/office/drawing/2014/main" val="2967775911"/>
                    </a:ext>
                  </a:extLst>
                </a:gridCol>
                <a:gridCol w="1814184">
                  <a:extLst>
                    <a:ext uri="{9D8B030D-6E8A-4147-A177-3AD203B41FA5}">
                      <a16:colId xmlns:a16="http://schemas.microsoft.com/office/drawing/2014/main" val="719691822"/>
                    </a:ext>
                  </a:extLst>
                </a:gridCol>
                <a:gridCol w="1814184">
                  <a:extLst>
                    <a:ext uri="{9D8B030D-6E8A-4147-A177-3AD203B41FA5}">
                      <a16:colId xmlns:a16="http://schemas.microsoft.com/office/drawing/2014/main" val="299556747"/>
                    </a:ext>
                  </a:extLst>
                </a:gridCol>
                <a:gridCol w="1814184">
                  <a:extLst>
                    <a:ext uri="{9D8B030D-6E8A-4147-A177-3AD203B41FA5}">
                      <a16:colId xmlns:a16="http://schemas.microsoft.com/office/drawing/2014/main" val="3993634135"/>
                    </a:ext>
                  </a:extLst>
                </a:gridCol>
                <a:gridCol w="1814184">
                  <a:extLst>
                    <a:ext uri="{9D8B030D-6E8A-4147-A177-3AD203B41FA5}">
                      <a16:colId xmlns:a16="http://schemas.microsoft.com/office/drawing/2014/main" val="940963988"/>
                    </a:ext>
                  </a:extLst>
                </a:gridCol>
              </a:tblGrid>
              <a:tr h="323593"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 dirty="0">
                          <a:effectLst/>
                        </a:rPr>
                        <a:t>Fakulta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 anchor="b"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cs-CZ" sz="1800" b="1" u="none" strike="noStrike" dirty="0">
                          <a:effectLst/>
                        </a:rPr>
                        <a:t>Otázky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566610"/>
                  </a:ext>
                </a:extLst>
              </a:tr>
              <a:tr h="111716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 hodnotíte cvičení?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 hodnotíte přednášky?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 hodnotíte semináře?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 hodnotíte vlastní úroveň osvojených znalostí a dovedností v daném předmětu?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34100159"/>
                  </a:ext>
                </a:extLst>
              </a:tr>
              <a:tr h="323593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 dirty="0">
                          <a:effectLst/>
                        </a:rPr>
                        <a:t>FAI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673330409"/>
                  </a:ext>
                </a:extLst>
              </a:tr>
              <a:tr h="304110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 dirty="0">
                          <a:effectLst/>
                        </a:rPr>
                        <a:t>FAME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031743364"/>
                  </a:ext>
                </a:extLst>
              </a:tr>
              <a:tr h="323593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 dirty="0">
                          <a:effectLst/>
                        </a:rPr>
                        <a:t>FHS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278826460"/>
                  </a:ext>
                </a:extLst>
              </a:tr>
              <a:tr h="315889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>
                          <a:effectLst/>
                        </a:rPr>
                        <a:t>FLKŘ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38119195"/>
                  </a:ext>
                </a:extLst>
              </a:tr>
              <a:tr h="346709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>
                          <a:effectLst/>
                        </a:rPr>
                        <a:t>FMK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218312004"/>
                  </a:ext>
                </a:extLst>
              </a:tr>
              <a:tr h="323593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>
                          <a:effectLst/>
                        </a:rPr>
                        <a:t>FT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289356446"/>
                  </a:ext>
                </a:extLst>
              </a:tr>
              <a:tr h="323593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b="1" u="none" strike="noStrike" dirty="0">
                          <a:effectLst/>
                        </a:rPr>
                        <a:t>UTB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175098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188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16619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3 / Přehled celkových výsledků pro Bc, </a:t>
            </a:r>
            <a:r>
              <a:rPr lang="cs-CZ" sz="3600" b="1" spc="-1" dirty="0" err="1">
                <a:solidFill>
                  <a:srgbClr val="EA7500"/>
                </a:solidFill>
                <a:latin typeface="Source Sans Pro"/>
              </a:rPr>
              <a:t>Mgr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 a </a:t>
            </a:r>
            <a:r>
              <a:rPr lang="cs-CZ" sz="3600" b="1" spc="-1" dirty="0" err="1">
                <a:solidFill>
                  <a:srgbClr val="EA7500"/>
                </a:solidFill>
                <a:latin typeface="Source Sans Pro"/>
              </a:rPr>
              <a:t>nMgr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 studium (C)</a:t>
            </a:r>
            <a:endParaRPr lang="cs-CZ" sz="3600" spc="-1" dirty="0"/>
          </a:p>
          <a:p>
            <a:pPr>
              <a:lnSpc>
                <a:spcPct val="100000"/>
              </a:lnSpc>
            </a:pPr>
            <a:endParaRPr lang="cs-CZ" sz="3600" b="0" strike="noStrike" spc="-1" dirty="0">
              <a:latin typeface="Arial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45417" y="5242561"/>
            <a:ext cx="9661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Čím vyšší známka, tím pozitivnější.</a:t>
            </a: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7438800"/>
              </p:ext>
            </p:extLst>
          </p:nvPr>
        </p:nvGraphicFramePr>
        <p:xfrm>
          <a:off x="530100" y="1616074"/>
          <a:ext cx="9170160" cy="3542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83092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1846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4</a:t>
            </a:r>
            <a:r>
              <a:rPr lang="cs-CZ" sz="36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/ Přehled celkových výsledků v DSP (A)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925369"/>
              </p:ext>
            </p:extLst>
          </p:nvPr>
        </p:nvGraphicFramePr>
        <p:xfrm>
          <a:off x="566640" y="1143482"/>
          <a:ext cx="8448348" cy="3916198"/>
        </p:xfrm>
        <a:graphic>
          <a:graphicData uri="http://schemas.openxmlformats.org/drawingml/2006/table">
            <a:tbl>
              <a:tblPr firstCol="1" bandRow="1">
                <a:tableStyleId>{93296810-A885-4BE3-A3E7-6D5BEEA58F35}</a:tableStyleId>
              </a:tblPr>
              <a:tblGrid>
                <a:gridCol w="1529390">
                  <a:extLst>
                    <a:ext uri="{9D8B030D-6E8A-4147-A177-3AD203B41FA5}">
                      <a16:colId xmlns:a16="http://schemas.microsoft.com/office/drawing/2014/main" val="722827072"/>
                    </a:ext>
                  </a:extLst>
                </a:gridCol>
                <a:gridCol w="1241530">
                  <a:extLst>
                    <a:ext uri="{9D8B030D-6E8A-4147-A177-3AD203B41FA5}">
                      <a16:colId xmlns:a16="http://schemas.microsoft.com/office/drawing/2014/main" val="1509566974"/>
                    </a:ext>
                  </a:extLst>
                </a:gridCol>
                <a:gridCol w="1592580">
                  <a:extLst>
                    <a:ext uri="{9D8B030D-6E8A-4147-A177-3AD203B41FA5}">
                      <a16:colId xmlns:a16="http://schemas.microsoft.com/office/drawing/2014/main" val="219113571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02844567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1068402655"/>
                    </a:ext>
                  </a:extLst>
                </a:gridCol>
                <a:gridCol w="1096922">
                  <a:extLst>
                    <a:ext uri="{9D8B030D-6E8A-4147-A177-3AD203B41FA5}">
                      <a16:colId xmlns:a16="http://schemas.microsoft.com/office/drawing/2014/main" val="2435335137"/>
                    </a:ext>
                  </a:extLst>
                </a:gridCol>
                <a:gridCol w="953386">
                  <a:extLst>
                    <a:ext uri="{9D8B030D-6E8A-4147-A177-3AD203B41FA5}">
                      <a16:colId xmlns:a16="http://schemas.microsoft.com/office/drawing/2014/main" val="613556223"/>
                    </a:ext>
                  </a:extLst>
                </a:gridCol>
              </a:tblGrid>
              <a:tr h="749610"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800" b="1" i="0" u="none" strike="noStrike" dirty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FAKULTA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Počet hodnotitelů (%)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Průměrné hodnocení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Připomínky k výuce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Ostatní připomínky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06694"/>
                  </a:ext>
                </a:extLst>
              </a:tr>
              <a:tr h="79940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anonymní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podepsané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k semestru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technické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3441607748"/>
                  </a:ext>
                </a:extLst>
              </a:tr>
              <a:tr h="394531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FAI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(8 %)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2269657731"/>
                  </a:ext>
                </a:extLst>
              </a:tr>
              <a:tr h="394531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FAME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 (14</a:t>
                      </a:r>
                      <a:r>
                        <a:rPr lang="cs-CZ" sz="1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%)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239456272"/>
                  </a:ext>
                </a:extLst>
              </a:tr>
              <a:tr h="394531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FHS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2142820316"/>
                  </a:ext>
                </a:extLst>
              </a:tr>
              <a:tr h="394531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 dirty="0">
                          <a:effectLst/>
                        </a:rPr>
                        <a:t>FMK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(22 %)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3501835773"/>
                  </a:ext>
                </a:extLst>
              </a:tr>
              <a:tr h="394531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 dirty="0">
                          <a:effectLst/>
                        </a:rPr>
                        <a:t>FT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 (55 %)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4,7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1466269059"/>
                  </a:ext>
                </a:extLst>
              </a:tr>
              <a:tr h="394531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REK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(14 %)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3524542385"/>
                  </a:ext>
                </a:extLst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566640" y="5059680"/>
            <a:ext cx="3487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Údaje převzaty ze </a:t>
            </a:r>
            <a:r>
              <a:rPr lang="cs-CZ" sz="1600" dirty="0" err="1"/>
              <a:t>Stagu</a:t>
            </a:r>
            <a:r>
              <a:rPr lang="cs-CZ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3483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1846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4</a:t>
            </a:r>
            <a:r>
              <a:rPr lang="cs-CZ" sz="36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/ Přehled celkových výsledků v DSP (B)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384655"/>
              </p:ext>
            </p:extLst>
          </p:nvPr>
        </p:nvGraphicFramePr>
        <p:xfrm>
          <a:off x="566640" y="1143483"/>
          <a:ext cx="9148860" cy="3969538"/>
        </p:xfrm>
        <a:graphic>
          <a:graphicData uri="http://schemas.openxmlformats.org/drawingml/2006/table">
            <a:tbl>
              <a:tblPr firstCol="1">
                <a:tableStyleId>{93296810-A885-4BE3-A3E7-6D5BEEA58F35}</a:tableStyleId>
              </a:tblPr>
              <a:tblGrid>
                <a:gridCol w="1524810">
                  <a:extLst>
                    <a:ext uri="{9D8B030D-6E8A-4147-A177-3AD203B41FA5}">
                      <a16:colId xmlns:a16="http://schemas.microsoft.com/office/drawing/2014/main" val="2506386386"/>
                    </a:ext>
                  </a:extLst>
                </a:gridCol>
                <a:gridCol w="2053830">
                  <a:extLst>
                    <a:ext uri="{9D8B030D-6E8A-4147-A177-3AD203B41FA5}">
                      <a16:colId xmlns:a16="http://schemas.microsoft.com/office/drawing/2014/main" val="66381219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728384426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3086873515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207210605"/>
                    </a:ext>
                  </a:extLst>
                </a:gridCol>
              </a:tblGrid>
              <a:tr h="369428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  <a:latin typeface="+mn-lt"/>
                        </a:rPr>
                        <a:t> FAKULTA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cs-CZ" sz="1800" b="1" u="none" strike="noStrike" dirty="0">
                          <a:effectLst/>
                          <a:latin typeface="+mn-lt"/>
                        </a:rPr>
                        <a:t>Otázky</a:t>
                      </a:r>
                      <a:endParaRPr lang="cs-CZ" sz="1800" b="1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625279"/>
                  </a:ext>
                </a:extLst>
              </a:tr>
              <a:tr h="1383542">
                <a:tc vMerge="1">
                  <a:txBody>
                    <a:bodyPr/>
                    <a:lstStyle/>
                    <a:p>
                      <a:pPr algn="l" fontAlgn="b"/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  <a:latin typeface="+mn-lt"/>
                        </a:rPr>
                        <a:t>Doporučil/a, poskytl/a Vám vyučující vhodné studijní materiály?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>
                          <a:effectLst/>
                          <a:latin typeface="+mn-lt"/>
                        </a:rPr>
                        <a:t>Jak celkově hodnotíte vyučujícího?</a:t>
                      </a:r>
                      <a:endParaRPr lang="cs-CZ" sz="1800" b="0" i="0" u="none" strike="noStrike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>
                          <a:effectLst/>
                          <a:latin typeface="+mn-lt"/>
                        </a:rPr>
                        <a:t>Obohatil Vás předmět o nové znalosti, dovednosti, postoje?</a:t>
                      </a:r>
                      <a:endParaRPr lang="cs-CZ" sz="1800" b="0" i="0" u="none" strike="noStrike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>
                          <a:effectLst/>
                          <a:latin typeface="+mn-lt"/>
                        </a:rPr>
                        <a:t>Vyvolával/a u Vás vyučující zájem o studovanou problematiku?</a:t>
                      </a:r>
                      <a:endParaRPr lang="cs-CZ" sz="1800" b="0" i="0" u="none" strike="noStrike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extLst>
                  <a:ext uri="{0D108BD9-81ED-4DB2-BD59-A6C34878D82A}">
                    <a16:rowId xmlns:a16="http://schemas.microsoft.com/office/drawing/2014/main" val="3698964859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cs-CZ" sz="18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</a:t>
                      </a: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631190041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u="none" strike="noStrike" dirty="0">
                          <a:effectLst/>
                          <a:latin typeface="+mn-lt"/>
                        </a:rPr>
                        <a:t> FAME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067432652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u="none" strike="noStrike" dirty="0">
                          <a:effectLst/>
                          <a:latin typeface="+mn-lt"/>
                        </a:rPr>
                        <a:t> FHS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602364124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u="none" strike="noStrike" dirty="0">
                          <a:effectLst/>
                          <a:latin typeface="+mn-lt"/>
                        </a:rPr>
                        <a:t> FMK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652480878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u="none" strike="noStrike" dirty="0">
                          <a:effectLst/>
                          <a:latin typeface="+mn-lt"/>
                        </a:rPr>
                        <a:t> FT</a:t>
                      </a:r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extLst>
                  <a:ext uri="{0D108BD9-81ED-4DB2-BD59-A6C34878D82A}">
                    <a16:rowId xmlns:a16="http://schemas.microsoft.com/office/drawing/2014/main" val="3148953753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REK</a:t>
                      </a:r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cs-CZ" sz="18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extLst>
                  <a:ext uri="{0D108BD9-81ED-4DB2-BD59-A6C34878D82A}">
                    <a16:rowId xmlns:a16="http://schemas.microsoft.com/office/drawing/2014/main" val="3030424211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513300" y="5076587"/>
            <a:ext cx="866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</a:rPr>
              <a:t>* Hodnocení FT a REK se vztahuje pouze na výuku AJ zajišťovanou FHS (viz řádek FHS).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285619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 </a:t>
            </a:r>
            <a:endParaRPr lang="cs-CZ" sz="1300" b="0" strike="noStrike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5</a:t>
            </a:r>
            <a:r>
              <a:rPr lang="cs-CZ" sz="36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/ Vývoj účasti </a:t>
            </a:r>
            <a:r>
              <a:rPr lang="cs-CZ" sz="2400" b="1" spc="-1" dirty="0">
                <a:solidFill>
                  <a:srgbClr val="EA7500"/>
                </a:solidFill>
                <a:latin typeface="Source Sans Pro"/>
                <a:ea typeface="DejaVu Sans"/>
              </a:rPr>
              <a:t>(v rámci Bc, </a:t>
            </a:r>
            <a:r>
              <a:rPr lang="cs-CZ" sz="2400" b="1" spc="-1" dirty="0" err="1">
                <a:solidFill>
                  <a:srgbClr val="EA7500"/>
                </a:solidFill>
                <a:latin typeface="Source Sans Pro"/>
                <a:ea typeface="DejaVu Sans"/>
              </a:rPr>
              <a:t>Mgr</a:t>
            </a:r>
            <a:r>
              <a:rPr lang="cs-CZ" sz="2400" b="1" spc="-1" dirty="0">
                <a:solidFill>
                  <a:srgbClr val="EA7500"/>
                </a:solidFill>
                <a:latin typeface="Source Sans Pro"/>
                <a:ea typeface="DejaVu Sans"/>
              </a:rPr>
              <a:t> a </a:t>
            </a:r>
            <a:r>
              <a:rPr lang="cs-CZ" sz="2400" b="1" spc="-1" dirty="0" err="1">
                <a:solidFill>
                  <a:srgbClr val="EA7500"/>
                </a:solidFill>
                <a:latin typeface="Source Sans Pro"/>
                <a:ea typeface="DejaVu Sans"/>
              </a:rPr>
              <a:t>nMgr</a:t>
            </a:r>
            <a:r>
              <a:rPr lang="cs-CZ" sz="2400" b="1" spc="-1" dirty="0">
                <a:solidFill>
                  <a:srgbClr val="EA7500"/>
                </a:solidFill>
                <a:latin typeface="Source Sans Pro"/>
                <a:ea typeface="DejaVu Sans"/>
              </a:rPr>
              <a:t> studia)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8984367"/>
              </p:ext>
            </p:extLst>
          </p:nvPr>
        </p:nvGraphicFramePr>
        <p:xfrm>
          <a:off x="566640" y="1057998"/>
          <a:ext cx="9070920" cy="422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3009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LS 2025/26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6</a:t>
            </a:r>
            <a:r>
              <a:rPr lang="cs-CZ" sz="36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/ Shrnutí hodnocení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66640" y="1135862"/>
            <a:ext cx="9217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Bc, Mgr. a </a:t>
            </a:r>
            <a:r>
              <a:rPr lang="cs-CZ" sz="1600" b="1" dirty="0" err="1"/>
              <a:t>nMgr</a:t>
            </a:r>
            <a:r>
              <a:rPr lang="cs-CZ" sz="1600" b="1" dirty="0"/>
              <a:t> studium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/>
              <a:t>Celková účast poklesla </a:t>
            </a:r>
            <a:r>
              <a:rPr lang="cs-CZ" sz="1600" dirty="0"/>
              <a:t>v porovnání s předchozím LS (celkem 27%, loni v LS bylo 32%), od AR 2021/22 sledujeme celkově na UTB kontinuální pokles účasti v této anketě v ZS i v 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/>
              <a:t>Pozitivní výsledky napříč fakultami, průměrně 4,1</a:t>
            </a:r>
            <a:r>
              <a:rPr lang="cs-CZ" sz="1600" dirty="0"/>
              <a:t>. </a:t>
            </a:r>
            <a:r>
              <a:rPr lang="cs-CZ" sz="1600" b="1" dirty="0"/>
              <a:t>Nicméně, je to zhoršení oproti minulému LS (celkový průměr 4,3).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Slabší výsledky má FLKŘ (3,9), nejvyšší průměr mají FAME, FHS, FT (4,2), nejvyšší podíl velmi pozitivních známek má 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Výrazný pokles anonymních připomínek oproti minulému LS, ale navýšení podepsaných připomínek. Aktuální průměr připomínek k výuce na studenta od 1,0 (FAME) do 2,3 (FMK), celkově 1,5. Počty připomínek jsou však irelevantní (různá délka i závažnost), </a:t>
            </a:r>
            <a:r>
              <a:rPr lang="cs-CZ" sz="1600" b="1" dirty="0"/>
              <a:t>je třeba věnovat čas jejich pročtení a reagovat na ně</a:t>
            </a:r>
            <a:r>
              <a:rPr lang="cs-CZ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Studenti nezohledňují přednastavené tematické oblasti připomínek (k semestru, technické, aj.), komentují „cokoli kdekoli“.</a:t>
            </a:r>
          </a:p>
          <a:p>
            <a:endParaRPr lang="cs-CZ" sz="1600" dirty="0">
              <a:solidFill>
                <a:srgbClr val="FF0000"/>
              </a:solidFill>
            </a:endParaRPr>
          </a:p>
          <a:p>
            <a:r>
              <a:rPr lang="cs-CZ" sz="1600" b="1" dirty="0"/>
              <a:t>Doktorské studium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Tradičně slabá účast, tentokrát zcela bez účasti FHS.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Celkové hodnocení je pozitivní, ale má slabou vypovídající hodnotu v kontextu nízké účasti.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Celkově je téměř bez připomínek (možná obava o zachování anonymity při malých počtech).</a:t>
            </a:r>
          </a:p>
        </p:txBody>
      </p:sp>
    </p:spTree>
    <p:extLst>
      <p:ext uri="{BB962C8B-B14F-4D97-AF65-F5344CB8AC3E}">
        <p14:creationId xmlns:p14="http://schemas.microsoft.com/office/powerpoint/2010/main" val="2634485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3528000" y="2012040"/>
            <a:ext cx="4247280" cy="48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200" b="0" strike="noStrike" spc="-1">
                <a:solidFill>
                  <a:srgbClr val="EA7500"/>
                </a:solidFill>
                <a:latin typeface="Source Sans Pro"/>
                <a:ea typeface="DejaVu Sans"/>
              </a:rPr>
              <a:t>Děkuji za pozornost</a:t>
            </a:r>
            <a:endParaRPr lang="cs-CZ" sz="3200" b="0" strike="noStrike" spc="-1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3528000" y="3456000"/>
            <a:ext cx="475128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000" b="1" spc="-1" dirty="0">
                <a:solidFill>
                  <a:srgbClr val="000000"/>
                </a:solidFill>
                <a:latin typeface="Source Sans Pro"/>
                <a:ea typeface="DejaVu Sans"/>
              </a:rPr>
              <a:t>Mgr</a:t>
            </a:r>
            <a:r>
              <a:rPr lang="cs-CZ" sz="2000" b="1" strike="noStrike" spc="-1" dirty="0">
                <a:solidFill>
                  <a:srgbClr val="000000"/>
                </a:solidFill>
                <a:latin typeface="Source Sans Pro"/>
                <a:ea typeface="DejaVu Sans"/>
              </a:rPr>
              <a:t>. </a:t>
            </a:r>
            <a:r>
              <a:rPr lang="cs-CZ" sz="2000" b="1" spc="-1" dirty="0">
                <a:solidFill>
                  <a:srgbClr val="000000"/>
                </a:solidFill>
                <a:latin typeface="Source Sans Pro"/>
                <a:ea typeface="DejaVu Sans"/>
              </a:rPr>
              <a:t>Lenka Drábková</a:t>
            </a:r>
            <a:r>
              <a:rPr lang="cs-CZ" sz="2000" b="1" strike="noStrike" spc="-1" dirty="0">
                <a:solidFill>
                  <a:srgbClr val="000000"/>
                </a:solidFill>
                <a:latin typeface="Source Sans Pro"/>
                <a:ea typeface="DejaVu Sans"/>
              </a:rPr>
              <a:t>, Ph.D.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1600" spc="-1" dirty="0">
                <a:solidFill>
                  <a:srgbClr val="666666"/>
                </a:solidFill>
                <a:latin typeface="Source Sans Pro"/>
              </a:rPr>
              <a:t>Prorektorka pro pedagogickou činnost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75" name="Line 3"/>
          <p:cNvSpPr/>
          <p:nvPr/>
        </p:nvSpPr>
        <p:spPr>
          <a:xfrm>
            <a:off x="3528000" y="4284000"/>
            <a:ext cx="792000" cy="0"/>
          </a:xfrm>
          <a:prstGeom prst="line">
            <a:avLst/>
          </a:prstGeom>
          <a:ln w="57240">
            <a:solidFill>
              <a:srgbClr val="EA75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76" name="CustomShape 4"/>
          <p:cNvSpPr/>
          <p:nvPr/>
        </p:nvSpPr>
        <p:spPr>
          <a:xfrm>
            <a:off x="3528000" y="4462200"/>
            <a:ext cx="4751280" cy="60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000" spc="-1" dirty="0">
                <a:solidFill>
                  <a:srgbClr val="000000"/>
                </a:solidFill>
                <a:latin typeface="Source Sans Pro"/>
                <a:ea typeface="SourceSansPro-Light"/>
              </a:rPr>
              <a:t>prorektor-pedagogika@utb.cz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000" b="0" strike="noStrike" spc="-1" dirty="0">
                <a:solidFill>
                  <a:srgbClr val="000000"/>
                </a:solidFill>
                <a:latin typeface="Source Sans Pro"/>
                <a:ea typeface="SourceSansPro-Light"/>
              </a:rPr>
              <a:t>www.utb.cz</a:t>
            </a:r>
            <a:endParaRPr lang="cs-CZ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2962</TotalTime>
  <Words>1113</Words>
  <Application>Microsoft Office PowerPoint</Application>
  <PresentationFormat>Vlastní</PresentationFormat>
  <Paragraphs>313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13</vt:i4>
      </vt:variant>
    </vt:vector>
  </HeadingPairs>
  <TitlesOfParts>
    <vt:vector size="21" baseType="lpstr">
      <vt:lpstr>Arial</vt:lpstr>
      <vt:lpstr>Calibri</vt:lpstr>
      <vt:lpstr>Source Sans Pro</vt:lpstr>
      <vt:lpstr>Symbol</vt:lpstr>
      <vt:lpstr>Wingdings</vt:lpstr>
      <vt:lpstr>Office Theme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Uživatel</dc:creator>
  <dc:description/>
  <cp:lastModifiedBy>Lenka Drábková</cp:lastModifiedBy>
  <cp:revision>181</cp:revision>
  <cp:lastPrinted>2026-06-30T06:11:11Z</cp:lastPrinted>
  <dcterms:created xsi:type="dcterms:W3CDTF">2019-09-03T10:06:13Z</dcterms:created>
  <dcterms:modified xsi:type="dcterms:W3CDTF">2026-06-30T06:20:28Z</dcterms:modified>
  <dc:language>cs-CZ</dc:language>
</cp:coreProperties>
</file>