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sldIdLst>
    <p:sldId id="256" r:id="rId5"/>
    <p:sldId id="258" r:id="rId6"/>
    <p:sldId id="279" r:id="rId7"/>
    <p:sldId id="280" r:id="rId8"/>
    <p:sldId id="281" r:id="rId9"/>
    <p:sldId id="282" r:id="rId10"/>
    <p:sldId id="290" r:id="rId11"/>
    <p:sldId id="289" r:id="rId12"/>
    <p:sldId id="257" r:id="rId13"/>
    <p:sldId id="266" r:id="rId14"/>
    <p:sldId id="274" r:id="rId15"/>
    <p:sldId id="277" r:id="rId16"/>
    <p:sldId id="265" r:id="rId17"/>
    <p:sldId id="291" r:id="rId18"/>
    <p:sldId id="294" r:id="rId19"/>
    <p:sldId id="286" r:id="rId20"/>
    <p:sldId id="292" r:id="rId21"/>
    <p:sldId id="275" r:id="rId22"/>
    <p:sldId id="299" r:id="rId23"/>
    <p:sldId id="301" r:id="rId24"/>
    <p:sldId id="302" r:id="rId25"/>
    <p:sldId id="30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C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657B4C-E398-FB9B-862F-67B1AB1CB132}" v="433" dt="2024-11-18T16:43:34.144"/>
    <p1510:client id="{BCC679A6-C172-5C7E-8D8B-E13CDC19EC80}" v="50" dt="2024-11-18T16:50:04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Juříková" userId="S::jurikova@utb.cz::3c887efa-9068-422b-a952-8b14aa7fb406" providerId="AD" clId="Web-{BCC679A6-C172-5C7E-8D8B-E13CDC19EC80}"/>
    <pc:docChg chg="modSld">
      <pc:chgData name="Martina Juříková" userId="S::jurikova@utb.cz::3c887efa-9068-422b-a952-8b14aa7fb406" providerId="AD" clId="Web-{BCC679A6-C172-5C7E-8D8B-E13CDC19EC80}" dt="2024-11-18T16:50:04.603" v="37" actId="20577"/>
      <pc:docMkLst>
        <pc:docMk/>
      </pc:docMkLst>
      <pc:sldChg chg="modSp">
        <pc:chgData name="Martina Juříková" userId="S::jurikova@utb.cz::3c887efa-9068-422b-a952-8b14aa7fb406" providerId="AD" clId="Web-{BCC679A6-C172-5C7E-8D8B-E13CDC19EC80}" dt="2024-11-18T16:49:30.603" v="35" actId="20577"/>
        <pc:sldMkLst>
          <pc:docMk/>
          <pc:sldMk cId="864614848" sldId="258"/>
        </pc:sldMkLst>
        <pc:spChg chg="mod">
          <ac:chgData name="Martina Juříková" userId="S::jurikova@utb.cz::3c887efa-9068-422b-a952-8b14aa7fb406" providerId="AD" clId="Web-{BCC679A6-C172-5C7E-8D8B-E13CDC19EC80}" dt="2024-11-18T16:49:30.603" v="35" actId="20577"/>
          <ac:spMkLst>
            <pc:docMk/>
            <pc:sldMk cId="864614848" sldId="258"/>
            <ac:spMk id="5" creationId="{C70E40DA-A9E0-4153-9565-0F9956A6DDA5}"/>
          </ac:spMkLst>
        </pc:spChg>
      </pc:sldChg>
      <pc:sldChg chg="modSp">
        <pc:chgData name="Martina Juříková" userId="S::jurikova@utb.cz::3c887efa-9068-422b-a952-8b14aa7fb406" providerId="AD" clId="Web-{BCC679A6-C172-5C7E-8D8B-E13CDC19EC80}" dt="2024-11-18T16:49:04.446" v="18" actId="20577"/>
        <pc:sldMkLst>
          <pc:docMk/>
          <pc:sldMk cId="420065588" sldId="301"/>
        </pc:sldMkLst>
        <pc:spChg chg="mod">
          <ac:chgData name="Martina Juříková" userId="S::jurikova@utb.cz::3c887efa-9068-422b-a952-8b14aa7fb406" providerId="AD" clId="Web-{BCC679A6-C172-5C7E-8D8B-E13CDC19EC80}" dt="2024-11-18T16:49:04.446" v="18" actId="20577"/>
          <ac:spMkLst>
            <pc:docMk/>
            <pc:sldMk cId="420065588" sldId="301"/>
            <ac:spMk id="162" creationId="{00000000-0000-0000-0000-000000000000}"/>
          </ac:spMkLst>
        </pc:spChg>
      </pc:sldChg>
      <pc:sldChg chg="modSp">
        <pc:chgData name="Martina Juříková" userId="S::jurikova@utb.cz::3c887efa-9068-422b-a952-8b14aa7fb406" providerId="AD" clId="Web-{BCC679A6-C172-5C7E-8D8B-E13CDC19EC80}" dt="2024-11-18T16:50:04.603" v="37" actId="20577"/>
        <pc:sldMkLst>
          <pc:docMk/>
          <pc:sldMk cId="3000682886" sldId="302"/>
        </pc:sldMkLst>
        <pc:spChg chg="mod">
          <ac:chgData name="Martina Juříková" userId="S::jurikova@utb.cz::3c887efa-9068-422b-a952-8b14aa7fb406" providerId="AD" clId="Web-{BCC679A6-C172-5C7E-8D8B-E13CDC19EC80}" dt="2024-11-18T16:50:04.603" v="37" actId="20577"/>
          <ac:spMkLst>
            <pc:docMk/>
            <pc:sldMk cId="3000682886" sldId="302"/>
            <ac:spMk id="162" creationId="{00000000-0000-0000-0000-000000000000}"/>
          </ac:spMkLst>
        </pc:spChg>
      </pc:sldChg>
    </pc:docChg>
  </pc:docChgLst>
  <pc:docChgLst>
    <pc:chgData name="Martina Juříková" userId="S::jurikova@utb.cz::3c887efa-9068-422b-a952-8b14aa7fb406" providerId="AD" clId="Web-{AB657B4C-E398-FB9B-862F-67B1AB1CB132}"/>
    <pc:docChg chg="addSld delSld modSld">
      <pc:chgData name="Martina Juříková" userId="S::jurikova@utb.cz::3c887efa-9068-422b-a952-8b14aa7fb406" providerId="AD" clId="Web-{AB657B4C-E398-FB9B-862F-67B1AB1CB132}" dt="2024-11-18T16:43:34.144" v="399" actId="20577"/>
      <pc:docMkLst>
        <pc:docMk/>
      </pc:docMkLst>
      <pc:sldChg chg="del">
        <pc:chgData name="Martina Juříková" userId="S::jurikova@utb.cz::3c887efa-9068-422b-a952-8b14aa7fb406" providerId="AD" clId="Web-{AB657B4C-E398-FB9B-862F-67B1AB1CB132}" dt="2024-11-18T16:42:36.956" v="394"/>
        <pc:sldMkLst>
          <pc:docMk/>
          <pc:sldMk cId="2219350408" sldId="267"/>
        </pc:sldMkLst>
      </pc:sldChg>
      <pc:sldChg chg="del">
        <pc:chgData name="Martina Juříková" userId="S::jurikova@utb.cz::3c887efa-9068-422b-a952-8b14aa7fb406" providerId="AD" clId="Web-{AB657B4C-E398-FB9B-862F-67B1AB1CB132}" dt="2024-11-18T16:42:44.940" v="395"/>
        <pc:sldMkLst>
          <pc:docMk/>
          <pc:sldMk cId="669114854" sldId="268"/>
        </pc:sldMkLst>
      </pc:sldChg>
      <pc:sldChg chg="del">
        <pc:chgData name="Martina Juříková" userId="S::jurikova@utb.cz::3c887efa-9068-422b-a952-8b14aa7fb406" providerId="AD" clId="Web-{AB657B4C-E398-FB9B-862F-67B1AB1CB132}" dt="2024-11-18T16:11:12.325" v="0"/>
        <pc:sldMkLst>
          <pc:docMk/>
          <pc:sldMk cId="0" sldId="297"/>
        </pc:sldMkLst>
      </pc:sldChg>
      <pc:sldChg chg="del">
        <pc:chgData name="Martina Juříková" userId="S::jurikova@utb.cz::3c887efa-9068-422b-a952-8b14aa7fb406" providerId="AD" clId="Web-{AB657B4C-E398-FB9B-862F-67B1AB1CB132}" dt="2024-11-18T16:11:14.434" v="1"/>
        <pc:sldMkLst>
          <pc:docMk/>
          <pc:sldMk cId="3090650452" sldId="298"/>
        </pc:sldMkLst>
      </pc:sldChg>
      <pc:sldChg chg="addSp modSp">
        <pc:chgData name="Martina Juříková" userId="S::jurikova@utb.cz::3c887efa-9068-422b-a952-8b14aa7fb406" providerId="AD" clId="Web-{AB657B4C-E398-FB9B-862F-67B1AB1CB132}" dt="2024-11-18T16:43:34.144" v="399" actId="20577"/>
        <pc:sldMkLst>
          <pc:docMk/>
          <pc:sldMk cId="1583029135" sldId="299"/>
        </pc:sldMkLst>
        <pc:spChg chg="mod">
          <ac:chgData name="Martina Juříková" userId="S::jurikova@utb.cz::3c887efa-9068-422b-a952-8b14aa7fb406" providerId="AD" clId="Web-{AB657B4C-E398-FB9B-862F-67B1AB1CB132}" dt="2024-11-18T16:43:34.144" v="399" actId="20577"/>
          <ac:spMkLst>
            <pc:docMk/>
            <pc:sldMk cId="1583029135" sldId="299"/>
            <ac:spMk id="163" creationId="{00000000-0000-0000-0000-000000000000}"/>
          </ac:spMkLst>
        </pc:spChg>
        <pc:picChg chg="add mod modCrop">
          <ac:chgData name="Martina Juříková" userId="S::jurikova@utb.cz::3c887efa-9068-422b-a952-8b14aa7fb406" providerId="AD" clId="Web-{AB657B4C-E398-FB9B-862F-67B1AB1CB132}" dt="2024-11-18T16:21:03.133" v="49" actId="1076"/>
          <ac:picMkLst>
            <pc:docMk/>
            <pc:sldMk cId="1583029135" sldId="299"/>
            <ac:picMk id="2" creationId="{915507FD-525B-7584-55EB-4782CC6C0601}"/>
          </ac:picMkLst>
        </pc:picChg>
        <pc:picChg chg="add mod modCrop">
          <ac:chgData name="Martina Juříková" userId="S::jurikova@utb.cz::3c887efa-9068-422b-a952-8b14aa7fb406" providerId="AD" clId="Web-{AB657B4C-E398-FB9B-862F-67B1AB1CB132}" dt="2024-11-18T16:43:13.581" v="396" actId="1076"/>
          <ac:picMkLst>
            <pc:docMk/>
            <pc:sldMk cId="1583029135" sldId="299"/>
            <ac:picMk id="4" creationId="{E15AA40F-F077-732E-6FF7-C1E60018913F}"/>
          </ac:picMkLst>
        </pc:picChg>
      </pc:sldChg>
      <pc:sldChg chg="modSp">
        <pc:chgData name="Martina Juříková" userId="S::jurikova@utb.cz::3c887efa-9068-422b-a952-8b14aa7fb406" providerId="AD" clId="Web-{AB657B4C-E398-FB9B-862F-67B1AB1CB132}" dt="2024-11-18T16:42:17.971" v="393" actId="20577"/>
        <pc:sldMkLst>
          <pc:docMk/>
          <pc:sldMk cId="0" sldId="300"/>
        </pc:sldMkLst>
        <pc:spChg chg="mod">
          <ac:chgData name="Martina Juříková" userId="S::jurikova@utb.cz::3c887efa-9068-422b-a952-8b14aa7fb406" providerId="AD" clId="Web-{AB657B4C-E398-FB9B-862F-67B1AB1CB132}" dt="2024-11-18T16:42:17.971" v="393" actId="20577"/>
          <ac:spMkLst>
            <pc:docMk/>
            <pc:sldMk cId="0" sldId="300"/>
            <ac:spMk id="174" creationId="{00000000-0000-0000-0000-000000000000}"/>
          </ac:spMkLst>
        </pc:spChg>
      </pc:sldChg>
      <pc:sldChg chg="addSp delSp modSp add mod replId setBg">
        <pc:chgData name="Martina Juříková" userId="S::jurikova@utb.cz::3c887efa-9068-422b-a952-8b14aa7fb406" providerId="AD" clId="Web-{AB657B4C-E398-FB9B-862F-67B1AB1CB132}" dt="2024-11-18T16:40:19.219" v="342" actId="1076"/>
        <pc:sldMkLst>
          <pc:docMk/>
          <pc:sldMk cId="420065588" sldId="301"/>
        </pc:sldMkLst>
        <pc:spChg chg="mod ord">
          <ac:chgData name="Martina Juříková" userId="S::jurikova@utb.cz::3c887efa-9068-422b-a952-8b14aa7fb406" providerId="AD" clId="Web-{AB657B4C-E398-FB9B-862F-67B1AB1CB132}" dt="2024-11-18T16:31:13.020" v="98"/>
          <ac:spMkLst>
            <pc:docMk/>
            <pc:sldMk cId="420065588" sldId="301"/>
            <ac:spMk id="162" creationId="{00000000-0000-0000-0000-000000000000}"/>
          </ac:spMkLst>
        </pc:spChg>
        <pc:spChg chg="mod ord">
          <ac:chgData name="Martina Juříková" userId="S::jurikova@utb.cz::3c887efa-9068-422b-a952-8b14aa7fb406" providerId="AD" clId="Web-{AB657B4C-E398-FB9B-862F-67B1AB1CB132}" dt="2024-11-18T16:40:11.328" v="340" actId="1076"/>
          <ac:spMkLst>
            <pc:docMk/>
            <pc:sldMk cId="420065588" sldId="301"/>
            <ac:spMk id="163" creationId="{00000000-0000-0000-0000-000000000000}"/>
          </ac:spMkLst>
        </pc:spChg>
        <pc:spChg chg="add del">
          <ac:chgData name="Martina Juříková" userId="S::jurikova@utb.cz::3c887efa-9068-422b-a952-8b14aa7fb406" providerId="AD" clId="Web-{AB657B4C-E398-FB9B-862F-67B1AB1CB132}" dt="2024-11-18T16:31:13.020" v="98"/>
          <ac:spMkLst>
            <pc:docMk/>
            <pc:sldMk cId="420065588" sldId="301"/>
            <ac:spMk id="180" creationId="{4BE9D4C4-9FA3-4885-A769-301639CC7AD4}"/>
          </ac:spMkLst>
        </pc:spChg>
        <pc:spChg chg="add del">
          <ac:chgData name="Martina Juříková" userId="S::jurikova@utb.cz::3c887efa-9068-422b-a952-8b14aa7fb406" providerId="AD" clId="Web-{AB657B4C-E398-FB9B-862F-67B1AB1CB132}" dt="2024-11-18T16:31:13.020" v="98"/>
          <ac:spMkLst>
            <pc:docMk/>
            <pc:sldMk cId="420065588" sldId="301"/>
            <ac:spMk id="182" creationId="{7EB6695E-BED5-4DA3-8C9B-AD301AEF4776}"/>
          </ac:spMkLst>
        </pc:spChg>
        <pc:spChg chg="add del">
          <ac:chgData name="Martina Juříková" userId="S::jurikova@utb.cz::3c887efa-9068-422b-a952-8b14aa7fb406" providerId="AD" clId="Web-{AB657B4C-E398-FB9B-862F-67B1AB1CB132}" dt="2024-11-18T16:31:03.833" v="90"/>
          <ac:spMkLst>
            <pc:docMk/>
            <pc:sldMk cId="420065588" sldId="301"/>
            <ac:spMk id="199" creationId="{8267EEE4-6354-4F1C-9484-951F0EB92F1B}"/>
          </ac:spMkLst>
        </pc:spChg>
        <pc:spChg chg="add del">
          <ac:chgData name="Martina Juříková" userId="S::jurikova@utb.cz::3c887efa-9068-422b-a952-8b14aa7fb406" providerId="AD" clId="Web-{AB657B4C-E398-FB9B-862F-67B1AB1CB132}" dt="2024-11-18T16:31:03.833" v="90"/>
          <ac:spMkLst>
            <pc:docMk/>
            <pc:sldMk cId="420065588" sldId="301"/>
            <ac:spMk id="201" creationId="{0E5A83F9-E6B8-40BD-9C0D-9A6F15650742}"/>
          </ac:spMkLst>
        </pc:spChg>
        <pc:grpChg chg="add del">
          <ac:chgData name="Martina Juříková" userId="S::jurikova@utb.cz::3c887efa-9068-422b-a952-8b14aa7fb406" providerId="AD" clId="Web-{AB657B4C-E398-FB9B-862F-67B1AB1CB132}" dt="2024-11-18T16:31:13.020" v="98"/>
          <ac:grpSpMkLst>
            <pc:docMk/>
            <pc:sldMk cId="420065588" sldId="301"/>
            <ac:grpSpMk id="168" creationId="{EB0D40EF-BA14-42F1-9492-D38C59DCAB67}"/>
          </ac:grpSpMkLst>
        </pc:grpChg>
        <pc:grpChg chg="add del">
          <ac:chgData name="Martina Juříková" userId="S::jurikova@utb.cz::3c887efa-9068-422b-a952-8b14aa7fb406" providerId="AD" clId="Web-{AB657B4C-E398-FB9B-862F-67B1AB1CB132}" dt="2024-11-18T16:31:03.833" v="90"/>
          <ac:grpSpMkLst>
            <pc:docMk/>
            <pc:sldMk cId="420065588" sldId="301"/>
            <ac:grpSpMk id="187" creationId="{EB0D40EF-BA14-42F1-9492-D38C59DCAB67}"/>
          </ac:grpSpMkLst>
        </pc:grpChg>
        <pc:picChg chg="del">
          <ac:chgData name="Martina Juříková" userId="S::jurikova@utb.cz::3c887efa-9068-422b-a952-8b14aa7fb406" providerId="AD" clId="Web-{AB657B4C-E398-FB9B-862F-67B1AB1CB132}" dt="2024-11-18T16:21:49.681" v="57"/>
          <ac:picMkLst>
            <pc:docMk/>
            <pc:sldMk cId="420065588" sldId="301"/>
            <ac:picMk id="2" creationId="{915507FD-525B-7584-55EB-4782CC6C0601}"/>
          </ac:picMkLst>
        </pc:picChg>
        <pc:picChg chg="mod ord">
          <ac:chgData name="Martina Juříková" userId="S::jurikova@utb.cz::3c887efa-9068-422b-a952-8b14aa7fb406" providerId="AD" clId="Web-{AB657B4C-E398-FB9B-862F-67B1AB1CB132}" dt="2024-11-18T16:31:13.020" v="98"/>
          <ac:picMkLst>
            <pc:docMk/>
            <pc:sldMk cId="420065588" sldId="301"/>
            <ac:picMk id="3" creationId="{8EB36B59-ABC6-B90D-0B3B-6A0D5B58CD39}"/>
          </ac:picMkLst>
        </pc:picChg>
        <pc:picChg chg="del">
          <ac:chgData name="Martina Juříková" userId="S::jurikova@utb.cz::3c887efa-9068-422b-a952-8b14aa7fb406" providerId="AD" clId="Web-{AB657B4C-E398-FB9B-862F-67B1AB1CB132}" dt="2024-11-18T16:21:51.572" v="58"/>
          <ac:picMkLst>
            <pc:docMk/>
            <pc:sldMk cId="420065588" sldId="301"/>
            <ac:picMk id="4" creationId="{E15AA40F-F077-732E-6FF7-C1E60018913F}"/>
          </ac:picMkLst>
        </pc:picChg>
        <pc:picChg chg="add del mod ord modCrop">
          <ac:chgData name="Martina Juříková" userId="S::jurikova@utb.cz::3c887efa-9068-422b-a952-8b14aa7fb406" providerId="AD" clId="Web-{AB657B4C-E398-FB9B-862F-67B1AB1CB132}" dt="2024-11-18T16:40:19.219" v="342" actId="1076"/>
          <ac:picMkLst>
            <pc:docMk/>
            <pc:sldMk cId="420065588" sldId="301"/>
            <ac:picMk id="5" creationId="{D6093283-BE72-71FB-4D63-4CDCB6253051}"/>
          </ac:picMkLst>
        </pc:picChg>
      </pc:sldChg>
      <pc:sldChg chg="addSp delSp modSp add mod replId setBg">
        <pc:chgData name="Martina Juříková" userId="S::jurikova@utb.cz::3c887efa-9068-422b-a952-8b14aa7fb406" providerId="AD" clId="Web-{AB657B4C-E398-FB9B-862F-67B1AB1CB132}" dt="2024-11-18T16:40:59.922" v="357" actId="14100"/>
        <pc:sldMkLst>
          <pc:docMk/>
          <pc:sldMk cId="3000682886" sldId="302"/>
        </pc:sldMkLst>
        <pc:spChg chg="mod ord">
          <ac:chgData name="Martina Juříková" userId="S::jurikova@utb.cz::3c887efa-9068-422b-a952-8b14aa7fb406" providerId="AD" clId="Web-{AB657B4C-E398-FB9B-862F-67B1AB1CB132}" dt="2024-11-18T16:40:48.766" v="352" actId="20577"/>
          <ac:spMkLst>
            <pc:docMk/>
            <pc:sldMk cId="3000682886" sldId="302"/>
            <ac:spMk id="162" creationId="{00000000-0000-0000-0000-000000000000}"/>
          </ac:spMkLst>
        </pc:spChg>
        <pc:spChg chg="mod ord">
          <ac:chgData name="Martina Juříková" userId="S::jurikova@utb.cz::3c887efa-9068-422b-a952-8b14aa7fb406" providerId="AD" clId="Web-{AB657B4C-E398-FB9B-862F-67B1AB1CB132}" dt="2024-11-18T16:40:59.922" v="357" actId="14100"/>
          <ac:spMkLst>
            <pc:docMk/>
            <pc:sldMk cId="3000682886" sldId="302"/>
            <ac:spMk id="163" creationId="{00000000-0000-0000-0000-000000000000}"/>
          </ac:spMkLst>
        </pc:spChg>
        <pc:spChg chg="add">
          <ac:chgData name="Martina Juříková" userId="S::jurikova@utb.cz::3c887efa-9068-422b-a952-8b14aa7fb406" providerId="AD" clId="Web-{AB657B4C-E398-FB9B-862F-67B1AB1CB132}" dt="2024-11-18T16:39:16.858" v="330"/>
          <ac:spMkLst>
            <pc:docMk/>
            <pc:sldMk cId="3000682886" sldId="302"/>
            <ac:spMk id="180" creationId="{4BE9D4C4-9FA3-4885-A769-301639CC7AD4}"/>
          </ac:spMkLst>
        </pc:spChg>
        <pc:spChg chg="add">
          <ac:chgData name="Martina Juříková" userId="S::jurikova@utb.cz::3c887efa-9068-422b-a952-8b14aa7fb406" providerId="AD" clId="Web-{AB657B4C-E398-FB9B-862F-67B1AB1CB132}" dt="2024-11-18T16:39:16.858" v="330"/>
          <ac:spMkLst>
            <pc:docMk/>
            <pc:sldMk cId="3000682886" sldId="302"/>
            <ac:spMk id="182" creationId="{7EB6695E-BED5-4DA3-8C9B-AD301AEF4776}"/>
          </ac:spMkLst>
        </pc:spChg>
        <pc:grpChg chg="add">
          <ac:chgData name="Martina Juříková" userId="S::jurikova@utb.cz::3c887efa-9068-422b-a952-8b14aa7fb406" providerId="AD" clId="Web-{AB657B4C-E398-FB9B-862F-67B1AB1CB132}" dt="2024-11-18T16:39:16.858" v="330"/>
          <ac:grpSpMkLst>
            <pc:docMk/>
            <pc:sldMk cId="3000682886" sldId="302"/>
            <ac:grpSpMk id="168" creationId="{EB0D40EF-BA14-42F1-9492-D38C59DCAB67}"/>
          </ac:grpSpMkLst>
        </pc:grpChg>
        <pc:picChg chg="add mod">
          <ac:chgData name="Martina Juříková" userId="S::jurikova@utb.cz::3c887efa-9068-422b-a952-8b14aa7fb406" providerId="AD" clId="Web-{AB657B4C-E398-FB9B-862F-67B1AB1CB132}" dt="2024-11-18T16:39:16.858" v="330"/>
          <ac:picMkLst>
            <pc:docMk/>
            <pc:sldMk cId="3000682886" sldId="302"/>
            <ac:picMk id="2" creationId="{75266B40-1BB7-EFAD-33BF-0045A375346F}"/>
          </ac:picMkLst>
        </pc:picChg>
        <pc:picChg chg="mod">
          <ac:chgData name="Martina Juříková" userId="S::jurikova@utb.cz::3c887efa-9068-422b-a952-8b14aa7fb406" providerId="AD" clId="Web-{AB657B4C-E398-FB9B-862F-67B1AB1CB132}" dt="2024-11-18T16:39:16.858" v="330"/>
          <ac:picMkLst>
            <pc:docMk/>
            <pc:sldMk cId="3000682886" sldId="302"/>
            <ac:picMk id="3" creationId="{8EB36B59-ABC6-B90D-0B3B-6A0D5B58CD39}"/>
          </ac:picMkLst>
        </pc:picChg>
        <pc:picChg chg="del">
          <ac:chgData name="Martina Juříková" userId="S::jurikova@utb.cz::3c887efa-9068-422b-a952-8b14aa7fb406" providerId="AD" clId="Web-{AB657B4C-E398-FB9B-862F-67B1AB1CB132}" dt="2024-11-18T16:38:30.248" v="325"/>
          <ac:picMkLst>
            <pc:docMk/>
            <pc:sldMk cId="3000682886" sldId="302"/>
            <ac:picMk id="5" creationId="{D6093283-BE72-71FB-4D63-4CDCB625305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tbcz-my.sharepoint.com/personal/kopeckova_utb_cz/Documents/Martina/Udr&#382;itelnost/Zpr&#225;va%20o%20udr&#382;itelnosti/2023/Graf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tbcz-my.sharepoint.com/personal/kopeckova_utb_cz/Documents/Martina/Udr&#382;itelnost/Zpr&#225;va%20o%20udr&#382;itelnosti/2023/Graf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tbcz-my.sharepoint.com/personal/kopeckova_utb_cz/Documents/Martina/Udr&#382;itelnost/Zpr&#225;va%20o%20udr&#382;itelnosti/2023/Graf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Vývoj spotřeby elektrické energie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Energie!$A$8</c:f>
              <c:strCache>
                <c:ptCount val="1"/>
                <c:pt idx="0">
                  <c:v>Elektřina (kWh)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Energie!$B$7:$G$7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Energie!$B$8:$G$8</c:f>
              <c:numCache>
                <c:formatCode>_-* #,##0\ _K_č_-;\-* #,##0\ _K_č_-;_-* "-"??\ _K_č_-;_-@_-</c:formatCode>
                <c:ptCount val="6"/>
                <c:pt idx="0">
                  <c:v>7628399</c:v>
                </c:pt>
                <c:pt idx="1">
                  <c:v>7934949</c:v>
                </c:pt>
                <c:pt idx="2">
                  <c:v>6936130</c:v>
                </c:pt>
                <c:pt idx="3">
                  <c:v>6775449</c:v>
                </c:pt>
                <c:pt idx="4">
                  <c:v>6576130</c:v>
                </c:pt>
                <c:pt idx="5">
                  <c:v>5661194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AE-45EC-9EE5-DE0FC422C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7875280"/>
        <c:axId val="1393669552"/>
      </c:barChart>
      <c:lineChart>
        <c:grouping val="standard"/>
        <c:varyColors val="0"/>
        <c:ser>
          <c:idx val="1"/>
          <c:order val="1"/>
          <c:tx>
            <c:strRef>
              <c:f>Energie!$A$13</c:f>
              <c:strCache>
                <c:ptCount val="1"/>
                <c:pt idx="0">
                  <c:v>Elektřina/osoba</c:v>
                </c:pt>
              </c:strCache>
            </c:strRef>
          </c:tx>
          <c:spPr>
            <a:ln w="28575" cap="rnd">
              <a:solidFill>
                <a:schemeClr val="accent3">
                  <a:shade val="76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Energie!$B$7:$G$7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Energie!$B$13:$G$13</c:f>
              <c:numCache>
                <c:formatCode>0</c:formatCode>
                <c:ptCount val="6"/>
                <c:pt idx="0">
                  <c:v>754.31612775635324</c:v>
                </c:pt>
                <c:pt idx="1">
                  <c:v>768.74142608021702</c:v>
                </c:pt>
                <c:pt idx="2">
                  <c:v>654.66068900424727</c:v>
                </c:pt>
                <c:pt idx="3">
                  <c:v>606.68418696275069</c:v>
                </c:pt>
                <c:pt idx="4">
                  <c:v>599.5742159008023</c:v>
                </c:pt>
                <c:pt idx="5">
                  <c:v>530.8198781059541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AE-45EC-9EE5-DE0FC422C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4525120"/>
        <c:axId val="1396728480"/>
      </c:lineChart>
      <c:catAx>
        <c:axId val="125787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393669552"/>
        <c:crosses val="autoZero"/>
        <c:auto val="1"/>
        <c:lblAlgn val="ctr"/>
        <c:lblOffset val="100"/>
        <c:noMultiLvlLbl val="0"/>
      </c:catAx>
      <c:valAx>
        <c:axId val="139366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K_č_-;\-* #,##0\ _K_č_-;_-* &quot;-&quot;??\ _K_č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257875280"/>
        <c:crosses val="autoZero"/>
        <c:crossBetween val="between"/>
      </c:valAx>
      <c:valAx>
        <c:axId val="1396728480"/>
        <c:scaling>
          <c:orientation val="minMax"/>
        </c:scaling>
        <c:delete val="0"/>
        <c:axPos val="r"/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04525120"/>
        <c:crosses val="max"/>
        <c:crossBetween val="between"/>
      </c:valAx>
      <c:catAx>
        <c:axId val="1404525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967284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Vyrobená</a:t>
            </a:r>
            <a:r>
              <a:rPr lang="cs-CZ" baseline="0"/>
              <a:t> energie FVE</a:t>
            </a:r>
            <a:endParaRPr lang="cs-CZ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Energie!$G$24</c:f>
              <c:strCache>
                <c:ptCount val="1"/>
                <c:pt idx="0">
                  <c:v>Elektřina (kWh)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Energie!$F$25:$F$27</c:f>
              <c:strCache>
                <c:ptCount val="3"/>
                <c:pt idx="0">
                  <c:v>U6</c:v>
                </c:pt>
                <c:pt idx="1">
                  <c:v>U11</c:v>
                </c:pt>
                <c:pt idx="2">
                  <c:v>U12</c:v>
                </c:pt>
              </c:strCache>
            </c:strRef>
          </c:cat>
          <c:val>
            <c:numRef>
              <c:f>Energie!$G$25:$G$27</c:f>
              <c:numCache>
                <c:formatCode>General</c:formatCode>
                <c:ptCount val="3"/>
                <c:pt idx="0">
                  <c:v>5337</c:v>
                </c:pt>
                <c:pt idx="1">
                  <c:v>1058</c:v>
                </c:pt>
                <c:pt idx="2">
                  <c:v>5880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F2-4F48-A81B-EF37A0680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6135040"/>
        <c:axId val="1078815456"/>
      </c:barChart>
      <c:lineChart>
        <c:grouping val="standard"/>
        <c:varyColors val="0"/>
        <c:ser>
          <c:idx val="1"/>
          <c:order val="1"/>
          <c:tx>
            <c:strRef>
              <c:f>Energie!$H$24</c:f>
              <c:strCache>
                <c:ptCount val="1"/>
                <c:pt idx="0">
                  <c:v>Počet panelů</c:v>
                </c:pt>
              </c:strCache>
            </c:strRef>
          </c:tx>
          <c:spPr>
            <a:ln w="28575" cap="rnd">
              <a:solidFill>
                <a:schemeClr val="accent3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Energie!$F$25:$F$27</c:f>
              <c:strCache>
                <c:ptCount val="3"/>
                <c:pt idx="0">
                  <c:v>U6</c:v>
                </c:pt>
                <c:pt idx="1">
                  <c:v>U11</c:v>
                </c:pt>
                <c:pt idx="2">
                  <c:v>U12</c:v>
                </c:pt>
              </c:strCache>
            </c:strRef>
          </c:cat>
          <c:val>
            <c:numRef>
              <c:f>Energie!$H$25:$H$27</c:f>
              <c:numCache>
                <c:formatCode>General</c:formatCode>
                <c:ptCount val="3"/>
                <c:pt idx="0">
                  <c:v>137</c:v>
                </c:pt>
                <c:pt idx="1">
                  <c:v>95</c:v>
                </c:pt>
                <c:pt idx="2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F2-4F48-A81B-EF37A0680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6117840"/>
        <c:axId val="1078822528"/>
      </c:lineChart>
      <c:catAx>
        <c:axId val="153613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78815456"/>
        <c:crosses val="autoZero"/>
        <c:auto val="1"/>
        <c:lblAlgn val="ctr"/>
        <c:lblOffset val="100"/>
        <c:noMultiLvlLbl val="0"/>
      </c:catAx>
      <c:valAx>
        <c:axId val="107881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36135040"/>
        <c:crosses val="autoZero"/>
        <c:crossBetween val="between"/>
      </c:valAx>
      <c:valAx>
        <c:axId val="1078822528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36117840"/>
        <c:crosses val="max"/>
        <c:crossBetween val="between"/>
      </c:valAx>
      <c:catAx>
        <c:axId val="1536117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788225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Finance!$B$1</c:f>
              <c:strCache>
                <c:ptCount val="1"/>
                <c:pt idx="0">
                  <c:v>Výdaje (v mil. Kč)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6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FFD-4454-91FC-5F1C9F406F9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FFD-4454-91FC-5F1C9F406F9F}"/>
              </c:ext>
            </c:extLst>
          </c:dPt>
          <c:dPt>
            <c:idx val="2"/>
            <c:bubble3D val="0"/>
            <c:spPr>
              <a:solidFill>
                <a:schemeClr val="accent3">
                  <a:tint val="6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FFD-4454-91FC-5F1C9F406F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Finance!$A$2:$A$4</c:f>
              <c:strCache>
                <c:ptCount val="3"/>
                <c:pt idx="0">
                  <c:v>Ostatní výdaje</c:v>
                </c:pt>
                <c:pt idx="1">
                  <c:v>Prostředky na VaV</c:v>
                </c:pt>
                <c:pt idx="2">
                  <c:v>Prostředky související s udržitelností</c:v>
                </c:pt>
              </c:strCache>
            </c:strRef>
          </c:cat>
          <c:val>
            <c:numRef>
              <c:f>Finance!$B$2:$B$4</c:f>
              <c:numCache>
                <c:formatCode>General</c:formatCode>
                <c:ptCount val="3"/>
                <c:pt idx="0">
                  <c:v>1380.8</c:v>
                </c:pt>
                <c:pt idx="1">
                  <c:v>316</c:v>
                </c:pt>
                <c:pt idx="2">
                  <c:v>17.2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FD-4454-91FC-5F1C9F406F9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C92B77-9F9A-429D-8682-0B6AED24AD85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3B149CD0-4889-4B49-B1EB-A0AD472019C6}">
      <dgm:prSet phldrT="[Text]" phldr="0"/>
      <dgm:spPr/>
      <dgm:t>
        <a:bodyPr/>
        <a:lstStyle/>
        <a:p>
          <a:pPr rtl="0"/>
          <a:r>
            <a:rPr lang="cs-CZ" dirty="0">
              <a:latin typeface="Trebuchet MS" panose="020B0603020202020204"/>
            </a:rPr>
            <a:t>Vedení UTB</a:t>
          </a:r>
          <a:endParaRPr lang="cs-CZ" dirty="0"/>
        </a:p>
      </dgm:t>
    </dgm:pt>
    <dgm:pt modelId="{CD5A8D2C-18B1-46BE-9279-B8D06DD9EC25}" type="parTrans" cxnId="{FDF465DE-EEA5-471C-919D-3A1BAFA688A5}">
      <dgm:prSet/>
      <dgm:spPr/>
      <dgm:t>
        <a:bodyPr/>
        <a:lstStyle/>
        <a:p>
          <a:endParaRPr lang="cs-CZ"/>
        </a:p>
      </dgm:t>
    </dgm:pt>
    <dgm:pt modelId="{02ACF481-8E6C-4F15-AF18-BBA236B9F715}" type="sibTrans" cxnId="{FDF465DE-EEA5-471C-919D-3A1BAFA688A5}">
      <dgm:prSet/>
      <dgm:spPr/>
      <dgm:t>
        <a:bodyPr/>
        <a:lstStyle/>
        <a:p>
          <a:endParaRPr lang="cs-CZ"/>
        </a:p>
      </dgm:t>
    </dgm:pt>
    <dgm:pt modelId="{E2DC72C9-4ECA-453F-A2DB-8AA97E4D18A1}">
      <dgm:prSet phldrT="[Text]" phldr="0"/>
      <dgm:spPr/>
      <dgm:t>
        <a:bodyPr/>
        <a:lstStyle/>
        <a:p>
          <a:pPr rtl="0"/>
          <a:r>
            <a:rPr lang="cs-CZ" dirty="0">
              <a:latin typeface="Trebuchet MS" panose="020B0603020202020204"/>
            </a:rPr>
            <a:t>PS rektorátních odd.</a:t>
          </a:r>
          <a:endParaRPr lang="cs-CZ" dirty="0"/>
        </a:p>
      </dgm:t>
    </dgm:pt>
    <dgm:pt modelId="{E111BD7C-3E55-4369-91F4-481668A04C86}" type="parTrans" cxnId="{FFAD350A-5A74-442E-A448-7A11CB94E1EF}">
      <dgm:prSet/>
      <dgm:spPr/>
      <dgm:t>
        <a:bodyPr/>
        <a:lstStyle/>
        <a:p>
          <a:endParaRPr lang="cs-CZ"/>
        </a:p>
      </dgm:t>
    </dgm:pt>
    <dgm:pt modelId="{D6BA6DB9-3FC3-4F45-8790-27EF68499DB7}" type="sibTrans" cxnId="{FFAD350A-5A74-442E-A448-7A11CB94E1EF}">
      <dgm:prSet/>
      <dgm:spPr/>
      <dgm:t>
        <a:bodyPr/>
        <a:lstStyle/>
        <a:p>
          <a:endParaRPr lang="cs-CZ"/>
        </a:p>
      </dgm:t>
    </dgm:pt>
    <dgm:pt modelId="{21EDE2A9-346E-41F1-820F-B80370DEEC82}">
      <dgm:prSet phldrT="[Text]" phldr="0"/>
      <dgm:spPr/>
      <dgm:t>
        <a:bodyPr/>
        <a:lstStyle/>
        <a:p>
          <a:pPr rtl="0"/>
          <a:r>
            <a:rPr lang="cs-CZ" dirty="0">
              <a:latin typeface="Trebuchet MS" panose="020B0603020202020204"/>
            </a:rPr>
            <a:t>PS součásti</a:t>
          </a:r>
          <a:endParaRPr lang="cs-CZ" dirty="0"/>
        </a:p>
      </dgm:t>
    </dgm:pt>
    <dgm:pt modelId="{C2B0643E-8670-42BA-9D24-BA38C0525CEA}" type="parTrans" cxnId="{F7084C76-AC16-4A5C-8842-9D1323048B63}">
      <dgm:prSet/>
      <dgm:spPr/>
      <dgm:t>
        <a:bodyPr/>
        <a:lstStyle/>
        <a:p>
          <a:endParaRPr lang="cs-CZ"/>
        </a:p>
      </dgm:t>
    </dgm:pt>
    <dgm:pt modelId="{194E72F5-56AF-4B03-9AEB-2C5A41F51297}" type="sibTrans" cxnId="{F7084C76-AC16-4A5C-8842-9D1323048B63}">
      <dgm:prSet/>
      <dgm:spPr/>
      <dgm:t>
        <a:bodyPr/>
        <a:lstStyle/>
        <a:p>
          <a:endParaRPr lang="cs-CZ"/>
        </a:p>
      </dgm:t>
    </dgm:pt>
    <dgm:pt modelId="{73FD637E-B964-47DA-A32B-5FCC4255C833}" type="pres">
      <dgm:prSet presAssocID="{6BC92B77-9F9A-429D-8682-0B6AED24AD85}" presName="Name0" presStyleCnt="0">
        <dgm:presLayoutVars>
          <dgm:dir/>
          <dgm:resizeHandles val="exact"/>
        </dgm:presLayoutVars>
      </dgm:prSet>
      <dgm:spPr/>
    </dgm:pt>
    <dgm:pt modelId="{869A1D65-914A-4502-90E0-C9DA0EE1C10A}" type="pres">
      <dgm:prSet presAssocID="{3B149CD0-4889-4B49-B1EB-A0AD472019C6}" presName="node" presStyleLbl="node1" presStyleIdx="0" presStyleCnt="3">
        <dgm:presLayoutVars>
          <dgm:bulletEnabled val="1"/>
        </dgm:presLayoutVars>
      </dgm:prSet>
      <dgm:spPr/>
    </dgm:pt>
    <dgm:pt modelId="{F0FE3679-6F4B-4283-8477-110CB5705C3E}" type="pres">
      <dgm:prSet presAssocID="{02ACF481-8E6C-4F15-AF18-BBA236B9F715}" presName="sibTrans" presStyleLbl="sibTrans2D1" presStyleIdx="0" presStyleCnt="3"/>
      <dgm:spPr/>
    </dgm:pt>
    <dgm:pt modelId="{1CE333A3-66F6-47F4-9D7D-DA57A102B743}" type="pres">
      <dgm:prSet presAssocID="{02ACF481-8E6C-4F15-AF18-BBA236B9F715}" presName="connectorText" presStyleLbl="sibTrans2D1" presStyleIdx="0" presStyleCnt="3"/>
      <dgm:spPr/>
    </dgm:pt>
    <dgm:pt modelId="{39BD0834-AD7D-4B29-BC0C-29640A22BA7E}" type="pres">
      <dgm:prSet presAssocID="{E2DC72C9-4ECA-453F-A2DB-8AA97E4D18A1}" presName="node" presStyleLbl="node1" presStyleIdx="1" presStyleCnt="3">
        <dgm:presLayoutVars>
          <dgm:bulletEnabled val="1"/>
        </dgm:presLayoutVars>
      </dgm:prSet>
      <dgm:spPr/>
    </dgm:pt>
    <dgm:pt modelId="{343954AF-250C-41F2-816B-7FE6E23BD259}" type="pres">
      <dgm:prSet presAssocID="{D6BA6DB9-3FC3-4F45-8790-27EF68499DB7}" presName="sibTrans" presStyleLbl="sibTrans2D1" presStyleIdx="1" presStyleCnt="3"/>
      <dgm:spPr/>
    </dgm:pt>
    <dgm:pt modelId="{7963F8A6-12F6-4A93-98B1-0E31884B7A5E}" type="pres">
      <dgm:prSet presAssocID="{D6BA6DB9-3FC3-4F45-8790-27EF68499DB7}" presName="connectorText" presStyleLbl="sibTrans2D1" presStyleIdx="1" presStyleCnt="3"/>
      <dgm:spPr/>
    </dgm:pt>
    <dgm:pt modelId="{29135DD3-67DB-4425-A566-7506F4857326}" type="pres">
      <dgm:prSet presAssocID="{21EDE2A9-346E-41F1-820F-B80370DEEC82}" presName="node" presStyleLbl="node1" presStyleIdx="2" presStyleCnt="3">
        <dgm:presLayoutVars>
          <dgm:bulletEnabled val="1"/>
        </dgm:presLayoutVars>
      </dgm:prSet>
      <dgm:spPr/>
    </dgm:pt>
    <dgm:pt modelId="{79A2CCDF-AE7D-40FB-A74E-A2381D4A11B9}" type="pres">
      <dgm:prSet presAssocID="{194E72F5-56AF-4B03-9AEB-2C5A41F51297}" presName="sibTrans" presStyleLbl="sibTrans2D1" presStyleIdx="2" presStyleCnt="3"/>
      <dgm:spPr/>
    </dgm:pt>
    <dgm:pt modelId="{92F4BC79-14D1-4AC5-A197-3DDAC8A927FB}" type="pres">
      <dgm:prSet presAssocID="{194E72F5-56AF-4B03-9AEB-2C5A41F51297}" presName="connectorText" presStyleLbl="sibTrans2D1" presStyleIdx="2" presStyleCnt="3"/>
      <dgm:spPr/>
    </dgm:pt>
  </dgm:ptLst>
  <dgm:cxnLst>
    <dgm:cxn modelId="{FFAD350A-5A74-442E-A448-7A11CB94E1EF}" srcId="{6BC92B77-9F9A-429D-8682-0B6AED24AD85}" destId="{E2DC72C9-4ECA-453F-A2DB-8AA97E4D18A1}" srcOrd="1" destOrd="0" parTransId="{E111BD7C-3E55-4369-91F4-481668A04C86}" sibTransId="{D6BA6DB9-3FC3-4F45-8790-27EF68499DB7}"/>
    <dgm:cxn modelId="{A60E1A25-7242-4BFB-838A-69C6DCA263B0}" type="presOf" srcId="{02ACF481-8E6C-4F15-AF18-BBA236B9F715}" destId="{F0FE3679-6F4B-4283-8477-110CB5705C3E}" srcOrd="0" destOrd="0" presId="urn:microsoft.com/office/officeart/2005/8/layout/cycle7"/>
    <dgm:cxn modelId="{E3EBB728-AE40-4507-8EAF-3BE30810EAC0}" type="presOf" srcId="{6BC92B77-9F9A-429D-8682-0B6AED24AD85}" destId="{73FD637E-B964-47DA-A32B-5FCC4255C833}" srcOrd="0" destOrd="0" presId="urn:microsoft.com/office/officeart/2005/8/layout/cycle7"/>
    <dgm:cxn modelId="{0859B439-B887-41EE-8C57-83FDD8C86450}" type="presOf" srcId="{02ACF481-8E6C-4F15-AF18-BBA236B9F715}" destId="{1CE333A3-66F6-47F4-9D7D-DA57A102B743}" srcOrd="1" destOrd="0" presId="urn:microsoft.com/office/officeart/2005/8/layout/cycle7"/>
    <dgm:cxn modelId="{4302F75C-5826-4893-A6AE-BE8161AE1D0E}" type="presOf" srcId="{194E72F5-56AF-4B03-9AEB-2C5A41F51297}" destId="{92F4BC79-14D1-4AC5-A197-3DDAC8A927FB}" srcOrd="1" destOrd="0" presId="urn:microsoft.com/office/officeart/2005/8/layout/cycle7"/>
    <dgm:cxn modelId="{C0A4BD41-3363-45D3-B2CB-08560D6EEE18}" type="presOf" srcId="{194E72F5-56AF-4B03-9AEB-2C5A41F51297}" destId="{79A2CCDF-AE7D-40FB-A74E-A2381D4A11B9}" srcOrd="0" destOrd="0" presId="urn:microsoft.com/office/officeart/2005/8/layout/cycle7"/>
    <dgm:cxn modelId="{AC22F862-72A5-48A8-A59A-64432158C8C4}" type="presOf" srcId="{D6BA6DB9-3FC3-4F45-8790-27EF68499DB7}" destId="{7963F8A6-12F6-4A93-98B1-0E31884B7A5E}" srcOrd="1" destOrd="0" presId="urn:microsoft.com/office/officeart/2005/8/layout/cycle7"/>
    <dgm:cxn modelId="{267DFC74-8386-4D51-8930-1284CB99672F}" type="presOf" srcId="{E2DC72C9-4ECA-453F-A2DB-8AA97E4D18A1}" destId="{39BD0834-AD7D-4B29-BC0C-29640A22BA7E}" srcOrd="0" destOrd="0" presId="urn:microsoft.com/office/officeart/2005/8/layout/cycle7"/>
    <dgm:cxn modelId="{F7084C76-AC16-4A5C-8842-9D1323048B63}" srcId="{6BC92B77-9F9A-429D-8682-0B6AED24AD85}" destId="{21EDE2A9-346E-41F1-820F-B80370DEEC82}" srcOrd="2" destOrd="0" parTransId="{C2B0643E-8670-42BA-9D24-BA38C0525CEA}" sibTransId="{194E72F5-56AF-4B03-9AEB-2C5A41F51297}"/>
    <dgm:cxn modelId="{0F487F79-30B8-4627-B5A1-BA7B3BF62624}" type="presOf" srcId="{3B149CD0-4889-4B49-B1EB-A0AD472019C6}" destId="{869A1D65-914A-4502-90E0-C9DA0EE1C10A}" srcOrd="0" destOrd="0" presId="urn:microsoft.com/office/officeart/2005/8/layout/cycle7"/>
    <dgm:cxn modelId="{029784DD-258A-4F89-BCBD-7E89629D160E}" type="presOf" srcId="{D6BA6DB9-3FC3-4F45-8790-27EF68499DB7}" destId="{343954AF-250C-41F2-816B-7FE6E23BD259}" srcOrd="0" destOrd="0" presId="urn:microsoft.com/office/officeart/2005/8/layout/cycle7"/>
    <dgm:cxn modelId="{F4D896DD-90B1-45C0-9E67-46B9DD0A9F6B}" type="presOf" srcId="{21EDE2A9-346E-41F1-820F-B80370DEEC82}" destId="{29135DD3-67DB-4425-A566-7506F4857326}" srcOrd="0" destOrd="0" presId="urn:microsoft.com/office/officeart/2005/8/layout/cycle7"/>
    <dgm:cxn modelId="{FDF465DE-EEA5-471C-919D-3A1BAFA688A5}" srcId="{6BC92B77-9F9A-429D-8682-0B6AED24AD85}" destId="{3B149CD0-4889-4B49-B1EB-A0AD472019C6}" srcOrd="0" destOrd="0" parTransId="{CD5A8D2C-18B1-46BE-9279-B8D06DD9EC25}" sibTransId="{02ACF481-8E6C-4F15-AF18-BBA236B9F715}"/>
    <dgm:cxn modelId="{656BF782-0668-48ED-9A7F-A8859890C9E0}" type="presParOf" srcId="{73FD637E-B964-47DA-A32B-5FCC4255C833}" destId="{869A1D65-914A-4502-90E0-C9DA0EE1C10A}" srcOrd="0" destOrd="0" presId="urn:microsoft.com/office/officeart/2005/8/layout/cycle7"/>
    <dgm:cxn modelId="{4D7586DD-8433-43DD-89B0-D2D6FF14D237}" type="presParOf" srcId="{73FD637E-B964-47DA-A32B-5FCC4255C833}" destId="{F0FE3679-6F4B-4283-8477-110CB5705C3E}" srcOrd="1" destOrd="0" presId="urn:microsoft.com/office/officeart/2005/8/layout/cycle7"/>
    <dgm:cxn modelId="{F256DB89-55B4-4E7A-9188-CF436AF9E691}" type="presParOf" srcId="{F0FE3679-6F4B-4283-8477-110CB5705C3E}" destId="{1CE333A3-66F6-47F4-9D7D-DA57A102B743}" srcOrd="0" destOrd="0" presId="urn:microsoft.com/office/officeart/2005/8/layout/cycle7"/>
    <dgm:cxn modelId="{6D08E3EC-AF33-4786-A749-EAB45177F8AF}" type="presParOf" srcId="{73FD637E-B964-47DA-A32B-5FCC4255C833}" destId="{39BD0834-AD7D-4B29-BC0C-29640A22BA7E}" srcOrd="2" destOrd="0" presId="urn:microsoft.com/office/officeart/2005/8/layout/cycle7"/>
    <dgm:cxn modelId="{06D4DD36-E732-4ABE-B12A-E17E79FDC5C8}" type="presParOf" srcId="{73FD637E-B964-47DA-A32B-5FCC4255C833}" destId="{343954AF-250C-41F2-816B-7FE6E23BD259}" srcOrd="3" destOrd="0" presId="urn:microsoft.com/office/officeart/2005/8/layout/cycle7"/>
    <dgm:cxn modelId="{2F519211-6887-4277-95AA-17F0A5C3BDD9}" type="presParOf" srcId="{343954AF-250C-41F2-816B-7FE6E23BD259}" destId="{7963F8A6-12F6-4A93-98B1-0E31884B7A5E}" srcOrd="0" destOrd="0" presId="urn:microsoft.com/office/officeart/2005/8/layout/cycle7"/>
    <dgm:cxn modelId="{6A9C2DFC-B081-4C65-B16D-8F4E9F71DD79}" type="presParOf" srcId="{73FD637E-B964-47DA-A32B-5FCC4255C833}" destId="{29135DD3-67DB-4425-A566-7506F4857326}" srcOrd="4" destOrd="0" presId="urn:microsoft.com/office/officeart/2005/8/layout/cycle7"/>
    <dgm:cxn modelId="{A1008BA1-604C-4A95-8416-67A9883E0162}" type="presParOf" srcId="{73FD637E-B964-47DA-A32B-5FCC4255C833}" destId="{79A2CCDF-AE7D-40FB-A74E-A2381D4A11B9}" srcOrd="5" destOrd="0" presId="urn:microsoft.com/office/officeart/2005/8/layout/cycle7"/>
    <dgm:cxn modelId="{F4BFE1CF-E213-46F9-A82B-A3F5CF1003AB}" type="presParOf" srcId="{79A2CCDF-AE7D-40FB-A74E-A2381D4A11B9}" destId="{92F4BC79-14D1-4AC5-A197-3DDAC8A927F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257397-81D4-4215-B627-42A8968B46BC}" type="doc">
      <dgm:prSet loTypeId="urn:microsoft.com/office/officeart/2005/8/layout/arrow2" loCatId="process" qsTypeId="urn:microsoft.com/office/officeart/2005/8/quickstyle/simple4" qsCatId="simple" csTypeId="urn:microsoft.com/office/officeart/2005/8/colors/accent1_2" csCatId="accent1" phldr="1"/>
      <dgm:spPr/>
    </dgm:pt>
    <dgm:pt modelId="{E35D0DD6-DE7D-4382-814E-D174DD70A7AA}">
      <dgm:prSet phldrT="[Text]" custT="1"/>
      <dgm:spPr/>
      <dgm:t>
        <a:bodyPr/>
        <a:lstStyle/>
        <a:p>
          <a:r>
            <a:rPr lang="cs-CZ" sz="1800" dirty="0"/>
            <a:t>Analýza</a:t>
          </a:r>
        </a:p>
      </dgm:t>
    </dgm:pt>
    <dgm:pt modelId="{61947180-E2C9-4D94-B90B-14F4D65F07C6}" type="parTrans" cxnId="{DFA6C206-4797-49DF-9A1D-7840236B55AA}">
      <dgm:prSet/>
      <dgm:spPr/>
      <dgm:t>
        <a:bodyPr/>
        <a:lstStyle/>
        <a:p>
          <a:endParaRPr lang="cs-CZ"/>
        </a:p>
      </dgm:t>
    </dgm:pt>
    <dgm:pt modelId="{FA32FFB2-2541-49BD-B004-4DB4DE78487D}" type="sibTrans" cxnId="{DFA6C206-4797-49DF-9A1D-7840236B55AA}">
      <dgm:prSet/>
      <dgm:spPr/>
      <dgm:t>
        <a:bodyPr/>
        <a:lstStyle/>
        <a:p>
          <a:endParaRPr lang="cs-CZ"/>
        </a:p>
      </dgm:t>
    </dgm:pt>
    <dgm:pt modelId="{D80FC2D7-6420-40D1-B536-9BA0575D8152}">
      <dgm:prSet phldrT="[Text]" custT="1"/>
      <dgm:spPr/>
      <dgm:t>
        <a:bodyPr/>
        <a:lstStyle/>
        <a:p>
          <a:r>
            <a:rPr lang="cs-CZ" sz="1800" dirty="0">
              <a:solidFill>
                <a:schemeClr val="tx1"/>
              </a:solidFill>
            </a:rPr>
            <a:t>Strategické</a:t>
          </a:r>
          <a:r>
            <a:rPr lang="cs-CZ" sz="1600" dirty="0">
              <a:solidFill>
                <a:schemeClr val="tx1"/>
              </a:solidFill>
            </a:rPr>
            <a:t> cíle</a:t>
          </a:r>
        </a:p>
      </dgm:t>
    </dgm:pt>
    <dgm:pt modelId="{0C255D0E-B491-4494-A753-625FD46121FA}" type="parTrans" cxnId="{A6F4AFFC-FE23-43EA-9435-DA7881251BB5}">
      <dgm:prSet/>
      <dgm:spPr/>
      <dgm:t>
        <a:bodyPr/>
        <a:lstStyle/>
        <a:p>
          <a:endParaRPr lang="cs-CZ"/>
        </a:p>
      </dgm:t>
    </dgm:pt>
    <dgm:pt modelId="{01F7A0F3-5A54-4BDF-8552-B7F8E35E1ED2}" type="sibTrans" cxnId="{A6F4AFFC-FE23-43EA-9435-DA7881251BB5}">
      <dgm:prSet/>
      <dgm:spPr/>
      <dgm:t>
        <a:bodyPr/>
        <a:lstStyle/>
        <a:p>
          <a:endParaRPr lang="cs-CZ"/>
        </a:p>
      </dgm:t>
    </dgm:pt>
    <dgm:pt modelId="{6510AAEE-4EBB-4E5A-8A89-A482B33D06E1}">
      <dgm:prSet phldrT="[Text]" custT="1"/>
      <dgm:spPr/>
      <dgm:t>
        <a:bodyPr/>
        <a:lstStyle/>
        <a:p>
          <a:r>
            <a:rPr lang="cs-CZ" sz="1800" dirty="0"/>
            <a:t>Akční kroky</a:t>
          </a:r>
        </a:p>
      </dgm:t>
    </dgm:pt>
    <dgm:pt modelId="{78A145CF-D6DD-4A81-AB8E-8E7F6E9930B2}" type="parTrans" cxnId="{8293B7AD-7D43-4E99-8EE4-B406D429AC21}">
      <dgm:prSet/>
      <dgm:spPr/>
      <dgm:t>
        <a:bodyPr/>
        <a:lstStyle/>
        <a:p>
          <a:endParaRPr lang="cs-CZ"/>
        </a:p>
      </dgm:t>
    </dgm:pt>
    <dgm:pt modelId="{06C5F6EE-24DB-4B76-B194-ED79151776F1}" type="sibTrans" cxnId="{8293B7AD-7D43-4E99-8EE4-B406D429AC21}">
      <dgm:prSet/>
      <dgm:spPr/>
      <dgm:t>
        <a:bodyPr/>
        <a:lstStyle/>
        <a:p>
          <a:endParaRPr lang="cs-CZ"/>
        </a:p>
      </dgm:t>
    </dgm:pt>
    <dgm:pt modelId="{78A9D809-C4F1-4CBF-95A9-012DF431E926}">
      <dgm:prSet phldrT="[Text]" custT="1"/>
      <dgm:spPr/>
      <dgm:t>
        <a:bodyPr/>
        <a:lstStyle/>
        <a:p>
          <a:r>
            <a:rPr lang="cs-CZ" sz="1800" dirty="0"/>
            <a:t>Předložení vedení</a:t>
          </a:r>
        </a:p>
      </dgm:t>
    </dgm:pt>
    <dgm:pt modelId="{4BEE0ABA-52BB-4AEB-8B24-CAC89676EC81}" type="parTrans" cxnId="{D69459C1-CA73-4E93-892D-70EA911BDB8A}">
      <dgm:prSet/>
      <dgm:spPr/>
      <dgm:t>
        <a:bodyPr/>
        <a:lstStyle/>
        <a:p>
          <a:endParaRPr lang="cs-CZ"/>
        </a:p>
      </dgm:t>
    </dgm:pt>
    <dgm:pt modelId="{E301552A-771A-443C-95C0-4D273AC80F00}" type="sibTrans" cxnId="{D69459C1-CA73-4E93-892D-70EA911BDB8A}">
      <dgm:prSet/>
      <dgm:spPr/>
      <dgm:t>
        <a:bodyPr/>
        <a:lstStyle/>
        <a:p>
          <a:endParaRPr lang="cs-CZ"/>
        </a:p>
      </dgm:t>
    </dgm:pt>
    <dgm:pt modelId="{7EEB0893-B567-415C-BCBC-153E914353E0}">
      <dgm:prSet phldrT="[Text]" custT="1"/>
      <dgm:spPr/>
      <dgm:t>
        <a:bodyPr/>
        <a:lstStyle/>
        <a:p>
          <a:r>
            <a:rPr lang="cs-CZ" sz="1800" dirty="0"/>
            <a:t>Mise, vize a oblasti</a:t>
          </a:r>
        </a:p>
      </dgm:t>
    </dgm:pt>
    <dgm:pt modelId="{CBA92B4D-7B36-4F87-85A4-2B830DA40E53}" type="parTrans" cxnId="{6989BAC7-1A7F-4369-A469-13F91A561A1D}">
      <dgm:prSet/>
      <dgm:spPr/>
      <dgm:t>
        <a:bodyPr/>
        <a:lstStyle/>
        <a:p>
          <a:endParaRPr lang="cs-CZ"/>
        </a:p>
      </dgm:t>
    </dgm:pt>
    <dgm:pt modelId="{BED424D7-7998-4958-AE2F-A01FA5B98A36}" type="sibTrans" cxnId="{6989BAC7-1A7F-4369-A469-13F91A561A1D}">
      <dgm:prSet/>
      <dgm:spPr/>
      <dgm:t>
        <a:bodyPr/>
        <a:lstStyle/>
        <a:p>
          <a:endParaRPr lang="cs-CZ"/>
        </a:p>
      </dgm:t>
    </dgm:pt>
    <dgm:pt modelId="{BD9B99AB-0C9D-44D0-B3F9-E7A6408F64C9}" type="pres">
      <dgm:prSet presAssocID="{A4257397-81D4-4215-B627-42A8968B46BC}" presName="arrowDiagram" presStyleCnt="0">
        <dgm:presLayoutVars>
          <dgm:chMax val="5"/>
          <dgm:dir/>
          <dgm:resizeHandles val="exact"/>
        </dgm:presLayoutVars>
      </dgm:prSet>
      <dgm:spPr/>
    </dgm:pt>
    <dgm:pt modelId="{F0301A47-1BE6-4D17-BDF5-2856B2C13897}" type="pres">
      <dgm:prSet presAssocID="{A4257397-81D4-4215-B627-42A8968B46BC}" presName="arrow" presStyleLbl="bgShp" presStyleIdx="0" presStyleCnt="1"/>
      <dgm:spPr/>
    </dgm:pt>
    <dgm:pt modelId="{36BC8959-5687-4D0D-A176-67CD8FD43DED}" type="pres">
      <dgm:prSet presAssocID="{A4257397-81D4-4215-B627-42A8968B46BC}" presName="arrowDiagram5" presStyleCnt="0"/>
      <dgm:spPr/>
    </dgm:pt>
    <dgm:pt modelId="{119375A3-66E3-4564-A68B-C46B2CCDD8D8}" type="pres">
      <dgm:prSet presAssocID="{7EEB0893-B567-415C-BCBC-153E914353E0}" presName="bullet5a" presStyleLbl="node1" presStyleIdx="0" presStyleCnt="5"/>
      <dgm:spPr/>
    </dgm:pt>
    <dgm:pt modelId="{CE822867-8F55-431B-8079-52F93243BB4B}" type="pres">
      <dgm:prSet presAssocID="{7EEB0893-B567-415C-BCBC-153E914353E0}" presName="textBox5a" presStyleLbl="revTx" presStyleIdx="0" presStyleCnt="5">
        <dgm:presLayoutVars>
          <dgm:bulletEnabled val="1"/>
        </dgm:presLayoutVars>
      </dgm:prSet>
      <dgm:spPr/>
    </dgm:pt>
    <dgm:pt modelId="{F63C2645-D20C-4B8F-967F-1CBA9FA8E6A6}" type="pres">
      <dgm:prSet presAssocID="{E35D0DD6-DE7D-4382-814E-D174DD70A7AA}" presName="bullet5b" presStyleLbl="node1" presStyleIdx="1" presStyleCnt="5"/>
      <dgm:spPr/>
    </dgm:pt>
    <dgm:pt modelId="{F3B75647-B49F-4CFF-8381-3B16397D07FA}" type="pres">
      <dgm:prSet presAssocID="{E35D0DD6-DE7D-4382-814E-D174DD70A7AA}" presName="textBox5b" presStyleLbl="revTx" presStyleIdx="1" presStyleCnt="5">
        <dgm:presLayoutVars>
          <dgm:bulletEnabled val="1"/>
        </dgm:presLayoutVars>
      </dgm:prSet>
      <dgm:spPr/>
    </dgm:pt>
    <dgm:pt modelId="{827D9CBB-147B-4CEA-BAF0-8F493BE41444}" type="pres">
      <dgm:prSet presAssocID="{D80FC2D7-6420-40D1-B536-9BA0575D8152}" presName="bullet5c" presStyleLbl="node1" presStyleIdx="2" presStyleCnt="5"/>
      <dgm:spPr/>
    </dgm:pt>
    <dgm:pt modelId="{6EC3B881-EB44-4988-8DAC-31825DE4E72F}" type="pres">
      <dgm:prSet presAssocID="{D80FC2D7-6420-40D1-B536-9BA0575D8152}" presName="textBox5c" presStyleLbl="revTx" presStyleIdx="2" presStyleCnt="5" custScaleX="122136" custScaleY="89258" custLinFactNeighborX="13576" custLinFactNeighborY="0">
        <dgm:presLayoutVars>
          <dgm:bulletEnabled val="1"/>
        </dgm:presLayoutVars>
      </dgm:prSet>
      <dgm:spPr/>
    </dgm:pt>
    <dgm:pt modelId="{78CF0221-9521-40DF-A6B4-A03D421B2DC1}" type="pres">
      <dgm:prSet presAssocID="{6510AAEE-4EBB-4E5A-8A89-A482B33D06E1}" presName="bullet5d" presStyleLbl="node1" presStyleIdx="3" presStyleCnt="5"/>
      <dgm:spPr/>
    </dgm:pt>
    <dgm:pt modelId="{8D003155-0F74-4C78-850A-CB9B88ECA25A}" type="pres">
      <dgm:prSet presAssocID="{6510AAEE-4EBB-4E5A-8A89-A482B33D06E1}" presName="textBox5d" presStyleLbl="revTx" presStyleIdx="3" presStyleCnt="5" custScaleX="71219" custScaleY="94227" custLinFactNeighborX="-10423" custLinFactNeighborY="-2705">
        <dgm:presLayoutVars>
          <dgm:bulletEnabled val="1"/>
        </dgm:presLayoutVars>
      </dgm:prSet>
      <dgm:spPr/>
    </dgm:pt>
    <dgm:pt modelId="{48779E3D-37F7-4B87-A17C-7289C61EEF9C}" type="pres">
      <dgm:prSet presAssocID="{78A9D809-C4F1-4CBF-95A9-012DF431E926}" presName="bullet5e" presStyleLbl="node1" presStyleIdx="4" presStyleCnt="5"/>
      <dgm:spPr/>
    </dgm:pt>
    <dgm:pt modelId="{A68ADA68-D085-4E29-9C84-2B6CD6389D87}" type="pres">
      <dgm:prSet presAssocID="{78A9D809-C4F1-4CBF-95A9-012DF431E926}" presName="textBox5e" presStyleLbl="revTx" presStyleIdx="4" presStyleCnt="5" custScaleX="110507" custScaleY="89375">
        <dgm:presLayoutVars>
          <dgm:bulletEnabled val="1"/>
        </dgm:presLayoutVars>
      </dgm:prSet>
      <dgm:spPr/>
    </dgm:pt>
  </dgm:ptLst>
  <dgm:cxnLst>
    <dgm:cxn modelId="{DFA6C206-4797-49DF-9A1D-7840236B55AA}" srcId="{A4257397-81D4-4215-B627-42A8968B46BC}" destId="{E35D0DD6-DE7D-4382-814E-D174DD70A7AA}" srcOrd="1" destOrd="0" parTransId="{61947180-E2C9-4D94-B90B-14F4D65F07C6}" sibTransId="{FA32FFB2-2541-49BD-B004-4DB4DE78487D}"/>
    <dgm:cxn modelId="{EB1CD33B-5815-4DD7-9DA3-AD2692554D98}" type="presOf" srcId="{78A9D809-C4F1-4CBF-95A9-012DF431E926}" destId="{A68ADA68-D085-4E29-9C84-2B6CD6389D87}" srcOrd="0" destOrd="0" presId="urn:microsoft.com/office/officeart/2005/8/layout/arrow2"/>
    <dgm:cxn modelId="{A6CF8261-27AE-4435-9444-B7A36E02E191}" type="presOf" srcId="{6510AAEE-4EBB-4E5A-8A89-A482B33D06E1}" destId="{8D003155-0F74-4C78-850A-CB9B88ECA25A}" srcOrd="0" destOrd="0" presId="urn:microsoft.com/office/officeart/2005/8/layout/arrow2"/>
    <dgm:cxn modelId="{7BB79165-AD9C-4CCE-B95A-A37102972811}" type="presOf" srcId="{A4257397-81D4-4215-B627-42A8968B46BC}" destId="{BD9B99AB-0C9D-44D0-B3F9-E7A6408F64C9}" srcOrd="0" destOrd="0" presId="urn:microsoft.com/office/officeart/2005/8/layout/arrow2"/>
    <dgm:cxn modelId="{18584968-4DC0-4D25-AE2B-68A52FA60E28}" type="presOf" srcId="{D80FC2D7-6420-40D1-B536-9BA0575D8152}" destId="{6EC3B881-EB44-4988-8DAC-31825DE4E72F}" srcOrd="0" destOrd="0" presId="urn:microsoft.com/office/officeart/2005/8/layout/arrow2"/>
    <dgm:cxn modelId="{26D20EA2-39F3-4C32-A3DE-78FBBA2BFA2B}" type="presOf" srcId="{7EEB0893-B567-415C-BCBC-153E914353E0}" destId="{CE822867-8F55-431B-8079-52F93243BB4B}" srcOrd="0" destOrd="0" presId="urn:microsoft.com/office/officeart/2005/8/layout/arrow2"/>
    <dgm:cxn modelId="{8293B7AD-7D43-4E99-8EE4-B406D429AC21}" srcId="{A4257397-81D4-4215-B627-42A8968B46BC}" destId="{6510AAEE-4EBB-4E5A-8A89-A482B33D06E1}" srcOrd="3" destOrd="0" parTransId="{78A145CF-D6DD-4A81-AB8E-8E7F6E9930B2}" sibTransId="{06C5F6EE-24DB-4B76-B194-ED79151776F1}"/>
    <dgm:cxn modelId="{D69459C1-CA73-4E93-892D-70EA911BDB8A}" srcId="{A4257397-81D4-4215-B627-42A8968B46BC}" destId="{78A9D809-C4F1-4CBF-95A9-012DF431E926}" srcOrd="4" destOrd="0" parTransId="{4BEE0ABA-52BB-4AEB-8B24-CAC89676EC81}" sibTransId="{E301552A-771A-443C-95C0-4D273AC80F00}"/>
    <dgm:cxn modelId="{B63D4FC7-889F-4361-88A7-32AFC62CE9DB}" type="presOf" srcId="{E35D0DD6-DE7D-4382-814E-D174DD70A7AA}" destId="{F3B75647-B49F-4CFF-8381-3B16397D07FA}" srcOrd="0" destOrd="0" presId="urn:microsoft.com/office/officeart/2005/8/layout/arrow2"/>
    <dgm:cxn modelId="{6989BAC7-1A7F-4369-A469-13F91A561A1D}" srcId="{A4257397-81D4-4215-B627-42A8968B46BC}" destId="{7EEB0893-B567-415C-BCBC-153E914353E0}" srcOrd="0" destOrd="0" parTransId="{CBA92B4D-7B36-4F87-85A4-2B830DA40E53}" sibTransId="{BED424D7-7998-4958-AE2F-A01FA5B98A36}"/>
    <dgm:cxn modelId="{A6F4AFFC-FE23-43EA-9435-DA7881251BB5}" srcId="{A4257397-81D4-4215-B627-42A8968B46BC}" destId="{D80FC2D7-6420-40D1-B536-9BA0575D8152}" srcOrd="2" destOrd="0" parTransId="{0C255D0E-B491-4494-A753-625FD46121FA}" sibTransId="{01F7A0F3-5A54-4BDF-8552-B7F8E35E1ED2}"/>
    <dgm:cxn modelId="{643EBD2D-CA75-4086-9E4E-7879F5722BCF}" type="presParOf" srcId="{BD9B99AB-0C9D-44D0-B3F9-E7A6408F64C9}" destId="{F0301A47-1BE6-4D17-BDF5-2856B2C13897}" srcOrd="0" destOrd="0" presId="urn:microsoft.com/office/officeart/2005/8/layout/arrow2"/>
    <dgm:cxn modelId="{CA4C13FC-A913-46D2-AFB6-65453FD90C99}" type="presParOf" srcId="{BD9B99AB-0C9D-44D0-B3F9-E7A6408F64C9}" destId="{36BC8959-5687-4D0D-A176-67CD8FD43DED}" srcOrd="1" destOrd="0" presId="urn:microsoft.com/office/officeart/2005/8/layout/arrow2"/>
    <dgm:cxn modelId="{43ADC16D-57D8-41DB-9600-C65AC64AAC0C}" type="presParOf" srcId="{36BC8959-5687-4D0D-A176-67CD8FD43DED}" destId="{119375A3-66E3-4564-A68B-C46B2CCDD8D8}" srcOrd="0" destOrd="0" presId="urn:microsoft.com/office/officeart/2005/8/layout/arrow2"/>
    <dgm:cxn modelId="{7055E183-DD10-405C-A4D3-FE63B151DF84}" type="presParOf" srcId="{36BC8959-5687-4D0D-A176-67CD8FD43DED}" destId="{CE822867-8F55-431B-8079-52F93243BB4B}" srcOrd="1" destOrd="0" presId="urn:microsoft.com/office/officeart/2005/8/layout/arrow2"/>
    <dgm:cxn modelId="{F3E61B65-088A-426F-8215-4D1AC1CDE705}" type="presParOf" srcId="{36BC8959-5687-4D0D-A176-67CD8FD43DED}" destId="{F63C2645-D20C-4B8F-967F-1CBA9FA8E6A6}" srcOrd="2" destOrd="0" presId="urn:microsoft.com/office/officeart/2005/8/layout/arrow2"/>
    <dgm:cxn modelId="{B5FBCEBB-86D0-4C4F-842B-7226EF9C9B6E}" type="presParOf" srcId="{36BC8959-5687-4D0D-A176-67CD8FD43DED}" destId="{F3B75647-B49F-4CFF-8381-3B16397D07FA}" srcOrd="3" destOrd="0" presId="urn:microsoft.com/office/officeart/2005/8/layout/arrow2"/>
    <dgm:cxn modelId="{19406F6A-36C1-4C5B-BF2C-7965B75EEA93}" type="presParOf" srcId="{36BC8959-5687-4D0D-A176-67CD8FD43DED}" destId="{827D9CBB-147B-4CEA-BAF0-8F493BE41444}" srcOrd="4" destOrd="0" presId="urn:microsoft.com/office/officeart/2005/8/layout/arrow2"/>
    <dgm:cxn modelId="{4F82546E-6FBB-4F70-A327-83C3553D7E9D}" type="presParOf" srcId="{36BC8959-5687-4D0D-A176-67CD8FD43DED}" destId="{6EC3B881-EB44-4988-8DAC-31825DE4E72F}" srcOrd="5" destOrd="0" presId="urn:microsoft.com/office/officeart/2005/8/layout/arrow2"/>
    <dgm:cxn modelId="{0764001F-E55B-471B-A4F4-432E0F3F0210}" type="presParOf" srcId="{36BC8959-5687-4D0D-A176-67CD8FD43DED}" destId="{78CF0221-9521-40DF-A6B4-A03D421B2DC1}" srcOrd="6" destOrd="0" presId="urn:microsoft.com/office/officeart/2005/8/layout/arrow2"/>
    <dgm:cxn modelId="{81234558-77C3-4B4A-B46F-302E3522095D}" type="presParOf" srcId="{36BC8959-5687-4D0D-A176-67CD8FD43DED}" destId="{8D003155-0F74-4C78-850A-CB9B88ECA25A}" srcOrd="7" destOrd="0" presId="urn:microsoft.com/office/officeart/2005/8/layout/arrow2"/>
    <dgm:cxn modelId="{AD27D080-B165-489E-A418-3F13DFF5B4D5}" type="presParOf" srcId="{36BC8959-5687-4D0D-A176-67CD8FD43DED}" destId="{48779E3D-37F7-4B87-A17C-7289C61EEF9C}" srcOrd="8" destOrd="0" presId="urn:microsoft.com/office/officeart/2005/8/layout/arrow2"/>
    <dgm:cxn modelId="{855C0E8B-5D5D-4DF6-87AB-C23C32BAAAB4}" type="presParOf" srcId="{36BC8959-5687-4D0D-A176-67CD8FD43DED}" destId="{A68ADA68-D085-4E29-9C84-2B6CD6389D8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A1D65-914A-4502-90E0-C9DA0EE1C10A}">
      <dsp:nvSpPr>
        <dsp:cNvPr id="0" name=""/>
        <dsp:cNvSpPr/>
      </dsp:nvSpPr>
      <dsp:spPr>
        <a:xfrm>
          <a:off x="1424285" y="165118"/>
          <a:ext cx="1723429" cy="861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latin typeface="Trebuchet MS" panose="020B0603020202020204"/>
            </a:rPr>
            <a:t>Vedení UTB</a:t>
          </a:r>
          <a:endParaRPr lang="cs-CZ" sz="1700" kern="1200" dirty="0"/>
        </a:p>
      </dsp:txBody>
      <dsp:txXfrm>
        <a:off x="1449524" y="190357"/>
        <a:ext cx="1672951" cy="811236"/>
      </dsp:txXfrm>
    </dsp:sp>
    <dsp:sp modelId="{F0FE3679-6F4B-4283-8477-110CB5705C3E}">
      <dsp:nvSpPr>
        <dsp:cNvPr id="0" name=""/>
        <dsp:cNvSpPr/>
      </dsp:nvSpPr>
      <dsp:spPr>
        <a:xfrm rot="3600000">
          <a:off x="2548309" y="1677999"/>
          <a:ext cx="898923" cy="30160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300" kern="1200"/>
        </a:p>
      </dsp:txBody>
      <dsp:txXfrm>
        <a:off x="2638789" y="1738319"/>
        <a:ext cx="717963" cy="180960"/>
      </dsp:txXfrm>
    </dsp:sp>
    <dsp:sp modelId="{39BD0834-AD7D-4B29-BC0C-29640A22BA7E}">
      <dsp:nvSpPr>
        <dsp:cNvPr id="0" name=""/>
        <dsp:cNvSpPr/>
      </dsp:nvSpPr>
      <dsp:spPr>
        <a:xfrm>
          <a:off x="2847827" y="2630766"/>
          <a:ext cx="1723429" cy="861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latin typeface="Trebuchet MS" panose="020B0603020202020204"/>
            </a:rPr>
            <a:t>PS rektorátních odd.</a:t>
          </a:r>
          <a:endParaRPr lang="cs-CZ" sz="1700" kern="1200" dirty="0"/>
        </a:p>
      </dsp:txBody>
      <dsp:txXfrm>
        <a:off x="2873066" y="2656005"/>
        <a:ext cx="1672951" cy="811236"/>
      </dsp:txXfrm>
    </dsp:sp>
    <dsp:sp modelId="{343954AF-250C-41F2-816B-7FE6E23BD259}">
      <dsp:nvSpPr>
        <dsp:cNvPr id="0" name=""/>
        <dsp:cNvSpPr/>
      </dsp:nvSpPr>
      <dsp:spPr>
        <a:xfrm rot="10800000">
          <a:off x="1836538" y="2910823"/>
          <a:ext cx="898923" cy="30160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300" kern="1200"/>
        </a:p>
      </dsp:txBody>
      <dsp:txXfrm rot="10800000">
        <a:off x="1927018" y="2971143"/>
        <a:ext cx="717963" cy="180960"/>
      </dsp:txXfrm>
    </dsp:sp>
    <dsp:sp modelId="{29135DD3-67DB-4425-A566-7506F4857326}">
      <dsp:nvSpPr>
        <dsp:cNvPr id="0" name=""/>
        <dsp:cNvSpPr/>
      </dsp:nvSpPr>
      <dsp:spPr>
        <a:xfrm>
          <a:off x="743" y="2630766"/>
          <a:ext cx="1723429" cy="861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>
              <a:latin typeface="Trebuchet MS" panose="020B0603020202020204"/>
            </a:rPr>
            <a:t>PS součásti</a:t>
          </a:r>
          <a:endParaRPr lang="cs-CZ" sz="1700" kern="1200" dirty="0"/>
        </a:p>
      </dsp:txBody>
      <dsp:txXfrm>
        <a:off x="25982" y="2656005"/>
        <a:ext cx="1672951" cy="811236"/>
      </dsp:txXfrm>
    </dsp:sp>
    <dsp:sp modelId="{79A2CCDF-AE7D-40FB-A74E-A2381D4A11B9}">
      <dsp:nvSpPr>
        <dsp:cNvPr id="0" name=""/>
        <dsp:cNvSpPr/>
      </dsp:nvSpPr>
      <dsp:spPr>
        <a:xfrm rot="18000000">
          <a:off x="1124767" y="1677999"/>
          <a:ext cx="898923" cy="30160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300" kern="1200"/>
        </a:p>
      </dsp:txBody>
      <dsp:txXfrm>
        <a:off x="1215247" y="1738319"/>
        <a:ext cx="717963" cy="1809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301A47-1BE6-4D17-BDF5-2856B2C13897}">
      <dsp:nvSpPr>
        <dsp:cNvPr id="0" name=""/>
        <dsp:cNvSpPr/>
      </dsp:nvSpPr>
      <dsp:spPr>
        <a:xfrm>
          <a:off x="1367933" y="0"/>
          <a:ext cx="7581644" cy="473852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19375A3-66E3-4564-A68B-C46B2CCDD8D8}">
      <dsp:nvSpPr>
        <dsp:cNvPr id="0" name=""/>
        <dsp:cNvSpPr/>
      </dsp:nvSpPr>
      <dsp:spPr>
        <a:xfrm>
          <a:off x="2114725" y="3523569"/>
          <a:ext cx="174377" cy="17437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822867-8F55-431B-8079-52F93243BB4B}">
      <dsp:nvSpPr>
        <dsp:cNvPr id="0" name=""/>
        <dsp:cNvSpPr/>
      </dsp:nvSpPr>
      <dsp:spPr>
        <a:xfrm>
          <a:off x="2201914" y="3610758"/>
          <a:ext cx="993195" cy="11277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399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Mise, vize a oblasti</a:t>
          </a:r>
        </a:p>
      </dsp:txBody>
      <dsp:txXfrm>
        <a:off x="2201914" y="3610758"/>
        <a:ext cx="993195" cy="1127769"/>
      </dsp:txXfrm>
    </dsp:sp>
    <dsp:sp modelId="{F63C2645-D20C-4B8F-967F-1CBA9FA8E6A6}">
      <dsp:nvSpPr>
        <dsp:cNvPr id="0" name=""/>
        <dsp:cNvSpPr/>
      </dsp:nvSpPr>
      <dsp:spPr>
        <a:xfrm>
          <a:off x="3058640" y="2616615"/>
          <a:ext cx="272939" cy="2729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B75647-B49F-4CFF-8381-3B16397D07FA}">
      <dsp:nvSpPr>
        <dsp:cNvPr id="0" name=""/>
        <dsp:cNvSpPr/>
      </dsp:nvSpPr>
      <dsp:spPr>
        <a:xfrm>
          <a:off x="3195110" y="2753084"/>
          <a:ext cx="1258553" cy="1985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625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Analýza</a:t>
          </a:r>
        </a:p>
      </dsp:txBody>
      <dsp:txXfrm>
        <a:off x="3195110" y="2753084"/>
        <a:ext cx="1258553" cy="1985443"/>
      </dsp:txXfrm>
    </dsp:sp>
    <dsp:sp modelId="{827D9CBB-147B-4CEA-BAF0-8F493BE41444}">
      <dsp:nvSpPr>
        <dsp:cNvPr id="0" name=""/>
        <dsp:cNvSpPr/>
      </dsp:nvSpPr>
      <dsp:spPr>
        <a:xfrm>
          <a:off x="4271703" y="1893515"/>
          <a:ext cx="363918" cy="3639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C3B881-EB44-4988-8DAC-31825DE4E72F}">
      <dsp:nvSpPr>
        <dsp:cNvPr id="0" name=""/>
        <dsp:cNvSpPr/>
      </dsp:nvSpPr>
      <dsp:spPr>
        <a:xfrm>
          <a:off x="4490361" y="2218507"/>
          <a:ext cx="1787164" cy="2376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833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solidFill>
                <a:schemeClr val="tx1"/>
              </a:solidFill>
            </a:rPr>
            <a:t>Strategické</a:t>
          </a:r>
          <a:r>
            <a:rPr lang="cs-CZ" sz="1600" kern="1200" dirty="0">
              <a:solidFill>
                <a:schemeClr val="tx1"/>
              </a:solidFill>
            </a:rPr>
            <a:t> cíle</a:t>
          </a:r>
        </a:p>
      </dsp:txBody>
      <dsp:txXfrm>
        <a:off x="4490361" y="2218507"/>
        <a:ext cx="1787164" cy="2376987"/>
      </dsp:txXfrm>
    </dsp:sp>
    <dsp:sp modelId="{78CF0221-9521-40DF-A6B4-A03D421B2DC1}">
      <dsp:nvSpPr>
        <dsp:cNvPr id="0" name=""/>
        <dsp:cNvSpPr/>
      </dsp:nvSpPr>
      <dsp:spPr>
        <a:xfrm>
          <a:off x="5681889" y="1328683"/>
          <a:ext cx="470061" cy="47006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003155-0F74-4C78-850A-CB9B88ECA25A}">
      <dsp:nvSpPr>
        <dsp:cNvPr id="0" name=""/>
        <dsp:cNvSpPr/>
      </dsp:nvSpPr>
      <dsp:spPr>
        <a:xfrm>
          <a:off x="5977081" y="1569476"/>
          <a:ext cx="1079914" cy="2991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076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Akční kroky</a:t>
          </a:r>
        </a:p>
      </dsp:txBody>
      <dsp:txXfrm>
        <a:off x="5977081" y="1569476"/>
        <a:ext cx="1079914" cy="2991531"/>
      </dsp:txXfrm>
    </dsp:sp>
    <dsp:sp modelId="{48779E3D-37F7-4B87-A17C-7289C61EEF9C}">
      <dsp:nvSpPr>
        <dsp:cNvPr id="0" name=""/>
        <dsp:cNvSpPr/>
      </dsp:nvSpPr>
      <dsp:spPr>
        <a:xfrm>
          <a:off x="7133774" y="951496"/>
          <a:ext cx="598949" cy="59894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8ADA68-D085-4E29-9C84-2B6CD6389D87}">
      <dsp:nvSpPr>
        <dsp:cNvPr id="0" name=""/>
        <dsp:cNvSpPr/>
      </dsp:nvSpPr>
      <dsp:spPr>
        <a:xfrm>
          <a:off x="7353589" y="1436247"/>
          <a:ext cx="1675649" cy="3117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371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Předložení vedení</a:t>
          </a:r>
        </a:p>
      </dsp:txBody>
      <dsp:txXfrm>
        <a:off x="7353589" y="1436247"/>
        <a:ext cx="1675649" cy="31170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1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805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6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92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58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740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208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390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674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445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0511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64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4979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065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05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539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2120" cy="11446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endParaRPr lang="cs-CZ" sz="5321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562" y="1604399"/>
            <a:ext cx="10972120" cy="39772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endParaRPr lang="cs-CZ" sz="387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557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562" y="273422"/>
            <a:ext cx="10972120" cy="11446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endParaRPr lang="cs-CZ" sz="5321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562" y="1604399"/>
            <a:ext cx="1097212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87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09562" y="3682062"/>
            <a:ext cx="10972120" cy="189697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87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32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8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7E1791-0430-4FAA-93B8-26937F14F0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Strategie udržitelného rozvoje UTB do roku 2030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833" y="4050833"/>
            <a:ext cx="4633170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82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76FCC8C6-EFB6-4783-8377-B0C4D1145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616" y="609600"/>
            <a:ext cx="8596668" cy="1320800"/>
          </a:xfrm>
        </p:spPr>
        <p:txBody>
          <a:bodyPr/>
          <a:lstStyle/>
          <a:p>
            <a:r>
              <a:rPr lang="cs-CZ" dirty="0"/>
              <a:t>Obsah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C70E40DA-A9E0-4153-9565-0F9956A6DD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1616" y="1926905"/>
            <a:ext cx="4184035" cy="44282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sz="2400" dirty="0"/>
              <a:t>Východiska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Proces tvorby</a:t>
            </a:r>
          </a:p>
          <a:p>
            <a:pPr marL="457200" indent="-457200">
              <a:buAutoNum type="arabicPeriod"/>
            </a:pPr>
            <a:r>
              <a:rPr lang="cs-CZ" sz="2400" dirty="0"/>
              <a:t>Pár čísel a faktů</a:t>
            </a:r>
            <a:endParaRPr lang="en-US" sz="240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Vize, oblasti a cíle</a:t>
            </a:r>
          </a:p>
          <a:p>
            <a:pPr marL="457200" indent="-457200">
              <a:buAutoNum type="arabicPeriod"/>
            </a:pPr>
            <a:r>
              <a:rPr lang="cs-CZ" sz="2400" dirty="0"/>
              <a:t>Dopady strategie na součásti, studující a zaměstnané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14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268609" y="617291"/>
            <a:ext cx="9680324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cs-CZ" sz="3600" b="1" strike="noStrike" spc="-1" dirty="0">
                <a:solidFill>
                  <a:srgbClr val="EA7500"/>
                </a:solidFill>
                <a:latin typeface="Trebuchet MS"/>
                <a:ea typeface="DejaVu Sans"/>
              </a:rPr>
              <a:t>Východiska pro nastavení priorit:</a:t>
            </a:r>
            <a:endParaRPr lang="cs-CZ" sz="3600" b="0" strike="noStrike" spc="-1" dirty="0">
              <a:latin typeface="Trebuchet MS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1084397" y="1557629"/>
            <a:ext cx="8503245" cy="38825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Strategický rámec:</a:t>
            </a:r>
          </a:p>
          <a:p>
            <a:pPr marL="897890" lvl="1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err="1">
                <a:solidFill>
                  <a:srgbClr val="000000"/>
                </a:solidFill>
                <a:latin typeface="Trebuchet MS"/>
                <a:ea typeface="LibreBaskerville-Regular"/>
              </a:rPr>
              <a:t>SDGs</a:t>
            </a: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 (</a:t>
            </a:r>
            <a:r>
              <a:rPr lang="cs-CZ" sz="1800" spc="-1" err="1">
                <a:solidFill>
                  <a:srgbClr val="000000"/>
                </a:solidFill>
                <a:latin typeface="Trebuchet MS"/>
                <a:ea typeface="LibreBaskerville-Regular"/>
              </a:rPr>
              <a:t>Sustainable</a:t>
            </a: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 Development </a:t>
            </a:r>
            <a:r>
              <a:rPr lang="cs-CZ" sz="1800" spc="-1" err="1">
                <a:solidFill>
                  <a:srgbClr val="000000"/>
                </a:solidFill>
                <a:latin typeface="Trebuchet MS"/>
                <a:ea typeface="LibreBaskerville-Regular"/>
              </a:rPr>
              <a:t>Goals</a:t>
            </a: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) – summit OSN 2015</a:t>
            </a:r>
          </a:p>
          <a:p>
            <a:pPr marL="897890" lvl="1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Green </a:t>
            </a:r>
            <a:r>
              <a:rPr lang="cs-CZ" sz="1800" spc="-1" err="1">
                <a:solidFill>
                  <a:srgbClr val="000000"/>
                </a:solidFill>
                <a:latin typeface="Trebuchet MS"/>
                <a:ea typeface="LibreBaskerville-Regular"/>
              </a:rPr>
              <a:t>deal</a:t>
            </a:r>
            <a:endParaRPr lang="cs-CZ" sz="1800" spc="-1">
              <a:solidFill>
                <a:srgbClr val="000000"/>
              </a:solidFill>
              <a:latin typeface="Trebuchet MS"/>
              <a:ea typeface="LibreBaskerville-Regular"/>
            </a:endParaRPr>
          </a:p>
          <a:p>
            <a:pPr marL="897890" lvl="1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Strategický rámec Česká republika 2030 </a:t>
            </a: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  <a:cs typeface="Times New Roman"/>
              </a:rPr>
              <a:t>→ Strategický záměr MŠMT 2021+</a:t>
            </a:r>
          </a:p>
          <a:p>
            <a:pPr marL="897890" lvl="1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RIS3, Chytrý kraj</a:t>
            </a:r>
          </a:p>
          <a:p>
            <a:pPr marL="897890" lvl="1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Strategický záměr UTB 2021+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UI Green </a:t>
            </a:r>
            <a:r>
              <a:rPr lang="cs-CZ" sz="1800" spc="-1" err="1">
                <a:solidFill>
                  <a:srgbClr val="000000"/>
                </a:solidFill>
                <a:latin typeface="Trebuchet MS"/>
                <a:ea typeface="LibreBaskerville-Regular"/>
              </a:rPr>
              <a:t>Metrics</a:t>
            </a: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 </a:t>
            </a:r>
            <a:r>
              <a:rPr lang="cs-CZ" sz="1800" spc="-1" err="1">
                <a:solidFill>
                  <a:srgbClr val="000000"/>
                </a:solidFill>
                <a:latin typeface="Trebuchet MS"/>
                <a:ea typeface="LibreBaskerville-Regular"/>
              </a:rPr>
              <a:t>World</a:t>
            </a: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 University </a:t>
            </a:r>
            <a:r>
              <a:rPr lang="cs-CZ" sz="1800" spc="-1" err="1">
                <a:solidFill>
                  <a:srgbClr val="000000"/>
                </a:solidFill>
                <a:latin typeface="Trebuchet MS"/>
                <a:ea typeface="LibreBaskerville-Regular"/>
              </a:rPr>
              <a:t>Rankings</a:t>
            </a:r>
            <a:endParaRPr lang="cs-CZ" sz="1800" spc="-1">
              <a:solidFill>
                <a:srgbClr val="000000"/>
              </a:solidFill>
              <a:latin typeface="Trebuchet MS"/>
              <a:ea typeface="LibreBaskerville-Regular"/>
            </a:endParaRP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Výstupy CRP UNILEAD – prof. Tučková a tým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Podklady z TPO – dr. Kopečková a kol.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  <a:ea typeface="LibreBaskerville-Regular"/>
              </a:rPr>
              <a:t>Rešerše, podklady z Akademie udržitelného rozvoje univerzit</a:t>
            </a:r>
          </a:p>
        </p:txBody>
      </p:sp>
    </p:spTree>
    <p:extLst>
      <p:ext uri="{BB962C8B-B14F-4D97-AF65-F5344CB8AC3E}">
        <p14:creationId xmlns:p14="http://schemas.microsoft.com/office/powerpoint/2010/main" val="2755491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íle udržitelného rozvoje – SDGs (2015 – 2030) - FoRS">
            <a:extLst>
              <a:ext uri="{FF2B5EF4-FFF2-40B4-BE49-F238E27FC236}">
                <a16:creationId xmlns:a16="http://schemas.microsoft.com/office/drawing/2014/main" id="{894656E2-9285-460D-A3F2-EDB7A2A41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70" y="-325999"/>
            <a:ext cx="10927607" cy="728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65D9D276-70D4-42F9-851F-219E48EFD485}"/>
              </a:ext>
            </a:extLst>
          </p:cNvPr>
          <p:cNvSpPr/>
          <p:nvPr/>
        </p:nvSpPr>
        <p:spPr>
          <a:xfrm>
            <a:off x="3884022" y="965303"/>
            <a:ext cx="7474130" cy="155876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 sz="2633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373B18E-909D-420F-ABF3-C72F4F9569DC}"/>
              </a:ext>
            </a:extLst>
          </p:cNvPr>
          <p:cNvSpPr/>
          <p:nvPr/>
        </p:nvSpPr>
        <p:spPr>
          <a:xfrm>
            <a:off x="451007" y="2649619"/>
            <a:ext cx="7474130" cy="155876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 sz="2633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771A2DB3-F34B-46E6-8E94-1F04F647137E}"/>
              </a:ext>
            </a:extLst>
          </p:cNvPr>
          <p:cNvSpPr/>
          <p:nvPr/>
        </p:nvSpPr>
        <p:spPr>
          <a:xfrm>
            <a:off x="7454921" y="4333934"/>
            <a:ext cx="1890591" cy="138707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 sz="2633"/>
          </a:p>
        </p:txBody>
      </p:sp>
    </p:spTree>
    <p:extLst>
      <p:ext uri="{BB962C8B-B14F-4D97-AF65-F5344CB8AC3E}">
        <p14:creationId xmlns:p14="http://schemas.microsoft.com/office/powerpoint/2010/main" val="2894170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063956C-6A2B-4873-A047-5936DC1661A9}"/>
              </a:ext>
            </a:extLst>
          </p:cNvPr>
          <p:cNvSpPr txBox="1"/>
          <p:nvPr/>
        </p:nvSpPr>
        <p:spPr>
          <a:xfrm>
            <a:off x="6379" y="1260127"/>
            <a:ext cx="5498717" cy="4114559"/>
          </a:xfrm>
          <a:prstGeom prst="rect">
            <a:avLst/>
          </a:prstGeom>
          <a:noFill/>
        </p:spPr>
        <p:txBody>
          <a:bodyPr wrap="square" lIns="110588" tIns="55294" rIns="110588" bIns="55294" rtlCol="0" anchor="t"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633" dirty="0">
                <a:latin typeface="Trebuchet MS"/>
              </a:rPr>
              <a:t>Cíle </a:t>
            </a:r>
            <a:r>
              <a:rPr lang="cs-CZ" sz="2633" b="1" dirty="0">
                <a:latin typeface="Trebuchet MS"/>
              </a:rPr>
              <a:t>Strategického záměru MŠMT</a:t>
            </a:r>
            <a:r>
              <a:rPr lang="cs-CZ" sz="2633" dirty="0">
                <a:latin typeface="Trebuchet MS"/>
              </a:rPr>
              <a:t> v oblasti společenské odpovědnosti a udržitelného rozvoje:</a:t>
            </a:r>
          </a:p>
          <a:p>
            <a:endParaRPr lang="cs-CZ" sz="2633" dirty="0">
              <a:latin typeface="Trebuchet MS"/>
            </a:endParaRPr>
          </a:p>
          <a:p>
            <a:pPr marL="345586" indent="-345586">
              <a:buFontTx/>
              <a:buChar char="-"/>
            </a:pPr>
            <a:r>
              <a:rPr lang="cs-CZ" sz="1935" dirty="0">
                <a:latin typeface="Trebuchet MS"/>
              </a:rPr>
              <a:t>1.C: posilovat </a:t>
            </a:r>
            <a:r>
              <a:rPr lang="cs-CZ" sz="1935" b="1" dirty="0">
                <a:latin typeface="Trebuchet MS"/>
              </a:rPr>
              <a:t>vazbu studia na praxi</a:t>
            </a:r>
            <a:r>
              <a:rPr lang="cs-CZ" sz="1935" dirty="0">
                <a:latin typeface="Trebuchet MS"/>
              </a:rPr>
              <a:t> a přípravu na budoucí uplatnění</a:t>
            </a:r>
          </a:p>
          <a:p>
            <a:pPr marL="345586" indent="-345586">
              <a:buFontTx/>
              <a:buChar char="-"/>
            </a:pPr>
            <a:r>
              <a:rPr lang="cs-CZ" sz="1935" dirty="0">
                <a:latin typeface="Trebuchet MS"/>
              </a:rPr>
              <a:t>4.C: podporovat </a:t>
            </a:r>
            <a:r>
              <a:rPr lang="cs-CZ" sz="1935" b="1" dirty="0">
                <a:latin typeface="Trebuchet MS"/>
              </a:rPr>
              <a:t>excelenci a společenskou relevanci </a:t>
            </a:r>
            <a:r>
              <a:rPr lang="cs-CZ" sz="1935" dirty="0">
                <a:latin typeface="Trebuchet MS"/>
              </a:rPr>
              <a:t>výzkumu,</a:t>
            </a:r>
          </a:p>
          <a:p>
            <a:pPr marL="345586" indent="-345586">
              <a:buFontTx/>
              <a:buChar char="-"/>
            </a:pPr>
            <a:r>
              <a:rPr lang="cs-CZ" sz="1935" dirty="0">
                <a:latin typeface="Trebuchet MS"/>
              </a:rPr>
              <a:t>5.B: posílit </a:t>
            </a:r>
            <a:r>
              <a:rPr lang="cs-CZ" sz="1935" b="1" dirty="0">
                <a:latin typeface="Trebuchet MS"/>
              </a:rPr>
              <a:t>strategické řízení </a:t>
            </a:r>
            <a:r>
              <a:rPr lang="cs-CZ" sz="1935" dirty="0">
                <a:latin typeface="Trebuchet MS"/>
              </a:rPr>
              <a:t>na vysokých školách</a:t>
            </a:r>
          </a:p>
          <a:p>
            <a:pPr marL="345586" indent="-345586">
              <a:buFontTx/>
              <a:buChar char="-"/>
            </a:pPr>
            <a:r>
              <a:rPr lang="cs-CZ" sz="1935" dirty="0">
                <a:latin typeface="Trebuchet MS"/>
              </a:rPr>
              <a:t>5.D: posílit s</a:t>
            </a:r>
            <a:r>
              <a:rPr lang="cs-CZ" sz="1935" b="1" dirty="0">
                <a:latin typeface="Trebuchet MS"/>
              </a:rPr>
              <a:t>trategické řízení lidských zdrojů </a:t>
            </a:r>
            <a:r>
              <a:rPr lang="cs-CZ" sz="1935" dirty="0">
                <a:latin typeface="Trebuchet MS"/>
              </a:rPr>
              <a:t>na VŠ.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F08638C-AFD3-26DC-0A05-FDBA36A37DDA}"/>
              </a:ext>
            </a:extLst>
          </p:cNvPr>
          <p:cNvSpPr/>
          <p:nvPr/>
        </p:nvSpPr>
        <p:spPr>
          <a:xfrm>
            <a:off x="829227" y="494933"/>
            <a:ext cx="3843537" cy="756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 sz="2633"/>
          </a:p>
        </p:txBody>
      </p:sp>
      <p:pic>
        <p:nvPicPr>
          <p:cNvPr id="2" name="Picture 4" descr="Strategický rámec Česká republika 2030 - ČR 2030 | Strategie">
            <a:extLst>
              <a:ext uri="{FF2B5EF4-FFF2-40B4-BE49-F238E27FC236}">
                <a16:creationId xmlns:a16="http://schemas.microsoft.com/office/drawing/2014/main" id="{3F603453-956B-4DB7-9615-2EFBDE72A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563" y="879206"/>
            <a:ext cx="4881410" cy="510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885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3">
            <a:extLst>
              <a:ext uri="{FF2B5EF4-FFF2-40B4-BE49-F238E27FC236}">
                <a16:creationId xmlns:a16="http://schemas.microsoft.com/office/drawing/2014/main" id="{B330E341-EB11-4CED-93A6-3127EF38B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707" y="-13242"/>
            <a:ext cx="6441907" cy="687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01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>
            <a:extLst>
              <a:ext uri="{FF2B5EF4-FFF2-40B4-BE49-F238E27FC236}">
                <a16:creationId xmlns:a16="http://schemas.microsoft.com/office/drawing/2014/main" id="{F7E63F3E-1E9E-4C2E-B9F7-ADD364CF7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5117633"/>
            <a:ext cx="7766936" cy="1096899"/>
          </a:xfrm>
        </p:spPr>
        <p:txBody>
          <a:bodyPr/>
          <a:lstStyle/>
          <a:p>
            <a:r>
              <a:rPr lang="cs-CZ" dirty="0"/>
              <a:t>udrzitelnost.utb.cz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434" y="3094460"/>
            <a:ext cx="643900" cy="1299036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4FC146E5-BCB2-2263-A02B-70489100CE61}"/>
              </a:ext>
            </a:extLst>
          </p:cNvPr>
          <p:cNvSpPr txBox="1">
            <a:spLocks/>
          </p:cNvSpPr>
          <p:nvPr/>
        </p:nvSpPr>
        <p:spPr>
          <a:xfrm>
            <a:off x="990638" y="643689"/>
            <a:ext cx="10971300" cy="603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cs-CZ"/>
            </a:defPPr>
            <a:lvl1pPr marL="0" algn="l" defTabSz="1105875" rtl="0" eaLnBrk="1" latinLnBrk="0" hangingPunct="1">
              <a:spcBef>
                <a:spcPct val="0"/>
              </a:spcBef>
              <a:buNone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200" b="1" spc="-1" dirty="0">
                <a:solidFill>
                  <a:srgbClr val="EA7500"/>
                </a:solidFill>
                <a:latin typeface="Trebuchet MS"/>
              </a:rPr>
              <a:t>2. Spolutvorba Strategie udržitelnosti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AC4D993-E9CB-A6AA-416B-8AA327AD9E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0121863"/>
              </p:ext>
            </p:extLst>
          </p:nvPr>
        </p:nvGraphicFramePr>
        <p:xfrm>
          <a:off x="5593977" y="1456765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14" name="Obrázek 213" descr="Obsah obrázku Grafika, srdce, kreativita&#10;&#10;Popis se vygeneroval automaticky.">
            <a:extLst>
              <a:ext uri="{FF2B5EF4-FFF2-40B4-BE49-F238E27FC236}">
                <a16:creationId xmlns:a16="http://schemas.microsoft.com/office/drawing/2014/main" id="{9DD1BB8D-C46A-2185-06F9-431132E2D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22" y="1839400"/>
            <a:ext cx="294277" cy="608753"/>
          </a:xfrm>
          <a:prstGeom prst="rect">
            <a:avLst/>
          </a:prstGeom>
        </p:spPr>
      </p:pic>
      <p:sp>
        <p:nvSpPr>
          <p:cNvPr id="236" name="TextovéPole 235">
            <a:extLst>
              <a:ext uri="{FF2B5EF4-FFF2-40B4-BE49-F238E27FC236}">
                <a16:creationId xmlns:a16="http://schemas.microsoft.com/office/drawing/2014/main" id="{FC160CD1-421C-48AF-7448-BDB27E21163C}"/>
              </a:ext>
            </a:extLst>
          </p:cNvPr>
          <p:cNvSpPr txBox="1"/>
          <p:nvPr/>
        </p:nvSpPr>
        <p:spPr>
          <a:xfrm>
            <a:off x="1901229" y="1843023"/>
            <a:ext cx="419548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dirty="0"/>
              <a:t>Martina Juříková</a:t>
            </a:r>
          </a:p>
          <a:p>
            <a:r>
              <a:rPr lang="cs-CZ" dirty="0"/>
              <a:t>prorektorka pro vnitřní a vnější vztahy</a:t>
            </a:r>
            <a:endParaRPr lang="cs-CZ"/>
          </a:p>
        </p:txBody>
      </p:sp>
      <p:pic>
        <p:nvPicPr>
          <p:cNvPr id="237" name="Obrázek 236" descr="Obsah obrázku Grafika, srdce, kreativita&#10;&#10;Popis se vygeneroval automaticky.">
            <a:extLst>
              <a:ext uri="{FF2B5EF4-FFF2-40B4-BE49-F238E27FC236}">
                <a16:creationId xmlns:a16="http://schemas.microsoft.com/office/drawing/2014/main" id="{73672831-ADB6-E27A-ED0B-B09ED3C23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789" y="2680259"/>
            <a:ext cx="294277" cy="608753"/>
          </a:xfrm>
          <a:prstGeom prst="rect">
            <a:avLst/>
          </a:prstGeom>
        </p:spPr>
      </p:pic>
      <p:sp>
        <p:nvSpPr>
          <p:cNvPr id="252" name="TextovéPole 251">
            <a:extLst>
              <a:ext uri="{FF2B5EF4-FFF2-40B4-BE49-F238E27FC236}">
                <a16:creationId xmlns:a16="http://schemas.microsoft.com/office/drawing/2014/main" id="{2C54F23E-9A42-888D-EDE0-83C344143368}"/>
              </a:ext>
            </a:extLst>
          </p:cNvPr>
          <p:cNvSpPr txBox="1"/>
          <p:nvPr/>
        </p:nvSpPr>
        <p:spPr>
          <a:xfrm>
            <a:off x="1901229" y="2676740"/>
            <a:ext cx="419548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dirty="0"/>
              <a:t>Martina Kopečková</a:t>
            </a:r>
          </a:p>
          <a:p>
            <a:r>
              <a:rPr lang="cs-CZ" dirty="0"/>
              <a:t>Manažerka udržitelnosti</a:t>
            </a:r>
          </a:p>
        </p:txBody>
      </p:sp>
      <p:sp>
        <p:nvSpPr>
          <p:cNvPr id="253" name="TextovéPole 252">
            <a:extLst>
              <a:ext uri="{FF2B5EF4-FFF2-40B4-BE49-F238E27FC236}">
                <a16:creationId xmlns:a16="http://schemas.microsoft.com/office/drawing/2014/main" id="{D8770171-2958-11F5-4013-9CDC04C64BF3}"/>
              </a:ext>
            </a:extLst>
          </p:cNvPr>
          <p:cNvSpPr txBox="1"/>
          <p:nvPr/>
        </p:nvSpPr>
        <p:spPr>
          <a:xfrm>
            <a:off x="1901228" y="3573211"/>
            <a:ext cx="419548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dirty="0"/>
              <a:t>Linda Machalová</a:t>
            </a:r>
          </a:p>
          <a:p>
            <a:r>
              <a:rPr lang="cs-CZ" dirty="0"/>
              <a:t>KA Partnerství </a:t>
            </a:r>
          </a:p>
        </p:txBody>
      </p:sp>
      <p:pic>
        <p:nvPicPr>
          <p:cNvPr id="254" name="Obrázek 253" descr="Obsah obrázku Grafika, srdce, kreativita&#10;&#10;Popis se vygeneroval automaticky.">
            <a:extLst>
              <a:ext uri="{FF2B5EF4-FFF2-40B4-BE49-F238E27FC236}">
                <a16:creationId xmlns:a16="http://schemas.microsoft.com/office/drawing/2014/main" id="{7B9BE335-839F-7E4F-2E9F-10EEAD16E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53" y="3442259"/>
            <a:ext cx="294277" cy="60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52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5BBFB3-153A-44AB-B6E1-F8674A884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8" y="554042"/>
            <a:ext cx="10971300" cy="603008"/>
          </a:xfrm>
        </p:spPr>
        <p:txBody>
          <a:bodyPr>
            <a:norm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200" b="1" spc="-1" dirty="0">
                <a:solidFill>
                  <a:srgbClr val="EA7500"/>
                </a:solidFill>
                <a:latin typeface="Trebuchet MS"/>
              </a:rPr>
              <a:t>2. Tvorba Strategie udržitelnosti – časový rámec</a:t>
            </a:r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id="{29068BB7-B8EC-45E7-92EC-3617A0624D9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7062" y="1756528"/>
          <a:ext cx="10397173" cy="4738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974ACBDF-67CE-49F9-92A0-ADE5C9984B46}"/>
              </a:ext>
            </a:extLst>
          </p:cNvPr>
          <p:cNvSpPr txBox="1"/>
          <p:nvPr/>
        </p:nvSpPr>
        <p:spPr>
          <a:xfrm>
            <a:off x="9334333" y="1979845"/>
            <a:ext cx="1695071" cy="1213169"/>
          </a:xfrm>
          <a:prstGeom prst="round2DiagRect">
            <a:avLst/>
          </a:prstGeom>
          <a:noFill/>
          <a:ln w="28575" cmpd="dbl">
            <a:solidFill>
              <a:schemeClr val="tx1"/>
            </a:solidFill>
            <a:prstDash val="solid"/>
          </a:ln>
          <a:effectLst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600" b="1" dirty="0"/>
              <a:t>Schválení Strategie udržitelnosti 31. 12. 2024</a:t>
            </a: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787219EC-C9F2-4688-BF00-E4C3E07742BB}"/>
              </a:ext>
            </a:extLst>
          </p:cNvPr>
          <p:cNvGrpSpPr/>
          <p:nvPr/>
        </p:nvGrpSpPr>
        <p:grpSpPr>
          <a:xfrm>
            <a:off x="805056" y="4223046"/>
            <a:ext cx="1333105" cy="932751"/>
            <a:chOff x="1409350" y="4136230"/>
            <a:chExt cx="1333151" cy="932784"/>
          </a:xfrm>
        </p:grpSpPr>
        <p:sp>
          <p:nvSpPr>
            <p:cNvPr id="5" name="Řečová bublina: oválný bublinový popisek 4">
              <a:extLst>
                <a:ext uri="{FF2B5EF4-FFF2-40B4-BE49-F238E27FC236}">
                  <a16:creationId xmlns:a16="http://schemas.microsoft.com/office/drawing/2014/main" id="{DDE8F452-20AD-4D82-8026-7FF8089672A3}"/>
                </a:ext>
              </a:extLst>
            </p:cNvPr>
            <p:cNvSpPr/>
            <p:nvPr/>
          </p:nvSpPr>
          <p:spPr>
            <a:xfrm>
              <a:off x="1409350" y="4136230"/>
              <a:ext cx="1333151" cy="932784"/>
            </a:xfrm>
            <a:prstGeom prst="wedgeEllipseCallout">
              <a:avLst>
                <a:gd name="adj1" fmla="val 73753"/>
                <a:gd name="adj2" fmla="val 38913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cs-CZ" sz="1800"/>
            </a:p>
          </p:txBody>
        </p: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E48A01DA-5CB1-42FB-99F9-C26BF29BAAD1}"/>
                </a:ext>
              </a:extLst>
            </p:cNvPr>
            <p:cNvSpPr txBox="1"/>
            <p:nvPr/>
          </p:nvSpPr>
          <p:spPr>
            <a:xfrm>
              <a:off x="1431370" y="4310233"/>
              <a:ext cx="1289108" cy="604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1600" dirty="0"/>
                <a:t>duben</a:t>
              </a:r>
            </a:p>
            <a:p>
              <a:pPr algn="ctr"/>
              <a:r>
                <a:rPr lang="cs-CZ" sz="1600" dirty="0"/>
                <a:t>2024</a:t>
              </a:r>
            </a:p>
          </p:txBody>
        </p:sp>
      </p:grpSp>
      <p:grpSp>
        <p:nvGrpSpPr>
          <p:cNvPr id="9" name="Skupina 8">
            <a:extLst>
              <a:ext uri="{FF2B5EF4-FFF2-40B4-BE49-F238E27FC236}">
                <a16:creationId xmlns:a16="http://schemas.microsoft.com/office/drawing/2014/main" id="{5FB8699D-A8A0-4877-B625-4CF93485E4D6}"/>
              </a:ext>
            </a:extLst>
          </p:cNvPr>
          <p:cNvGrpSpPr/>
          <p:nvPr/>
        </p:nvGrpSpPr>
        <p:grpSpPr>
          <a:xfrm>
            <a:off x="1374212" y="3260558"/>
            <a:ext cx="1705455" cy="932751"/>
            <a:chOff x="1314947" y="4136230"/>
            <a:chExt cx="1521956" cy="932784"/>
          </a:xfrm>
        </p:grpSpPr>
        <p:sp>
          <p:nvSpPr>
            <p:cNvPr id="10" name="Řečová bublina: oválný bublinový popisek 9">
              <a:extLst>
                <a:ext uri="{FF2B5EF4-FFF2-40B4-BE49-F238E27FC236}">
                  <a16:creationId xmlns:a16="http://schemas.microsoft.com/office/drawing/2014/main" id="{A69A74CE-219B-4AE2-9E3A-1A9E48E79FC3}"/>
                </a:ext>
              </a:extLst>
            </p:cNvPr>
            <p:cNvSpPr/>
            <p:nvPr/>
          </p:nvSpPr>
          <p:spPr>
            <a:xfrm>
              <a:off x="1409350" y="4136230"/>
              <a:ext cx="1333151" cy="932784"/>
            </a:xfrm>
            <a:prstGeom prst="wedgeEllipseCallout">
              <a:avLst>
                <a:gd name="adj1" fmla="val 69686"/>
                <a:gd name="adj2" fmla="val 58698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cs-CZ" sz="1800"/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698BD1A1-1855-41E7-8E01-E9529C10472B}"/>
                </a:ext>
              </a:extLst>
            </p:cNvPr>
            <p:cNvSpPr txBox="1"/>
            <p:nvPr/>
          </p:nvSpPr>
          <p:spPr>
            <a:xfrm>
              <a:off x="1314947" y="4392209"/>
              <a:ext cx="1521956" cy="604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1600" dirty="0"/>
                <a:t>duben - květen</a:t>
              </a:r>
            </a:p>
            <a:p>
              <a:pPr algn="ctr"/>
              <a:r>
                <a:rPr lang="cs-CZ" sz="1600" dirty="0"/>
                <a:t>2024</a:t>
              </a:r>
            </a:p>
          </p:txBody>
        </p:sp>
      </p:grp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DE6682DF-85B9-4A9E-98E3-661F264601E6}"/>
              </a:ext>
            </a:extLst>
          </p:cNvPr>
          <p:cNvGrpSpPr/>
          <p:nvPr/>
        </p:nvGrpSpPr>
        <p:grpSpPr>
          <a:xfrm>
            <a:off x="2433071" y="2426868"/>
            <a:ext cx="1864659" cy="932751"/>
            <a:chOff x="1371202" y="4136230"/>
            <a:chExt cx="1409446" cy="932784"/>
          </a:xfrm>
        </p:grpSpPr>
        <p:sp>
          <p:nvSpPr>
            <p:cNvPr id="13" name="Řečová bublina: oválný bublinový popisek 12">
              <a:extLst>
                <a:ext uri="{FF2B5EF4-FFF2-40B4-BE49-F238E27FC236}">
                  <a16:creationId xmlns:a16="http://schemas.microsoft.com/office/drawing/2014/main" id="{6D68EA2A-2BF0-4463-B033-49165038F538}"/>
                </a:ext>
              </a:extLst>
            </p:cNvPr>
            <p:cNvSpPr/>
            <p:nvPr/>
          </p:nvSpPr>
          <p:spPr>
            <a:xfrm>
              <a:off x="1409350" y="4136230"/>
              <a:ext cx="1333151" cy="932784"/>
            </a:xfrm>
            <a:prstGeom prst="wedgeEllipseCallout">
              <a:avLst>
                <a:gd name="adj1" fmla="val 51705"/>
                <a:gd name="adj2" fmla="val 82082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cs-CZ" sz="1800"/>
            </a:p>
          </p:txBody>
        </p:sp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D8C8277C-75AD-41A6-B64B-F6A7E7CE93AC}"/>
                </a:ext>
              </a:extLst>
            </p:cNvPr>
            <p:cNvSpPr txBox="1"/>
            <p:nvPr/>
          </p:nvSpPr>
          <p:spPr>
            <a:xfrm>
              <a:off x="1371202" y="4370776"/>
              <a:ext cx="1409446" cy="604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1600" dirty="0"/>
                <a:t>květen - červenec</a:t>
              </a:r>
            </a:p>
            <a:p>
              <a:pPr algn="ctr"/>
              <a:r>
                <a:rPr lang="cs-CZ" sz="1600" dirty="0"/>
                <a:t>2024</a:t>
              </a:r>
            </a:p>
          </p:txBody>
        </p:sp>
      </p:grp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50760DB5-74E8-4E60-B61E-A87F7FB153B6}"/>
              </a:ext>
            </a:extLst>
          </p:cNvPr>
          <p:cNvGrpSpPr/>
          <p:nvPr/>
        </p:nvGrpSpPr>
        <p:grpSpPr>
          <a:xfrm>
            <a:off x="4123135" y="1827375"/>
            <a:ext cx="1763723" cy="932751"/>
            <a:chOff x="1409350" y="4136230"/>
            <a:chExt cx="1333151" cy="932784"/>
          </a:xfrm>
        </p:grpSpPr>
        <p:sp>
          <p:nvSpPr>
            <p:cNvPr id="16" name="Řečová bublina: oválný bublinový popisek 15">
              <a:extLst>
                <a:ext uri="{FF2B5EF4-FFF2-40B4-BE49-F238E27FC236}">
                  <a16:creationId xmlns:a16="http://schemas.microsoft.com/office/drawing/2014/main" id="{081845A0-0EAA-45E6-97DE-370813F9B665}"/>
                </a:ext>
              </a:extLst>
            </p:cNvPr>
            <p:cNvSpPr/>
            <p:nvPr/>
          </p:nvSpPr>
          <p:spPr>
            <a:xfrm>
              <a:off x="1409350" y="4136230"/>
              <a:ext cx="1333151" cy="932784"/>
            </a:xfrm>
            <a:prstGeom prst="wedgeEllipseCallout">
              <a:avLst>
                <a:gd name="adj1" fmla="val 28874"/>
                <a:gd name="adj2" fmla="val 94672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cs-CZ" sz="1800"/>
            </a:p>
          </p:txBody>
        </p:sp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252D2807-C648-4FB7-9805-FEBD74402F99}"/>
                </a:ext>
              </a:extLst>
            </p:cNvPr>
            <p:cNvSpPr txBox="1"/>
            <p:nvPr/>
          </p:nvSpPr>
          <p:spPr>
            <a:xfrm>
              <a:off x="1453393" y="4353736"/>
              <a:ext cx="1289108" cy="604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1600" dirty="0"/>
                <a:t>červenec - září</a:t>
              </a:r>
            </a:p>
            <a:p>
              <a:pPr algn="ctr"/>
              <a:r>
                <a:rPr lang="cs-CZ" sz="1600" dirty="0"/>
                <a:t>2024</a:t>
              </a:r>
            </a:p>
          </p:txBody>
        </p:sp>
      </p:grp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C34F2385-6182-4200-AE76-7D7ABCB28DDC}"/>
              </a:ext>
            </a:extLst>
          </p:cNvPr>
          <p:cNvGrpSpPr/>
          <p:nvPr/>
        </p:nvGrpSpPr>
        <p:grpSpPr>
          <a:xfrm>
            <a:off x="5804735" y="1295750"/>
            <a:ext cx="1333105" cy="932751"/>
            <a:chOff x="1409350" y="4136230"/>
            <a:chExt cx="1333151" cy="932784"/>
          </a:xfrm>
        </p:grpSpPr>
        <p:sp>
          <p:nvSpPr>
            <p:cNvPr id="19" name="Řečová bublina: oválný bublinový popisek 18">
              <a:extLst>
                <a:ext uri="{FF2B5EF4-FFF2-40B4-BE49-F238E27FC236}">
                  <a16:creationId xmlns:a16="http://schemas.microsoft.com/office/drawing/2014/main" id="{9BB4FC9B-EE4A-4281-88A3-9C1165653428}"/>
                </a:ext>
              </a:extLst>
            </p:cNvPr>
            <p:cNvSpPr/>
            <p:nvPr/>
          </p:nvSpPr>
          <p:spPr>
            <a:xfrm>
              <a:off x="1409350" y="4136230"/>
              <a:ext cx="1333151" cy="932784"/>
            </a:xfrm>
            <a:prstGeom prst="wedgeEllipseCallout">
              <a:avLst>
                <a:gd name="adj1" fmla="val 22783"/>
                <a:gd name="adj2" fmla="val 115358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cs-CZ" sz="1800"/>
            </a:p>
          </p:txBody>
        </p:sp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83E83053-76CF-42BC-817A-9264E6194080}"/>
                </a:ext>
              </a:extLst>
            </p:cNvPr>
            <p:cNvSpPr txBox="1"/>
            <p:nvPr/>
          </p:nvSpPr>
          <p:spPr>
            <a:xfrm>
              <a:off x="1431370" y="4310233"/>
              <a:ext cx="1289108" cy="604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cs-CZ"/>
              </a:defPPr>
              <a:lvl1pPr marL="0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5293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05875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58813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1175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764688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17626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870564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23501" algn="l" defTabSz="1105875" rtl="0" eaLnBrk="1" latinLnBrk="0" hangingPunct="1">
                <a:defRPr sz="217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cs-CZ" sz="1600" dirty="0"/>
                <a:t>říjen</a:t>
              </a:r>
            </a:p>
            <a:p>
              <a:pPr algn="ctr"/>
              <a:r>
                <a:rPr lang="cs-CZ" sz="1600" dirty="0"/>
                <a:t>2024</a:t>
              </a:r>
            </a:p>
          </p:txBody>
        </p:sp>
      </p:grpSp>
      <p:sp>
        <p:nvSpPr>
          <p:cNvPr id="4" name="TextovéPole 3">
            <a:extLst>
              <a:ext uri="{FF2B5EF4-FFF2-40B4-BE49-F238E27FC236}">
                <a16:creationId xmlns:a16="http://schemas.microsoft.com/office/drawing/2014/main" id="{58031490-47C8-411C-89ED-A85C014DE404}"/>
              </a:ext>
            </a:extLst>
          </p:cNvPr>
          <p:cNvSpPr txBox="1"/>
          <p:nvPr/>
        </p:nvSpPr>
        <p:spPr>
          <a:xfrm>
            <a:off x="4349736" y="4629501"/>
            <a:ext cx="5566886" cy="186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2399" dirty="0"/>
              <a:t>Strategie udržitelnosti UTB</a:t>
            </a:r>
          </a:p>
          <a:p>
            <a:pPr marL="285730" indent="-285730" algn="ctr">
              <a:buFontTx/>
              <a:buChar char="-"/>
            </a:pPr>
            <a:r>
              <a:rPr lang="cs-CZ" sz="1800" dirty="0"/>
              <a:t>současná situace - SWOT analýza</a:t>
            </a:r>
          </a:p>
          <a:p>
            <a:pPr marL="285730" indent="-285730" algn="ctr">
              <a:buFontTx/>
              <a:buChar char="-"/>
            </a:pPr>
            <a:r>
              <a:rPr lang="cs-CZ" sz="1800" dirty="0"/>
              <a:t>mise, vize, oblasti a podoblasti</a:t>
            </a:r>
          </a:p>
          <a:p>
            <a:pPr marL="285730" indent="-285730" algn="ctr">
              <a:buFontTx/>
              <a:buChar char="-"/>
            </a:pPr>
            <a:r>
              <a:rPr lang="cs-CZ" sz="1800" dirty="0"/>
              <a:t>strategické a dílčí cíle</a:t>
            </a:r>
          </a:p>
          <a:p>
            <a:pPr marL="285730" indent="-285730" algn="ctr">
              <a:buFontTx/>
              <a:buChar char="-"/>
            </a:pPr>
            <a:r>
              <a:rPr lang="cs-CZ" sz="1800" dirty="0"/>
              <a:t>indikátory, odpovědnost</a:t>
            </a:r>
          </a:p>
          <a:p>
            <a:pPr marL="285730" indent="-285730" algn="ctr">
              <a:buFontTx/>
              <a:buChar char="-"/>
            </a:pPr>
            <a:r>
              <a:rPr lang="cs-CZ" sz="1800" dirty="0"/>
              <a:t>vazba na strategické dokumenty</a:t>
            </a:r>
          </a:p>
        </p:txBody>
      </p: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FF67F3C3-5490-42A1-A799-93440DA195D3}"/>
              </a:ext>
            </a:extLst>
          </p:cNvPr>
          <p:cNvCxnSpPr>
            <a:cxnSpLocks/>
          </p:cNvCxnSpPr>
          <p:nvPr/>
        </p:nvCxnSpPr>
        <p:spPr>
          <a:xfrm>
            <a:off x="3365400" y="1903556"/>
            <a:ext cx="3105886" cy="2725945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081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>
            <a:extLst>
              <a:ext uri="{FF2B5EF4-FFF2-40B4-BE49-F238E27FC236}">
                <a16:creationId xmlns:a16="http://schemas.microsoft.com/office/drawing/2014/main" id="{F7E63F3E-1E9E-4C2E-B9F7-ADD364CF7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5117633"/>
            <a:ext cx="7766936" cy="1096899"/>
          </a:xfrm>
        </p:spPr>
        <p:txBody>
          <a:bodyPr/>
          <a:lstStyle/>
          <a:p>
            <a:r>
              <a:rPr lang="cs-CZ" dirty="0"/>
              <a:t>udrzitelnost.utb.cz</a:t>
            </a: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67B1C3E6-5E23-D9CB-C691-0F93306128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703" y="2404534"/>
            <a:ext cx="8690300" cy="1646302"/>
          </a:xfrm>
        </p:spPr>
        <p:txBody>
          <a:bodyPr/>
          <a:lstStyle/>
          <a:p>
            <a:r>
              <a:rPr lang="cs-CZ" dirty="0"/>
              <a:t>3) Analýza výchozího stavu</a:t>
            </a:r>
            <a:br>
              <a:rPr lang="cs-CZ" dirty="0"/>
            </a:br>
            <a:r>
              <a:rPr lang="cs-CZ" dirty="0"/>
              <a:t>aneb pár čísel a faktů</a:t>
            </a:r>
          </a:p>
        </p:txBody>
      </p:sp>
    </p:spTree>
    <p:extLst>
      <p:ext uri="{BB962C8B-B14F-4D97-AF65-F5344CB8AC3E}">
        <p14:creationId xmlns:p14="http://schemas.microsoft.com/office/powerpoint/2010/main" val="115972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042464-1E13-437F-9560-CA18BB91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Energie a spotřeba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97FCCEE-792E-4E43-A9A3-79A912C3B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3" y="1544128"/>
            <a:ext cx="4571999" cy="4497233"/>
          </a:xfrm>
        </p:spPr>
        <p:txBody>
          <a:bodyPr/>
          <a:lstStyle/>
          <a:p>
            <a:r>
              <a:rPr lang="cs-CZ" b="1" dirty="0"/>
              <a:t>Elektrická energie </a:t>
            </a:r>
            <a:r>
              <a:rPr lang="cs-CZ" dirty="0"/>
              <a:t>– 5 661 194 kWh</a:t>
            </a:r>
          </a:p>
          <a:p>
            <a:pPr lvl="1"/>
            <a:r>
              <a:rPr lang="cs-CZ" dirty="0"/>
              <a:t>531 kWh/osoba</a:t>
            </a:r>
          </a:p>
          <a:p>
            <a:pPr lvl="1"/>
            <a:r>
              <a:rPr lang="cs-CZ" dirty="0"/>
              <a:t>Vyrobená energie FVE – 12 275 kWh</a:t>
            </a:r>
          </a:p>
          <a:p>
            <a:r>
              <a:rPr lang="cs-CZ" b="1" dirty="0"/>
              <a:t>Tepelná energie </a:t>
            </a:r>
            <a:r>
              <a:rPr lang="cs-CZ" dirty="0"/>
              <a:t>– 24 952 GJ</a:t>
            </a:r>
          </a:p>
          <a:p>
            <a:pPr lvl="1"/>
            <a:r>
              <a:rPr lang="cs-CZ" dirty="0"/>
              <a:t>2,3 GJ/osoba</a:t>
            </a:r>
          </a:p>
          <a:p>
            <a:r>
              <a:rPr lang="cs-CZ" b="1" dirty="0"/>
              <a:t>Vodné a stočné </a:t>
            </a:r>
            <a:r>
              <a:rPr lang="cs-CZ" dirty="0"/>
              <a:t>– 106 933 m3</a:t>
            </a:r>
          </a:p>
          <a:p>
            <a:pPr lvl="1"/>
            <a:r>
              <a:rPr lang="cs-CZ" dirty="0"/>
              <a:t>10,0 m3/osoba</a:t>
            </a:r>
          </a:p>
          <a:p>
            <a:endParaRPr lang="cs-CZ" dirty="0"/>
          </a:p>
          <a:p>
            <a:r>
              <a:rPr lang="cs-CZ" dirty="0"/>
              <a:t>Celková spotřeba elektrické energie</a:t>
            </a:r>
          </a:p>
          <a:p>
            <a:pPr lvl="1"/>
            <a:r>
              <a:rPr lang="cs-CZ" dirty="0"/>
              <a:t>porovnání 2022 a 2023</a:t>
            </a:r>
          </a:p>
          <a:p>
            <a:pPr marL="457200" lvl="1" indent="0">
              <a:buNone/>
            </a:pPr>
            <a:r>
              <a:rPr lang="cs-CZ" dirty="0"/>
              <a:t>		</a:t>
            </a:r>
            <a:r>
              <a:rPr lang="cs-CZ" sz="2400" dirty="0"/>
              <a:t>o 915 </a:t>
            </a:r>
            <a:r>
              <a:rPr lang="cs-CZ" sz="2400" dirty="0" err="1"/>
              <a:t>MWh</a:t>
            </a:r>
            <a:r>
              <a:rPr lang="cs-CZ" sz="2400" dirty="0"/>
              <a:t> </a:t>
            </a:r>
          </a:p>
        </p:txBody>
      </p:sp>
      <p:sp>
        <p:nvSpPr>
          <p:cNvPr id="6" name="Šipka: dolů 5">
            <a:extLst>
              <a:ext uri="{FF2B5EF4-FFF2-40B4-BE49-F238E27FC236}">
                <a16:creationId xmlns:a16="http://schemas.microsoft.com/office/drawing/2014/main" id="{FD77C70A-42BA-4DEE-9164-7C1A1F315494}"/>
              </a:ext>
            </a:extLst>
          </p:cNvPr>
          <p:cNvSpPr/>
          <p:nvPr/>
        </p:nvSpPr>
        <p:spPr>
          <a:xfrm>
            <a:off x="1877683" y="5436797"/>
            <a:ext cx="171974" cy="4097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0" name="Graf 9">
            <a:extLst>
              <a:ext uri="{FF2B5EF4-FFF2-40B4-BE49-F238E27FC236}">
                <a16:creationId xmlns:a16="http://schemas.microsoft.com/office/drawing/2014/main" id="{2251031E-AF4F-426A-8382-1B5B449682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6188005"/>
              </p:ext>
            </p:extLst>
          </p:nvPr>
        </p:nvGraphicFramePr>
        <p:xfrm>
          <a:off x="5328248" y="543667"/>
          <a:ext cx="4173199" cy="276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id="{63F62A25-5546-4DC0-B875-D6F50232D4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0204221"/>
              </p:ext>
            </p:extLst>
          </p:nvPr>
        </p:nvGraphicFramePr>
        <p:xfrm>
          <a:off x="5328248" y="3217026"/>
          <a:ext cx="4249244" cy="2416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50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348238-7C58-43DA-A447-06A9F4B2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/>
          <a:lstStyle/>
          <a:p>
            <a:r>
              <a:rPr lang="cs-CZ" dirty="0"/>
              <a:t>Opatření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73FCF25-3CF9-4DEE-96A1-FF722155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1600"/>
            <a:ext cx="8867775" cy="4847085"/>
          </a:xfrm>
        </p:spPr>
        <p:txBody>
          <a:bodyPr>
            <a:normAutofit lnSpcReduction="10000"/>
          </a:bodyPr>
          <a:lstStyle/>
          <a:p>
            <a:r>
              <a:rPr lang="cs-CZ" dirty="0"/>
              <a:t>Programy na snížení použití papíru a plastu:</a:t>
            </a:r>
          </a:p>
          <a:p>
            <a:pPr lvl="1"/>
            <a:r>
              <a:rPr lang="cs-CZ" dirty="0"/>
              <a:t>automatické </a:t>
            </a:r>
            <a:r>
              <a:rPr lang="cs-CZ" dirty="0" err="1"/>
              <a:t>výdejníky</a:t>
            </a:r>
            <a:r>
              <a:rPr lang="cs-CZ" dirty="0"/>
              <a:t> pitné filtrované vody - společnost Lokni</a:t>
            </a:r>
          </a:p>
          <a:p>
            <a:pPr lvl="1"/>
            <a:r>
              <a:rPr lang="cs-CZ" dirty="0"/>
              <a:t>prodej kávy do vlastních hrnků - KMZ a automaty </a:t>
            </a:r>
            <a:r>
              <a:rPr lang="cs-CZ" dirty="0" err="1"/>
              <a:t>Delicomat</a:t>
            </a:r>
            <a:endParaRPr lang="cs-CZ" dirty="0"/>
          </a:p>
          <a:p>
            <a:pPr lvl="1"/>
            <a:r>
              <a:rPr lang="cs-CZ" dirty="0"/>
              <a:t>catering KMZ - používání skleněných karaf na vodu nebo nápojů ve vratných zálohovaných obalech, znovupoužitelného nádobí, třtinové menu boxy, jednorázové dřevěné jídelní příbory</a:t>
            </a:r>
          </a:p>
          <a:p>
            <a:pPr lvl="1"/>
            <a:r>
              <a:rPr lang="cs-CZ" dirty="0"/>
              <a:t>menza UTB - možnost vzít si jídlo v menze do vlastních jídelních boxů</a:t>
            </a:r>
          </a:p>
          <a:p>
            <a:pPr lvl="1"/>
            <a:r>
              <a:rPr lang="cs-CZ" dirty="0"/>
              <a:t>menza UTB - hotovky ve sklenicích, které lze vrátit</a:t>
            </a:r>
          </a:p>
          <a:p>
            <a:pPr lvl="1"/>
            <a:r>
              <a:rPr lang="cs-CZ" dirty="0"/>
              <a:t>menza UTB - prodej vratných obalů na jídlo</a:t>
            </a:r>
          </a:p>
          <a:p>
            <a:pPr lvl="1"/>
            <a:r>
              <a:rPr lang="cs-CZ" dirty="0"/>
              <a:t>přechod k elektronizaci administrativních postupů - např. poptávkové řízení, faktury, elektronické účtenky ve stravovacích provozech, elektronické stvrzenky v IS ISKAM, elektronické ubytovací smlouvy studentů na kolejích, elektronická dotazníková šetření</a:t>
            </a:r>
          </a:p>
          <a:p>
            <a:pPr lvl="1"/>
            <a:r>
              <a:rPr lang="cs-CZ" dirty="0" err="1"/>
              <a:t>upcycling</a:t>
            </a:r>
            <a:r>
              <a:rPr lang="cs-CZ" dirty="0"/>
              <a:t> </a:t>
            </a:r>
            <a:r>
              <a:rPr lang="cs-CZ" dirty="0" err="1"/>
              <a:t>merche</a:t>
            </a:r>
            <a:r>
              <a:rPr lang="cs-CZ" dirty="0"/>
              <a:t> a reklamních předmětů UTB</a:t>
            </a:r>
          </a:p>
          <a:p>
            <a:pPr lvl="1"/>
            <a:r>
              <a:rPr lang="cs-CZ" dirty="0"/>
              <a:t>široká nabídka online knih v knihovně UTB</a:t>
            </a:r>
          </a:p>
          <a:p>
            <a:pPr lvl="1"/>
            <a:r>
              <a:rPr lang="cs-CZ" dirty="0"/>
              <a:t>podpora sdílených disků pro předávání dokumentů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87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B13EFBE-F946-4E6D-B7A3-2F4BE98F1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12" y="66675"/>
            <a:ext cx="6886575" cy="672465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40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6BC9DB-0BF5-4F6B-8EF3-886A25519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Rozpočet a finance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59CECDB-4F3A-4947-B067-81C613B46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75117"/>
            <a:ext cx="3814153" cy="4566245"/>
          </a:xfrm>
        </p:spPr>
        <p:txBody>
          <a:bodyPr/>
          <a:lstStyle/>
          <a:p>
            <a:r>
              <a:rPr lang="cs-CZ" dirty="0"/>
              <a:t>Celkový rozpočet UTB za všechny zdroje:</a:t>
            </a:r>
          </a:p>
          <a:p>
            <a:pPr lvl="1"/>
            <a:r>
              <a:rPr lang="cs-CZ" dirty="0"/>
              <a:t>příjmy 1 505 mil. Kč</a:t>
            </a:r>
          </a:p>
          <a:p>
            <a:pPr lvl="1"/>
            <a:r>
              <a:rPr lang="cs-CZ" dirty="0"/>
              <a:t>výdaje 1 741 mil. Kč</a:t>
            </a:r>
          </a:p>
          <a:p>
            <a:r>
              <a:rPr lang="cs-CZ" dirty="0"/>
              <a:t>Celkové prostředky na vědu a výzkum včetně spoluřešitelů – 316 mil. Kč</a:t>
            </a:r>
          </a:p>
          <a:p>
            <a:r>
              <a:rPr lang="cs-CZ" dirty="0"/>
              <a:t>Rozpočet na udržitelnost – 0 Kč</a:t>
            </a:r>
          </a:p>
          <a:p>
            <a:r>
              <a:rPr lang="cs-CZ" dirty="0"/>
              <a:t>Prostředky související s udržitelností – 17,2 mil. Kč, tj. zhruba 1 %</a:t>
            </a:r>
          </a:p>
          <a:p>
            <a:pPr lvl="1"/>
            <a:r>
              <a:rPr lang="cs-CZ" i="1" dirty="0"/>
              <a:t>Pozn. podklady nejsou dodány ze všech součástí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F16B17DB-A135-40FA-B1CA-1E6D4E1790A2}"/>
              </a:ext>
            </a:extLst>
          </p:cNvPr>
          <p:cNvGraphicFramePr>
            <a:graphicFrameLocks/>
          </p:cNvGraphicFramePr>
          <p:nvPr/>
        </p:nvGraphicFramePr>
        <p:xfrm>
          <a:off x="4201010" y="1648451"/>
          <a:ext cx="5781190" cy="421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29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912F631-073C-4E6D-8A83-76EE56DA98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960346"/>
            <a:ext cx="8331712" cy="1646302"/>
          </a:xfrm>
        </p:spPr>
        <p:txBody>
          <a:bodyPr/>
          <a:lstStyle/>
          <a:p>
            <a:r>
              <a:rPr lang="cs-CZ" dirty="0"/>
              <a:t>Vize do roku 2030</a:t>
            </a:r>
            <a:br>
              <a:rPr lang="cs-CZ" dirty="0"/>
            </a:br>
            <a:br>
              <a:rPr lang="cs-CZ" dirty="0"/>
            </a:br>
            <a:r>
              <a:rPr lang="cs-CZ" dirty="0"/>
              <a:t>"Zdravá univerzita"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F7E63F3E-1E9E-4C2E-B9F7-ADD364CF7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5117633"/>
            <a:ext cx="7766936" cy="1096899"/>
          </a:xfrm>
        </p:spPr>
        <p:txBody>
          <a:bodyPr/>
          <a:lstStyle/>
          <a:p>
            <a:r>
              <a:rPr lang="cs-CZ" dirty="0"/>
              <a:t>udrzitelnost.utb.cz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76" y="1973871"/>
            <a:ext cx="1504511" cy="291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399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912F631-073C-4E6D-8A83-76EE56DA98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857" y="2920242"/>
            <a:ext cx="9554922" cy="1084828"/>
          </a:xfrm>
        </p:spPr>
        <p:txBody>
          <a:bodyPr/>
          <a:lstStyle/>
          <a:p>
            <a:r>
              <a:rPr lang="cs-CZ" sz="4400" dirty="0"/>
              <a:t>Oblasti - cíle - opatření - indikátory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F7E63F3E-1E9E-4C2E-B9F7-ADD364CF7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5117633"/>
            <a:ext cx="7766936" cy="1096899"/>
          </a:xfrm>
        </p:spPr>
        <p:txBody>
          <a:bodyPr/>
          <a:lstStyle/>
          <a:p>
            <a:r>
              <a:rPr lang="cs-CZ" dirty="0"/>
              <a:t>udrzitelnost.utb.cz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078" y="462847"/>
            <a:ext cx="1063354" cy="205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91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C1F4F1-0905-4B9B-94E8-05C985270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2" y="529854"/>
            <a:ext cx="10971300" cy="1474019"/>
          </a:xfrm>
        </p:spPr>
        <p:txBody>
          <a:bodyPr/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OBLAST 1 – Vzdělávání, věda a výzkum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FC732A5-B616-4ED3-A640-FD81599E9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524" y="1443390"/>
            <a:ext cx="8596367" cy="4966272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  <a:spcBef>
                <a:spcPts val="499"/>
              </a:spcBef>
            </a:pPr>
            <a:r>
              <a:rPr lang="cs-CZ" sz="1600" b="1" dirty="0"/>
              <a:t>Strategický cíl 1. Rozvoj vzdělávání, vědy a výzkumu zaměřeného na udržitelnost, podpora udržitelného vzdělávání, vědy a výzkumu</a:t>
            </a:r>
            <a:endParaRPr lang="cs-CZ" sz="1600" dirty="0"/>
          </a:p>
          <a:p>
            <a:pPr>
              <a:spcBef>
                <a:spcPts val="499"/>
              </a:spcBef>
            </a:pPr>
            <a:r>
              <a:rPr lang="cs-CZ" sz="16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Vzdělávání	</a:t>
            </a:r>
          </a:p>
          <a:p>
            <a:pPr marL="552450" lvl="1">
              <a:lnSpc>
                <a:spcPct val="140000"/>
              </a:lnSpc>
              <a:spcBef>
                <a:spcPts val="499"/>
              </a:spcBef>
            </a:pPr>
            <a:r>
              <a:rPr lang="cs-CZ" sz="1600" dirty="0"/>
              <a:t>Dílčí cíl 1.A. Rozšíření studijních programů, studijních předmětů a kurzů CŽV a U3V se zaměřením na udržitelný rozvoj</a:t>
            </a:r>
          </a:p>
          <a:p>
            <a:pPr marL="716915" lvl="1" indent="-259715">
              <a:lnSpc>
                <a:spcPct val="140000"/>
              </a:lnSpc>
              <a:spcBef>
                <a:spcPts val="499"/>
              </a:spcBef>
            </a:pPr>
            <a:r>
              <a:rPr lang="cs-CZ" sz="1600" dirty="0">
                <a:solidFill>
                  <a:srgbClr val="000000"/>
                </a:solidFill>
              </a:rPr>
              <a:t>Indikátory: Specializované studijní programy, studijní předměty a kurzy CŽV a U3V</a:t>
            </a:r>
            <a:endParaRPr lang="en-US" sz="1600" dirty="0">
              <a:solidFill>
                <a:srgbClr val="000000"/>
              </a:solidFill>
            </a:endParaRPr>
          </a:p>
          <a:p>
            <a:pPr marL="552450" lvl="1" indent="-285750">
              <a:lnSpc>
                <a:spcPct val="140000"/>
              </a:lnSpc>
              <a:spcBef>
                <a:spcPts val="499"/>
              </a:spcBef>
              <a:buFont typeface="Wingdings 3" charset="2"/>
              <a:buChar char=""/>
            </a:pPr>
            <a:endParaRPr lang="cs-CZ" sz="1600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499"/>
              </a:spcBef>
              <a:buFont typeface="Wingdings 3"/>
              <a:buChar char=""/>
            </a:pPr>
            <a:r>
              <a:rPr lang="cs-CZ" sz="16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věda a výzkum </a:t>
            </a:r>
            <a:endParaRPr lang="en-US" sz="1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716915" lvl="1" indent="-259715">
              <a:lnSpc>
                <a:spcPct val="140000"/>
              </a:lnSpc>
              <a:spcBef>
                <a:spcPts val="499"/>
              </a:spcBef>
              <a:buFont typeface="Wingdings 3"/>
              <a:buChar char=""/>
            </a:pPr>
            <a:r>
              <a:rPr lang="cs-CZ" sz="1600"/>
              <a:t>Dílčí cíl 1.B. Podpora publikací, projektů, výzkumu a závěrečných prací studentů v udržitelnosti</a:t>
            </a:r>
          </a:p>
          <a:p>
            <a:pPr marL="716915" lvl="1" indent="-259715">
              <a:lnSpc>
                <a:spcPct val="140000"/>
              </a:lnSpc>
              <a:spcBef>
                <a:spcPts val="499"/>
              </a:spcBef>
              <a:buFont typeface="Wingdings 3"/>
              <a:buChar char=""/>
            </a:pPr>
            <a:r>
              <a:rPr lang="cs-CZ" sz="1600" dirty="0"/>
              <a:t>Indikátory: Publikace, projekty, výzkum a závěrečné práce</a:t>
            </a:r>
          </a:p>
          <a:p>
            <a:pPr marL="896620" indent="0">
              <a:spcBef>
                <a:spcPts val="499"/>
              </a:spcBef>
              <a:buNone/>
            </a:pPr>
            <a:endParaRPr lang="cs-CZ" sz="1600" b="1" dirty="0"/>
          </a:p>
        </p:txBody>
      </p:sp>
      <p:pic>
        <p:nvPicPr>
          <p:cNvPr id="10" name="Obrázek 20" descr="https://osn.cz/wp-content/themes/yootheme/cache/ad/box-13-ad116f35.png">
            <a:extLst>
              <a:ext uri="{FF2B5EF4-FFF2-40B4-BE49-F238E27FC236}">
                <a16:creationId xmlns:a16="http://schemas.microsoft.com/office/drawing/2014/main" id="{F693709D-CF31-4393-9C7E-0E3744CBD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0167" y="3693225"/>
            <a:ext cx="1079963" cy="10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Obrázek 19" descr="https://osn.cz/wp-content/uploads/2022/01/box-09.png">
            <a:extLst>
              <a:ext uri="{FF2B5EF4-FFF2-40B4-BE49-F238E27FC236}">
                <a16:creationId xmlns:a16="http://schemas.microsoft.com/office/drawing/2014/main" id="{95F677B7-95C2-4130-8124-925E7DDADAA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0167" y="2516179"/>
            <a:ext cx="1079963" cy="107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2BBDDAB-8E23-4B4F-B3F9-587CB721F514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3" t="52198" r="43948" b="15751"/>
          <a:stretch/>
        </p:blipFill>
        <p:spPr bwMode="auto">
          <a:xfrm>
            <a:off x="10406053" y="1269821"/>
            <a:ext cx="1079963" cy="1079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Obrázek 12" descr="https://osn.cz/wp-content/themes/yootheme/cache/60/box-04-608bb218.png">
            <a:extLst>
              <a:ext uri="{FF2B5EF4-FFF2-40B4-BE49-F238E27FC236}">
                <a16:creationId xmlns:a16="http://schemas.microsoft.com/office/drawing/2014/main" id="{66BDA450-6CE5-4D81-A188-2D0CD5323DB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071" y="2516179"/>
            <a:ext cx="1079963" cy="107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ázek 13" descr="https://osn.cz/wp-content/uploads/2022/01/box-08.png">
            <a:extLst>
              <a:ext uri="{FF2B5EF4-FFF2-40B4-BE49-F238E27FC236}">
                <a16:creationId xmlns:a16="http://schemas.microsoft.com/office/drawing/2014/main" id="{2811192A-829F-4032-A440-2E267A6C604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071" y="3693225"/>
            <a:ext cx="1079963" cy="107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 descr="Obsah obrázku Grafika, snímek obrazovky, grafický design, Barevnost&#10;&#10;Popis se vygeneroval automaticky.">
            <a:extLst>
              <a:ext uri="{FF2B5EF4-FFF2-40B4-BE49-F238E27FC236}">
                <a16:creationId xmlns:a16="http://schemas.microsoft.com/office/drawing/2014/main" id="{AFF5A5DE-435C-A689-D83F-90F4C4A929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65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D20D6B-434C-AA82-81E1-F5E8311CE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100" dirty="0">
                <a:solidFill>
                  <a:srgbClr val="000000"/>
                </a:solidFill>
              </a:rPr>
              <a:t>OBLAST 2 - Investice a provoz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460BCF-06B2-5266-315E-10437B0C4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74471"/>
            <a:ext cx="8829750" cy="553924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cs-CZ" b="1" dirty="0">
                <a:ea typeface="+mn-lt"/>
                <a:cs typeface="+mn-lt"/>
              </a:rPr>
              <a:t>Strategický cíl 2. Uplatňovat udržitelný přístup k infrastruktuře objektů</a:t>
            </a:r>
            <a:endParaRPr lang="cs-CZ" dirty="0"/>
          </a:p>
          <a:p>
            <a:r>
              <a:rPr lang="cs-CZ" sz="16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Infrastruktura</a:t>
            </a:r>
            <a:r>
              <a:rPr lang="cs-CZ" dirty="0">
                <a:solidFill>
                  <a:srgbClr val="000000"/>
                </a:solidFill>
              </a:rPr>
              <a:t>              </a:t>
            </a:r>
            <a:endParaRPr lang="cs-CZ" dirty="0"/>
          </a:p>
          <a:p>
            <a:pPr lvl="1">
              <a:buFont typeface="Courier New" charset="2"/>
              <a:buChar char="o"/>
            </a:pPr>
            <a:r>
              <a:rPr lang="cs-CZ" sz="1400" dirty="0">
                <a:solidFill>
                  <a:schemeClr val="tx1"/>
                </a:solidFill>
              </a:rPr>
              <a:t>Dílčí cíl 2.A. Implementovat principy udržitelnosti do správy objektů, výstavby a modernizace stávajících objektů, včetně jejich certifikace</a:t>
            </a:r>
          </a:p>
          <a:p>
            <a:pPr lvl="1">
              <a:buFont typeface="Courier New" charset="2"/>
              <a:buChar char="o"/>
            </a:pPr>
            <a:r>
              <a:rPr lang="cs-CZ" sz="1400" dirty="0">
                <a:solidFill>
                  <a:schemeClr val="tx1"/>
                </a:solidFill>
                <a:latin typeface="Trebuchet MS"/>
                <a:ea typeface="Calibri"/>
                <a:cs typeface="Calibri"/>
              </a:rPr>
              <a:t>Dílčí cíl 2.B. Efektivně řídit využití ploch objektů a technologií</a:t>
            </a:r>
          </a:p>
          <a:p>
            <a:pPr lvl="1">
              <a:buFont typeface="Courier New" charset="2"/>
              <a:buChar char="o"/>
            </a:pPr>
            <a:r>
              <a:rPr lang="cs-CZ" sz="1400" dirty="0">
                <a:solidFill>
                  <a:schemeClr val="tx1"/>
                </a:solidFill>
                <a:ea typeface="+mn-lt"/>
                <a:cs typeface="+mn-lt"/>
              </a:rPr>
              <a:t>Dílčí cíl 2.C. Maximalizovat zelené plochy pro podporu biodiverzity</a:t>
            </a:r>
            <a:endParaRPr lang="cs-CZ" sz="1400" dirty="0">
              <a:solidFill>
                <a:schemeClr val="tx1"/>
              </a:solidFill>
              <a:latin typeface="Trebuchet MS"/>
              <a:ea typeface="Calibri"/>
              <a:cs typeface="Calibri"/>
            </a:endParaRPr>
          </a:p>
          <a:p>
            <a:pPr lvl="1">
              <a:buFont typeface="Courier New" charset="2"/>
              <a:buChar char="o"/>
            </a:pPr>
            <a:r>
              <a:rPr lang="cs-CZ" sz="1400" dirty="0">
                <a:solidFill>
                  <a:schemeClr val="tx1"/>
                </a:solidFill>
                <a:ea typeface="+mn-lt"/>
                <a:cs typeface="+mn-lt"/>
              </a:rPr>
              <a:t>Dílčí cíl 2.D. Zřizovat plochy pro odpočinek a relaxaci</a:t>
            </a:r>
            <a:endParaRPr lang="cs-CZ" sz="1400" dirty="0">
              <a:solidFill>
                <a:schemeClr val="tx1"/>
              </a:solidFill>
              <a:latin typeface="Trebuchet MS"/>
              <a:ea typeface="Calibri"/>
              <a:cs typeface="Calibri"/>
            </a:endParaRPr>
          </a:p>
          <a:p>
            <a:r>
              <a:rPr lang="cs-CZ" sz="16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Energie a klimatická změna </a:t>
            </a:r>
            <a:r>
              <a:rPr lang="cs-CZ" dirty="0">
                <a:solidFill>
                  <a:schemeClr val="tx1"/>
                </a:solidFill>
              </a:rPr>
              <a:t>             </a:t>
            </a:r>
            <a:endParaRPr lang="cs-CZ" sz="1100" u="sng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" charset="2"/>
              <a:buChar char="o"/>
            </a:pPr>
            <a:r>
              <a:rPr lang="cs-CZ" sz="1400" dirty="0">
                <a:solidFill>
                  <a:schemeClr val="tx1"/>
                </a:solidFill>
                <a:latin typeface="Trebuchet MS"/>
                <a:ea typeface="Calibri"/>
                <a:cs typeface="Calibri"/>
              </a:rPr>
              <a:t>Dílčí cíl 2.E. Snížit energetickou náročnost a zvýšit energetickou účinnost, přejít na udržitelné zdroje energie, transformovat energetický mix a snížit uhlíkovou stopu</a:t>
            </a:r>
          </a:p>
          <a:p>
            <a:r>
              <a:rPr lang="cs-CZ" sz="1600" b="1" cap="all" dirty="0">
                <a:solidFill>
                  <a:schemeClr val="accent2">
                    <a:lumMod val="60000"/>
                    <a:lumOff val="40000"/>
                  </a:schemeClr>
                </a:solidFill>
                <a:latin typeface="Trebuchet MS"/>
                <a:ea typeface="Calibri"/>
                <a:cs typeface="Calibri"/>
              </a:rPr>
              <a:t>Vodní hospod</a:t>
            </a:r>
            <a:r>
              <a:rPr lang="cs-CZ" sz="16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ářství </a:t>
            </a:r>
            <a:r>
              <a:rPr lang="cs-CZ" dirty="0">
                <a:solidFill>
                  <a:schemeClr val="tx1"/>
                </a:solidFill>
              </a:rPr>
              <a:t>                </a:t>
            </a:r>
            <a:endParaRPr lang="cs-CZ" sz="1100" u="sng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" charset="2"/>
              <a:buChar char="o"/>
            </a:pPr>
            <a:r>
              <a:rPr lang="cs-CZ" sz="1400" dirty="0">
                <a:solidFill>
                  <a:schemeClr val="tx1"/>
                </a:solidFill>
                <a:latin typeface="Trebuchet MS"/>
                <a:ea typeface="Calibri"/>
                <a:cs typeface="Calibri"/>
              </a:rPr>
              <a:t>Dílčí cíl 2.F. Udržitelně hospodařit s vodou</a:t>
            </a:r>
          </a:p>
          <a:p>
            <a:r>
              <a:rPr lang="cs-CZ" sz="16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Odpady a cirkulární ekonomika   </a:t>
            </a:r>
            <a:r>
              <a:rPr lang="cs-CZ" dirty="0">
                <a:solidFill>
                  <a:schemeClr val="tx1"/>
                </a:solidFill>
              </a:rPr>
              <a:t>               </a:t>
            </a:r>
            <a:endParaRPr lang="cs-CZ" sz="1100" u="sng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" charset="2"/>
              <a:buChar char="o"/>
            </a:pPr>
            <a:r>
              <a:rPr lang="cs-CZ" sz="1400" dirty="0">
                <a:solidFill>
                  <a:schemeClr val="tx1"/>
                </a:solidFill>
                <a:latin typeface="Trebuchet MS"/>
                <a:ea typeface="Calibri"/>
                <a:cs typeface="Calibri"/>
              </a:rPr>
              <a:t>Dílčí cíl 2.G. Snížit produkci odpadu a uplatňovat principy cirkulární ekonomiky</a:t>
            </a:r>
          </a:p>
          <a:p>
            <a:r>
              <a:rPr lang="cs-CZ" sz="16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Doprava</a:t>
            </a:r>
            <a:r>
              <a:rPr lang="cs-CZ" dirty="0">
                <a:solidFill>
                  <a:schemeClr val="tx1"/>
                </a:solidFill>
              </a:rPr>
              <a:t>                </a:t>
            </a:r>
            <a:endParaRPr lang="cs-CZ" sz="1400" dirty="0">
              <a:solidFill>
                <a:schemeClr val="tx1"/>
              </a:solidFill>
              <a:latin typeface="Trebuchet MS"/>
              <a:ea typeface="Calibri"/>
              <a:cs typeface="Calibri"/>
            </a:endParaRPr>
          </a:p>
          <a:p>
            <a:pPr lvl="1"/>
            <a:r>
              <a:rPr lang="cs-CZ" sz="1400" dirty="0">
                <a:solidFill>
                  <a:schemeClr val="tx1"/>
                </a:solidFill>
                <a:latin typeface="Trebuchet MS"/>
                <a:ea typeface="Calibri"/>
                <a:cs typeface="Calibri"/>
              </a:rPr>
              <a:t>Dílčí cíl 2.H. Vytvořit udržitelnou dopravní infrastrukturu</a:t>
            </a:r>
          </a:p>
          <a:p>
            <a:r>
              <a:rPr lang="cs-CZ" sz="16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Stravování</a:t>
            </a:r>
            <a:r>
              <a:rPr lang="cs-CZ" dirty="0">
                <a:solidFill>
                  <a:schemeClr val="tx1"/>
                </a:solidFill>
              </a:rPr>
              <a:t>           </a:t>
            </a:r>
            <a:endParaRPr lang="cs-CZ" sz="1400" dirty="0">
              <a:solidFill>
                <a:schemeClr val="tx1"/>
              </a:solidFill>
              <a:latin typeface="Trebuchet MS"/>
              <a:ea typeface="Calibri"/>
              <a:cs typeface="Calibri"/>
            </a:endParaRPr>
          </a:p>
          <a:p>
            <a:pPr lvl="1"/>
            <a:r>
              <a:rPr lang="cs-CZ" sz="1400" dirty="0">
                <a:solidFill>
                  <a:schemeClr val="tx1"/>
                </a:solidFill>
                <a:latin typeface="Trebuchet MS"/>
                <a:ea typeface="Calibri"/>
                <a:cs typeface="Calibri"/>
              </a:rPr>
              <a:t>Dílčí cíl 2.I. Zajistit kvalitní, zdravou a vyváženou stravu odpovídající trendům zdravého životního stylu</a:t>
            </a:r>
          </a:p>
          <a:p>
            <a:pPr lvl="1"/>
            <a:endParaRPr lang="cs-CZ" sz="1400" dirty="0">
              <a:solidFill>
                <a:schemeClr val="tx1"/>
              </a:solidFill>
              <a:latin typeface="Trebuchet MS"/>
              <a:ea typeface="Calibri"/>
              <a:cs typeface="Calibri"/>
            </a:endParaRPr>
          </a:p>
          <a:p>
            <a:pPr lvl="1">
              <a:buFont typeface="Courier New" charset="2"/>
              <a:buChar char="o"/>
            </a:pPr>
            <a:endParaRPr lang="cs-CZ" sz="1400" dirty="0">
              <a:solidFill>
                <a:srgbClr val="000000"/>
              </a:solidFill>
              <a:latin typeface="Trebuchet MS"/>
              <a:ea typeface="Calibri"/>
              <a:cs typeface="Calibri"/>
            </a:endParaRPr>
          </a:p>
          <a:p>
            <a:endParaRPr lang="cs-CZ" sz="1100" u="sng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cs-CZ" dirty="0"/>
          </a:p>
        </p:txBody>
      </p:sp>
      <p:pic>
        <p:nvPicPr>
          <p:cNvPr id="5" name="Obrázek 4" descr="Obsah obrázku Grafika, snímek obrazovky, grafický design, Barevnost&#10;&#10;Popis se vygeneroval automaticky.">
            <a:extLst>
              <a:ext uri="{FF2B5EF4-FFF2-40B4-BE49-F238E27FC236}">
                <a16:creationId xmlns:a16="http://schemas.microsoft.com/office/drawing/2014/main" id="{20D09548-DB1E-D168-8F5A-F69D5BB78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877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C1F4F1-0905-4B9B-94E8-05C985270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OBLAST 3 – Řízení a sociální oblast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FC732A5-B616-4ED3-A640-FD81599E9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524" y="1102495"/>
            <a:ext cx="8773159" cy="6112925"/>
          </a:xfrm>
        </p:spPr>
        <p:txBody>
          <a:bodyPr vert="horz" lIns="91440" tIns="45720" rIns="91440" bIns="45720" rtlCol="0" anchor="t">
            <a:normAutofit fontScale="32500" lnSpcReduction="20000"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40000"/>
              </a:lnSpc>
              <a:buNone/>
            </a:pPr>
            <a:r>
              <a:rPr lang="cs-CZ" sz="3950" b="1" dirty="0"/>
              <a:t>Strategický cíl 3. Odpovědné řízení </a:t>
            </a:r>
            <a:r>
              <a:rPr lang="cs-CZ" sz="4300" b="1" dirty="0"/>
              <a:t>univerzity</a:t>
            </a:r>
            <a:r>
              <a:rPr lang="cs-CZ" sz="3950" b="1" dirty="0"/>
              <a:t> a podpora všech zainteresovaných skupin UTB</a:t>
            </a:r>
            <a:endParaRPr lang="cs-CZ" sz="3950"/>
          </a:p>
          <a:p>
            <a:pPr indent="0">
              <a:buNone/>
            </a:pPr>
            <a:r>
              <a:rPr lang="cs-CZ" sz="395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  Management udržitelného rozvoje	</a:t>
            </a:r>
          </a:p>
          <a:p>
            <a:pPr marL="266700" lvl="1" indent="0">
              <a:buNone/>
            </a:pPr>
            <a:r>
              <a:rPr lang="cs-CZ" sz="3950" dirty="0">
                <a:ea typeface="+mn-lt"/>
                <a:cs typeface="+mn-lt"/>
              </a:rPr>
              <a:t>Dílčí cíl 3.A. Efektivně a odpovědně řídit univerzitu na základě principů udržitelnosti</a:t>
            </a:r>
            <a:endParaRPr lang="cs-CZ" sz="2150" u="sng" dirty="0">
              <a:ea typeface="+mn-lt"/>
              <a:cs typeface="+mn-lt"/>
            </a:endParaRPr>
          </a:p>
          <a:p>
            <a:pPr marL="266700" lvl="1" indent="0">
              <a:buNone/>
            </a:pPr>
            <a:r>
              <a:rPr lang="cs-CZ" sz="40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Partnerství a třetí role </a:t>
            </a:r>
            <a:r>
              <a:rPr lang="cs-CZ" sz="2150" dirty="0"/>
              <a:t>         </a:t>
            </a:r>
            <a:endParaRPr lang="cs-CZ" sz="2150" u="sng"/>
          </a:p>
          <a:p>
            <a:pPr marL="266700" lvl="1" indent="0">
              <a:buNone/>
            </a:pPr>
            <a:r>
              <a:rPr lang="cs-CZ" sz="3950" dirty="0">
                <a:ea typeface="+mn-lt"/>
                <a:cs typeface="+mn-lt"/>
              </a:rPr>
              <a:t>Dílčí cíl 3.B Aktivně zapojit studenty do udržitelného rozvoje UTB</a:t>
            </a:r>
            <a:endParaRPr lang="cs-CZ" dirty="0"/>
          </a:p>
          <a:p>
            <a:pPr marL="266700" lvl="1" indent="0">
              <a:buNone/>
            </a:pPr>
            <a:r>
              <a:rPr lang="cs-CZ" sz="3950" dirty="0">
                <a:ea typeface="+mn-lt"/>
                <a:cs typeface="+mn-lt"/>
              </a:rPr>
              <a:t>Dílčí cíl 3.C. Posílení vazeb s místními komunitami firem a organizací prostřednictvím vzdělávacích programů, společenské odpovědnosti (CSR) a dobrovolnictví</a:t>
            </a:r>
            <a:endParaRPr lang="cs-CZ" sz="3950" dirty="0"/>
          </a:p>
          <a:p>
            <a:pPr marL="209550" indent="0">
              <a:buNone/>
            </a:pPr>
            <a:r>
              <a:rPr lang="cs-CZ" sz="40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Odpovědné nákupy  </a:t>
            </a:r>
            <a:r>
              <a:rPr lang="cs-CZ" sz="2150" dirty="0"/>
              <a:t>       </a:t>
            </a:r>
          </a:p>
          <a:p>
            <a:pPr marL="266700" lvl="1" indent="0">
              <a:buNone/>
            </a:pPr>
            <a:r>
              <a:rPr lang="cs-CZ" sz="3950" dirty="0">
                <a:ea typeface="+mn-lt"/>
                <a:cs typeface="+mn-lt"/>
              </a:rPr>
              <a:t>Dílčí cíl 3.D. Zpracovat a implementovat Strategii odpovědného nakupování UTB na období 2025-2030</a:t>
            </a:r>
            <a:endParaRPr lang="cs-CZ" dirty="0"/>
          </a:p>
          <a:p>
            <a:pPr marL="209550" indent="0">
              <a:buNone/>
            </a:pPr>
            <a:r>
              <a:rPr lang="cs-CZ" sz="40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Elektronizace a digitalizace </a:t>
            </a:r>
            <a:r>
              <a:rPr lang="cs-CZ" sz="2150" dirty="0"/>
              <a:t>            </a:t>
            </a:r>
          </a:p>
          <a:p>
            <a:pPr marL="266700" lvl="1" indent="0">
              <a:buNone/>
            </a:pPr>
            <a:r>
              <a:rPr lang="cs-CZ" sz="3950" dirty="0">
                <a:ea typeface="+mn-lt"/>
                <a:cs typeface="+mn-lt"/>
              </a:rPr>
              <a:t>Dílčí cíl 3.E. Efektivně spravovat digitalizaci a elektronizaci interních i externích procesů</a:t>
            </a:r>
            <a:endParaRPr lang="cs-CZ" dirty="0"/>
          </a:p>
          <a:p>
            <a:pPr marL="209550" indent="0">
              <a:buNone/>
            </a:pPr>
            <a:r>
              <a:rPr lang="cs-CZ" sz="4000" b="1" cap="all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Wellbeing</a:t>
            </a:r>
            <a:r>
              <a:rPr lang="cs-CZ" sz="40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a sociální oblast    </a:t>
            </a:r>
          </a:p>
          <a:p>
            <a:pPr marL="266700" lvl="1" indent="0">
              <a:buNone/>
            </a:pPr>
            <a:r>
              <a:rPr lang="cs-CZ" sz="3950" dirty="0">
                <a:ea typeface="+mn-lt"/>
                <a:cs typeface="+mn-lt"/>
              </a:rPr>
              <a:t>Dílčí cíl 3.F. Zvyšovat spokojenost a zdraví zaměstnanců, vzdělávat zaměstnance v oblastech udržitelnosti, zajistit rovnost příležitostí, prevenci diskriminace a podporu znevýhodněných skupin</a:t>
            </a:r>
            <a:endParaRPr lang="cs-CZ" dirty="0"/>
          </a:p>
          <a:p>
            <a:pPr marL="552450" lvl="1">
              <a:buNone/>
            </a:pPr>
            <a:r>
              <a:rPr lang="cs-CZ" sz="3950" dirty="0">
                <a:ea typeface="+mn-lt"/>
                <a:cs typeface="+mn-lt"/>
              </a:rPr>
              <a:t>Dílčí cíl 3.G. Rozvíjet programy zaměřené na duševní i fyzické zdraví studentů, rovnováhu mezi studentských</a:t>
            </a:r>
            <a:br>
              <a:rPr lang="cs-CZ" sz="3950" dirty="0">
                <a:ea typeface="+mn-lt"/>
                <a:cs typeface="+mn-lt"/>
              </a:rPr>
            </a:br>
            <a:r>
              <a:rPr lang="cs-CZ" sz="3950" dirty="0">
                <a:ea typeface="+mn-lt"/>
                <a:cs typeface="+mn-lt"/>
              </a:rPr>
              <a:t>osobním životem, podporovat aktivity se zaměřením na prevenci diskriminace a podporu znevýhodněných skupin</a:t>
            </a:r>
            <a:endParaRPr lang="cs-CZ" sz="2150"/>
          </a:p>
          <a:p>
            <a:pPr marL="552450" lvl="1">
              <a:buNone/>
            </a:pPr>
            <a:r>
              <a:rPr lang="cs-CZ" sz="4000" b="1" cap="all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Popularizace a komunikační strategie </a:t>
            </a:r>
            <a:r>
              <a:rPr lang="cs-CZ" sz="2150" dirty="0"/>
              <a:t>               </a:t>
            </a:r>
          </a:p>
          <a:p>
            <a:pPr marL="552450" lvl="1">
              <a:buNone/>
            </a:pPr>
            <a:r>
              <a:rPr lang="cs-CZ" sz="3950" dirty="0">
                <a:ea typeface="+mn-lt"/>
                <a:cs typeface="+mn-lt"/>
              </a:rPr>
              <a:t>Dílčí cíl 3.H. Vytvořit a aktivně naplňovat komunikační strategii udržitelnosti UTB</a:t>
            </a:r>
            <a:endParaRPr lang="cs-CZ" dirty="0"/>
          </a:p>
          <a:p>
            <a:pPr marL="552450" lvl="1"/>
            <a:endParaRPr lang="cs-CZ" sz="3950" u="sng" dirty="0"/>
          </a:p>
          <a:p>
            <a:pPr marL="552450" lvl="1"/>
            <a:endParaRPr lang="cs-CZ" sz="3950" u="sng" dirty="0"/>
          </a:p>
          <a:p>
            <a:pPr marL="431165" indent="0">
              <a:buNone/>
            </a:pPr>
            <a:endParaRPr lang="cs-CZ" dirty="0"/>
          </a:p>
          <a:p>
            <a:pPr marL="716915" indent="-285115"/>
            <a:endParaRPr lang="cs-CZ" dirty="0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0155CD14-5C35-4CE0-92CE-C6455A8EC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286128"/>
            <a:ext cx="184738" cy="369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800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05F58DA-C133-499F-B9C5-D6605EB21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1819599"/>
            <a:ext cx="184738" cy="369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80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633B21C0-412A-475D-9ED5-913FD2336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3406927"/>
            <a:ext cx="215680" cy="26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099" b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59F5D70-0EB5-40F3-9518-B5936DEB3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4949923"/>
            <a:ext cx="215680" cy="26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099" b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B3649A96-06D6-4B25-B9C7-C415A1D45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6492919"/>
            <a:ext cx="215680" cy="26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099" b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A49C011F-612C-44E7-83EF-38B15A2EF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7897574"/>
            <a:ext cx="215680" cy="53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099" b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sz="799"/>
          </a:p>
          <a:p>
            <a:pPr defTabSz="914338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C722DE5D-C67F-42C0-AC4B-784918815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9569506"/>
            <a:ext cx="215680" cy="26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099" b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id="{9B778BB1-7922-4EA6-B0D4-DEAE556C9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11112502"/>
            <a:ext cx="215680" cy="26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099" b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3D31DC00-D4B7-4273-9209-3EB7DA151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12655498"/>
            <a:ext cx="215680" cy="26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1099" b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sz="1800">
              <a:latin typeface="Arial" panose="020B0604020202020204" pitchFamily="34" charset="0"/>
            </a:endParaRPr>
          </a:p>
        </p:txBody>
      </p:sp>
      <p:sp>
        <p:nvSpPr>
          <p:cNvPr id="13" name="Rectangle 19">
            <a:extLst>
              <a:ext uri="{FF2B5EF4-FFF2-40B4-BE49-F238E27FC236}">
                <a16:creationId xmlns:a16="http://schemas.microsoft.com/office/drawing/2014/main" id="{2BFBD75E-9372-4FC6-8534-CC9B8685C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021" y="14135113"/>
            <a:ext cx="184738" cy="369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7" tIns="45718" rIns="91437" bIns="4571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800"/>
          </a:p>
        </p:txBody>
      </p:sp>
      <p:pic>
        <p:nvPicPr>
          <p:cNvPr id="15" name="Obrázek 14" descr="Obsah obrázku Grafika, snímek obrazovky, grafický design, Barevnost&#10;&#10;Popis se vygeneroval automaticky.">
            <a:extLst>
              <a:ext uri="{FF2B5EF4-FFF2-40B4-BE49-F238E27FC236}">
                <a16:creationId xmlns:a16="http://schemas.microsoft.com/office/drawing/2014/main" id="{6D48A8CB-6339-775A-28A9-BC822C84E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8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623274" y="772653"/>
            <a:ext cx="10614801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cs-CZ" sz="3200" b="1" spc="-1" dirty="0">
                <a:solidFill>
                  <a:srgbClr val="EA7500"/>
                </a:solidFill>
                <a:latin typeface="Trebuchet MS"/>
              </a:rPr>
              <a:t>Dopady ESG na UTB</a:t>
            </a:r>
            <a:endParaRPr lang="cs-CZ" sz="3200" b="0" strike="noStrike" spc="-1" dirty="0">
              <a:latin typeface="Trebuchet MS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219321" y="1350825"/>
            <a:ext cx="11016685" cy="55034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b="1" spc="-1" dirty="0">
                <a:solidFill>
                  <a:srgbClr val="000000"/>
                </a:solidFill>
                <a:latin typeface="Trebuchet MS"/>
              </a:rPr>
              <a:t>Formálně: Veřejná auditovaná příloha k výroční zprávě o hospodaření již za rok 2025</a:t>
            </a:r>
            <a:endParaRPr lang="cs-CZ" sz="1800" dirty="0"/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spc="-1" dirty="0">
                <a:solidFill>
                  <a:srgbClr val="000000"/>
                </a:solidFill>
                <a:latin typeface="Trebuchet MS"/>
              </a:rPr>
              <a:t>Výstupem nejsou "jen" naplněné indikátory, ale </a:t>
            </a:r>
          </a:p>
        </p:txBody>
      </p:sp>
      <p:pic>
        <p:nvPicPr>
          <p:cNvPr id="3" name="Obrázek 2" descr="Obsah obrázku Grafika, snímek obrazovky, grafický design, Barevnost&#10;&#10;Popis se vygeneroval automaticky.">
            <a:extLst>
              <a:ext uri="{FF2B5EF4-FFF2-40B4-BE49-F238E27FC236}">
                <a16:creationId xmlns:a16="http://schemas.microsoft.com/office/drawing/2014/main" id="{8EB36B59-ABC6-B90D-0B3B-6A0D5B58C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  <p:pic>
        <p:nvPicPr>
          <p:cNvPr id="2" name="Obrázek 1" descr="Obsah obrázku text, Písmo, snímek obrazovky, Grafika&#10;&#10;Popis se vygeneroval automaticky.">
            <a:extLst>
              <a:ext uri="{FF2B5EF4-FFF2-40B4-BE49-F238E27FC236}">
                <a16:creationId xmlns:a16="http://schemas.microsoft.com/office/drawing/2014/main" id="{915507FD-525B-7584-55EB-4782CC6C06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39" r="126" b="-231"/>
          <a:stretch/>
        </p:blipFill>
        <p:spPr>
          <a:xfrm>
            <a:off x="82625" y="2398388"/>
            <a:ext cx="5416643" cy="2703528"/>
          </a:xfrm>
          <a:prstGeom prst="rect">
            <a:avLst/>
          </a:prstGeom>
        </p:spPr>
      </p:pic>
      <p:pic>
        <p:nvPicPr>
          <p:cNvPr id="4" name="Obrázek 3" descr="Obsah obrázku text, Písmo, snímek obrazovky, design&#10;&#10;Popis se vygeneroval automaticky.">
            <a:extLst>
              <a:ext uri="{FF2B5EF4-FFF2-40B4-BE49-F238E27FC236}">
                <a16:creationId xmlns:a16="http://schemas.microsoft.com/office/drawing/2014/main" id="{E15AA40F-F077-732E-6FF7-C1E60018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127" b="-138"/>
          <a:stretch/>
        </p:blipFill>
        <p:spPr>
          <a:xfrm>
            <a:off x="5499251" y="3520058"/>
            <a:ext cx="6692749" cy="334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029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623274" y="772653"/>
            <a:ext cx="10614801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cs-CZ" sz="3200" b="1" spc="-1" dirty="0">
                <a:solidFill>
                  <a:srgbClr val="EA7500"/>
                </a:solidFill>
                <a:latin typeface="Trebuchet MS"/>
              </a:rPr>
              <a:t>Dopady strategie</a:t>
            </a:r>
            <a:endParaRPr lang="cs-CZ" sz="3200" b="0" strike="noStrike" spc="-1" dirty="0">
              <a:latin typeface="Trebuchet MS"/>
            </a:endParaRPr>
          </a:p>
        </p:txBody>
      </p:sp>
      <p:sp>
        <p:nvSpPr>
          <p:cNvPr id="163" name="CustomShape 2"/>
          <p:cNvSpPr/>
          <p:nvPr/>
        </p:nvSpPr>
        <p:spPr>
          <a:xfrm>
            <a:off x="626597" y="1350825"/>
            <a:ext cx="4597804" cy="55034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 fontScale="92500" lnSpcReduction="20000"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1282"/>
              </a:spcBef>
            </a:pPr>
            <a:r>
              <a:rPr lang="cs-CZ" sz="3500" b="1" spc="-1" dirty="0">
                <a:solidFill>
                  <a:srgbClr val="EA7500"/>
                </a:solidFill>
                <a:latin typeface="Trebuchet MS"/>
              </a:rPr>
              <a:t>na fakulty/součásti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endParaRPr lang="cs-CZ" sz="1800" b="1" spc="-1" dirty="0">
              <a:solidFill>
                <a:srgbClr val="000000"/>
              </a:solidFill>
              <a:latin typeface="Trebuchet MS"/>
            </a:endParaRP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b="1" spc="-1" dirty="0">
                <a:solidFill>
                  <a:srgbClr val="000000"/>
                </a:solidFill>
                <a:latin typeface="Trebuchet MS"/>
              </a:rPr>
              <a:t>Příprava studijních předmětů/kurzů CŽV</a:t>
            </a:r>
            <a:endParaRPr lang="cs-CZ"/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b="1" spc="-1" dirty="0">
                <a:solidFill>
                  <a:srgbClr val="000000"/>
                </a:solidFill>
                <a:latin typeface="Trebuchet MS"/>
              </a:rPr>
              <a:t>Součinnost při analýzách a navazujících aktivitách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b="1" spc="-1" dirty="0">
                <a:solidFill>
                  <a:srgbClr val="000000"/>
                </a:solidFill>
                <a:latin typeface="Trebuchet MS"/>
              </a:rPr>
              <a:t>Spolupráce se SU, spolky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b="1" spc="-1" dirty="0">
                <a:solidFill>
                  <a:srgbClr val="000000"/>
                </a:solidFill>
                <a:latin typeface="Trebuchet MS"/>
              </a:rPr>
              <a:t>Podpora výzkumu v oblasti udržitelného rozvoje, popularizace výsledků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b="1" spc="-1" dirty="0">
                <a:solidFill>
                  <a:srgbClr val="000000"/>
                </a:solidFill>
                <a:latin typeface="Trebuchet MS"/>
              </a:rPr>
              <a:t>Osvětové akce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b="1" spc="-1" dirty="0">
                <a:solidFill>
                  <a:srgbClr val="000000"/>
                </a:solidFill>
                <a:latin typeface="Trebuchet MS"/>
              </a:rPr>
              <a:t>Každodenní počínání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b="1" spc="-1" dirty="0">
                <a:solidFill>
                  <a:srgbClr val="000000"/>
                </a:solidFill>
                <a:latin typeface="Trebuchet MS"/>
              </a:rPr>
              <a:t>Kompetentní zástupci ve vedení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r>
              <a:rPr lang="cs-CZ" sz="1800" b="1" spc="-1" dirty="0">
                <a:solidFill>
                  <a:srgbClr val="000000"/>
                </a:solidFill>
                <a:latin typeface="Trebuchet MS"/>
              </a:rPr>
              <a:t>Šíření drobných činů pro zdravou budoucnost každý den</a:t>
            </a:r>
          </a:p>
          <a:p>
            <a:pPr marL="345440" indent="-345440">
              <a:lnSpc>
                <a:spcPct val="130000"/>
              </a:lnSpc>
              <a:spcBef>
                <a:spcPts val="1282"/>
              </a:spcBef>
              <a:buFont typeface="Arial" panose="020B0604020202020204" pitchFamily="34" charset="0"/>
              <a:buChar char="•"/>
            </a:pPr>
            <a:endParaRPr lang="cs-CZ" sz="1800" b="1" spc="-1" dirty="0">
              <a:solidFill>
                <a:srgbClr val="000000"/>
              </a:solidFill>
              <a:latin typeface="Trebuchet MS"/>
            </a:endParaRPr>
          </a:p>
        </p:txBody>
      </p:sp>
      <p:pic>
        <p:nvPicPr>
          <p:cNvPr id="3" name="Obrázek 2" descr="Obsah obrázku Grafika, snímek obrazovky, grafický design, Barevnost&#10;&#10;Popis se vygeneroval automaticky.">
            <a:extLst>
              <a:ext uri="{FF2B5EF4-FFF2-40B4-BE49-F238E27FC236}">
                <a16:creationId xmlns:a16="http://schemas.microsoft.com/office/drawing/2014/main" id="{8EB36B59-ABC6-B90D-0B3B-6A0D5B58C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  <p:pic>
        <p:nvPicPr>
          <p:cNvPr id="5" name="Obrázek 4" descr="Obsah obrázku text, elektronika, snímek obrazovky, Operační systém&#10;&#10;Popis se vygeneroval automaticky.">
            <a:extLst>
              <a:ext uri="{FF2B5EF4-FFF2-40B4-BE49-F238E27FC236}">
                <a16:creationId xmlns:a16="http://schemas.microsoft.com/office/drawing/2014/main" id="{D6093283-BE72-71FB-4D63-4CDCB62530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95" t="5667" r="269" b="-333"/>
          <a:stretch/>
        </p:blipFill>
        <p:spPr>
          <a:xfrm>
            <a:off x="5077896" y="1016649"/>
            <a:ext cx="4601090" cy="370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5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roup 167">
            <a:extLst>
              <a:ext uri="{FF2B5EF4-FFF2-40B4-BE49-F238E27FC236}">
                <a16:creationId xmlns:a16="http://schemas.microsoft.com/office/drawing/2014/main" id="{EB0D40EF-BA14-42F1-9492-D38C59DCA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B2C3A70F-581F-48B1-AD94-04AF9A38D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13EABD0F-494E-4C0C-8A0C-139AFC428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23">
              <a:extLst>
                <a:ext uri="{FF2B5EF4-FFF2-40B4-BE49-F238E27FC236}">
                  <a16:creationId xmlns:a16="http://schemas.microsoft.com/office/drawing/2014/main" id="{739811F7-2462-4463-BE69-32CEBED03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2" name="Rectangle 25">
              <a:extLst>
                <a:ext uri="{FF2B5EF4-FFF2-40B4-BE49-F238E27FC236}">
                  <a16:creationId xmlns:a16="http://schemas.microsoft.com/office/drawing/2014/main" id="{D91A6F9F-54F1-461A-A043-E97203A85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3" name="Isosceles Triangle 172">
              <a:extLst>
                <a:ext uri="{FF2B5EF4-FFF2-40B4-BE49-F238E27FC236}">
                  <a16:creationId xmlns:a16="http://schemas.microsoft.com/office/drawing/2014/main" id="{28681C3A-B98D-44BE-8120-45C3F3BA0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4" name="Rectangle 27">
              <a:extLst>
                <a:ext uri="{FF2B5EF4-FFF2-40B4-BE49-F238E27FC236}">
                  <a16:creationId xmlns:a16="http://schemas.microsoft.com/office/drawing/2014/main" id="{37478156-05FD-4D8F-AE53-B3D40AF29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5" name="Rectangle 28">
              <a:extLst>
                <a:ext uri="{FF2B5EF4-FFF2-40B4-BE49-F238E27FC236}">
                  <a16:creationId xmlns:a16="http://schemas.microsoft.com/office/drawing/2014/main" id="{A81F9C83-B446-4703-8B99-C01F0E403E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6" name="Rectangle 29">
              <a:extLst>
                <a:ext uri="{FF2B5EF4-FFF2-40B4-BE49-F238E27FC236}">
                  <a16:creationId xmlns:a16="http://schemas.microsoft.com/office/drawing/2014/main" id="{C2F5F0B6-D807-4AAE-852B-7BECE0CF4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7" name="Isosceles Triangle 176">
              <a:extLst>
                <a:ext uri="{FF2B5EF4-FFF2-40B4-BE49-F238E27FC236}">
                  <a16:creationId xmlns:a16="http://schemas.microsoft.com/office/drawing/2014/main" id="{0945AE7B-1E9E-491F-976F-155273088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8" name="Isosceles Triangle 177">
              <a:extLst>
                <a:ext uri="{FF2B5EF4-FFF2-40B4-BE49-F238E27FC236}">
                  <a16:creationId xmlns:a16="http://schemas.microsoft.com/office/drawing/2014/main" id="{A38028DA-F87E-4372-9295-BC98DB400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80" name="Rectangle 179">
            <a:extLst>
              <a:ext uri="{FF2B5EF4-FFF2-40B4-BE49-F238E27FC236}">
                <a16:creationId xmlns:a16="http://schemas.microsoft.com/office/drawing/2014/main" id="{4BE9D4C4-9FA3-4885-A769-301639CC7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3" name="Obrázek 2" descr="Obsah obrázku Grafika, snímek obrazovky, grafický design, Barevnost&#10;&#10;Popis se vygeneroval automaticky.">
            <a:extLst>
              <a:ext uri="{FF2B5EF4-FFF2-40B4-BE49-F238E27FC236}">
                <a16:creationId xmlns:a16="http://schemas.microsoft.com/office/drawing/2014/main" id="{8EB36B59-ABC6-B90D-0B3B-6A0D5B58C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1587"/>
          <a:stretch/>
        </p:blipFill>
        <p:spPr>
          <a:xfrm>
            <a:off x="4296867" y="5"/>
            <a:ext cx="4831627" cy="4520011"/>
          </a:xfrm>
          <a:custGeom>
            <a:avLst/>
            <a:gdLst/>
            <a:ahLst/>
            <a:cxnLst/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</p:spPr>
      </p:pic>
      <p:pic>
        <p:nvPicPr>
          <p:cNvPr id="2" name="Obrázek 1" descr="Co je to udržitelnost a proč by vás měla zajímat?">
            <a:extLst>
              <a:ext uri="{FF2B5EF4-FFF2-40B4-BE49-F238E27FC236}">
                <a16:creationId xmlns:a16="http://schemas.microsoft.com/office/drawing/2014/main" id="{75266B40-1BB7-EFAD-33BF-0045A37534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87" r="-1" b="-1"/>
          <a:stretch/>
        </p:blipFill>
        <p:spPr>
          <a:xfrm>
            <a:off x="4041994" y="-4"/>
            <a:ext cx="8139373" cy="6858000"/>
          </a:xfrm>
          <a:custGeom>
            <a:avLst/>
            <a:gdLst/>
            <a:ahLst/>
            <a:cxnLst/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2" name="CustomShape 1"/>
          <p:cNvSpPr/>
          <p:nvPr/>
        </p:nvSpPr>
        <p:spPr>
          <a:xfrm>
            <a:off x="677334" y="1176489"/>
            <a:ext cx="3749061" cy="15084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ct val="0"/>
              </a:spcBef>
              <a:spcAft>
                <a:spcPts val="600"/>
              </a:spcAft>
            </a:pPr>
            <a:r>
              <a:rPr lang="en-US" sz="3200" b="1" spc="-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Dopady</a:t>
            </a:r>
            <a:r>
              <a:rPr lang="en-US" sz="3200" b="1" spc="-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spc="-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na</a:t>
            </a:r>
            <a:r>
              <a:rPr lang="en-US" sz="3200" b="1" spc="-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spc="-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zaměstnané</a:t>
            </a:r>
            <a:r>
              <a:rPr lang="en-US" sz="3200" b="1" spc="-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3200" b="1" spc="-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studující</a:t>
            </a:r>
            <a:r>
              <a:rPr lang="en-US" sz="3200" b="1" spc="-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UTB:</a:t>
            </a:r>
          </a:p>
        </p:txBody>
      </p:sp>
      <p:sp>
        <p:nvSpPr>
          <p:cNvPr id="182" name="Isosceles Triangle 181">
            <a:extLst>
              <a:ext uri="{FF2B5EF4-FFF2-40B4-BE49-F238E27FC236}">
                <a16:creationId xmlns:a16="http://schemas.microsoft.com/office/drawing/2014/main" id="{7EB6695E-BED5-4DA3-8C9B-AD301AEF4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35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3" name="CustomShape 2"/>
          <p:cNvSpPr/>
          <p:nvPr/>
        </p:nvSpPr>
        <p:spPr>
          <a:xfrm>
            <a:off x="677334" y="2861307"/>
            <a:ext cx="4116923" cy="353080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horz" lIns="91440" tIns="45720" rIns="91440" bIns="45720" rtlCol="0" anchor="t">
            <a:norm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5440" indent="-34544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Součinnost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při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analýzách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navazujících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aktivitách</a:t>
            </a:r>
            <a:endParaRPr lang="en-US" sz="1400" dirty="0" err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5440" indent="-34544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Spolupráce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 SU,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spolky</a:t>
            </a:r>
            <a:endParaRPr lang="en-US" sz="1400" b="1" spc="-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5440" indent="-34544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Vzdělávání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oblasti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udržitelnosti</a:t>
            </a:r>
            <a:endParaRPr lang="en-US" sz="1400" b="1" spc="-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5440" indent="-34544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Osvětové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akce</a:t>
            </a:r>
            <a:endParaRPr lang="en-US" sz="1400" b="1" spc="-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5440" indent="-34544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Každodenní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počínání</a:t>
            </a:r>
            <a:endParaRPr lang="en-US" sz="1400" b="1" spc="-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5440" indent="-34544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Šíření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drobných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činů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zdravou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budoucnost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spc="-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každý</a:t>
            </a:r>
            <a:r>
              <a:rPr lang="en-US" sz="1400" b="1" spc="-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den</a:t>
            </a:r>
          </a:p>
          <a:p>
            <a:pPr marL="345440" indent="-345440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400" b="1" spc="-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682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4267000" y="2433375"/>
            <a:ext cx="6886547" cy="11911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cs-CZ" sz="3850" spc="-1" dirty="0">
                <a:solidFill>
                  <a:srgbClr val="EA7500"/>
                </a:solidFill>
                <a:latin typeface="Source Sans Pro"/>
                <a:ea typeface="DejaVu Sans"/>
              </a:rPr>
              <a:t>Děkuji</a:t>
            </a:r>
            <a:r>
              <a:rPr lang="cs-CZ" sz="3850" b="0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 za </a:t>
            </a:r>
            <a:r>
              <a:rPr lang="cs-CZ" sz="3850" spc="-1" dirty="0">
                <a:solidFill>
                  <a:srgbClr val="EA7500"/>
                </a:solidFill>
                <a:latin typeface="Source Sans Pro"/>
                <a:ea typeface="DejaVu Sans"/>
              </a:rPr>
              <a:t>udrž(</a:t>
            </a:r>
            <a:r>
              <a:rPr lang="cs-CZ" sz="3850" spc="-1" dirty="0" err="1">
                <a:solidFill>
                  <a:srgbClr val="EA7500"/>
                </a:solidFill>
                <a:latin typeface="Source Sans Pro"/>
                <a:ea typeface="DejaVu Sans"/>
              </a:rPr>
              <a:t>it</a:t>
            </a:r>
            <a:r>
              <a:rPr lang="cs-CZ" sz="3850" spc="-1" dirty="0">
                <a:solidFill>
                  <a:srgbClr val="EA7500"/>
                </a:solidFill>
                <a:latin typeface="Source Sans Pro"/>
                <a:ea typeface="DejaVu Sans"/>
              </a:rPr>
              <a:t>)e(l)</a:t>
            </a:r>
            <a:r>
              <a:rPr lang="cs-CZ" sz="3850" spc="-1" dirty="0" err="1">
                <a:solidFill>
                  <a:srgbClr val="EA7500"/>
                </a:solidFill>
                <a:latin typeface="Source Sans Pro"/>
                <a:ea typeface="DejaVu Sans"/>
              </a:rPr>
              <a:t>nou</a:t>
            </a:r>
            <a:r>
              <a:rPr lang="cs-CZ" sz="3850" spc="-1" dirty="0">
                <a:solidFill>
                  <a:srgbClr val="EA7500"/>
                </a:solidFill>
                <a:latin typeface="Source Sans Pro"/>
                <a:ea typeface="DejaVu Sans"/>
              </a:rPr>
              <a:t> </a:t>
            </a:r>
            <a:r>
              <a:rPr lang="cs-CZ" sz="3850" b="0" strike="noStrike" spc="-1" dirty="0">
                <a:solidFill>
                  <a:srgbClr val="EA7500"/>
                </a:solidFill>
                <a:latin typeface="Source Sans Pro"/>
                <a:ea typeface="DejaVu Sans"/>
              </a:rPr>
              <a:t>pozornost </a:t>
            </a:r>
            <a:r>
              <a:rPr lang="cs-CZ" sz="3850" b="0" strike="noStrike" spc="-1" dirty="0">
                <a:solidFill>
                  <a:srgbClr val="EA7500"/>
                </a:solidFill>
                <a:latin typeface="Source Sans Pro"/>
                <a:ea typeface="DejaVu Sans"/>
                <a:sym typeface="Wingdings" panose="05000000000000000000" pitchFamily="2" charset="2"/>
              </a:rPr>
              <a:t></a:t>
            </a:r>
            <a:endParaRPr lang="cs-CZ" sz="3850" b="0" strike="noStrike" spc="-1" dirty="0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4267000" y="3995778"/>
            <a:ext cx="5746229" cy="7416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cs-CZ" sz="2419" b="1" spc="-1" dirty="0">
                <a:solidFill>
                  <a:srgbClr val="000000"/>
                </a:solidFill>
                <a:latin typeface="Source Sans Pro"/>
              </a:rPr>
              <a:t>Martina Juříková</a:t>
            </a:r>
          </a:p>
          <a:p>
            <a:r>
              <a:rPr lang="cs-CZ" sz="2400" b="1" spc="-1" dirty="0">
                <a:latin typeface="Source Sans Pro"/>
                <a:ea typeface="Source Sans Pro"/>
              </a:rPr>
              <a:t>a tým udržitelného rozvoje UTB ve Zlíně</a:t>
            </a:r>
          </a:p>
        </p:txBody>
      </p:sp>
      <p:sp>
        <p:nvSpPr>
          <p:cNvPr id="175" name="Line 3"/>
          <p:cNvSpPr/>
          <p:nvPr/>
        </p:nvSpPr>
        <p:spPr>
          <a:xfrm>
            <a:off x="4267000" y="5181097"/>
            <a:ext cx="957850" cy="0"/>
          </a:xfrm>
          <a:prstGeom prst="line">
            <a:avLst/>
          </a:prstGeom>
          <a:ln w="57240">
            <a:solidFill>
              <a:srgbClr val="EA75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6" name="CustomShape 4"/>
          <p:cNvSpPr/>
          <p:nvPr/>
        </p:nvSpPr>
        <p:spPr>
          <a:xfrm>
            <a:off x="4267000" y="5396614"/>
            <a:ext cx="5746229" cy="3722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>
            <a:defPPr>
              <a:defRPr lang="cs-CZ"/>
            </a:defPPr>
            <a:lvl1pPr marL="0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293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5875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8813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1175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64688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17626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70564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3501" algn="l" defTabSz="1105875" rtl="0" eaLnBrk="1" latinLnBrk="0" hangingPunct="1"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cs-CZ" sz="2419" b="0" strike="noStrike" spc="-1" dirty="0">
                <a:latin typeface="Arial"/>
              </a:rPr>
              <a:t>Začíná to </a:t>
            </a:r>
            <a:r>
              <a:rPr lang="cs-CZ" sz="2419" b="0" strike="noStrike" spc="-1" dirty="0" err="1">
                <a:latin typeface="Arial"/>
              </a:rPr>
              <a:t>UTeBe</a:t>
            </a:r>
            <a:endParaRPr lang="cs-CZ" sz="2419" b="0" strike="noStrike" spc="-1" dirty="0">
              <a:latin typeface="Arial"/>
            </a:endParaRPr>
          </a:p>
        </p:txBody>
      </p:sp>
      <p:pic>
        <p:nvPicPr>
          <p:cNvPr id="3" name="Obrázek 2" descr="Obsah obrázku Grafika, snímek obrazovky, grafický design, Barevnost&#10;&#10;Popis se vygeneroval automaticky.">
            <a:extLst>
              <a:ext uri="{FF2B5EF4-FFF2-40B4-BE49-F238E27FC236}">
                <a16:creationId xmlns:a16="http://schemas.microsoft.com/office/drawing/2014/main" id="{47FB28B8-D770-9E41-D128-9A80A92100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97600" cy="15441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Vlastní 4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FF7800"/>
      </a:accent1>
      <a:accent2>
        <a:srgbClr val="F50078"/>
      </a:accent2>
      <a:accent3>
        <a:srgbClr val="E65014"/>
      </a:accent3>
      <a:accent4>
        <a:srgbClr val="46505A"/>
      </a:accent4>
      <a:accent5>
        <a:srgbClr val="918485"/>
      </a:accent5>
      <a:accent6>
        <a:srgbClr val="855D5D"/>
      </a:accent6>
      <a:hlink>
        <a:srgbClr val="46505A"/>
      </a:hlink>
      <a:folHlink>
        <a:srgbClr val="96A9A9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4D4CAD23D25E49ACC1022CEAD301E8" ma:contentTypeVersion="18" ma:contentTypeDescription="Vytvoří nový dokument" ma:contentTypeScope="" ma:versionID="583df0617441f5a4539c776c4faf4fe9">
  <xsd:schema xmlns:xsd="http://www.w3.org/2001/XMLSchema" xmlns:xs="http://www.w3.org/2001/XMLSchema" xmlns:p="http://schemas.microsoft.com/office/2006/metadata/properties" xmlns:ns3="14b5c4b1-a205-4656-bd10-1a2605af84da" xmlns:ns4="95d438d1-2776-4e6f-aa77-0285660b9062" targetNamespace="http://schemas.microsoft.com/office/2006/metadata/properties" ma:root="true" ma:fieldsID="2886be9da035fb88ad48394cc04f9b86" ns3:_="" ns4:_="">
    <xsd:import namespace="14b5c4b1-a205-4656-bd10-1a2605af84da"/>
    <xsd:import namespace="95d438d1-2776-4e6f-aa77-0285660b90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5c4b1-a205-4656-bd10-1a2605af84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438d1-2776-4e6f-aa77-0285660b906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4b5c4b1-a205-4656-bd10-1a2605af84d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41B8E5-7E68-4A2F-BC51-6DBA1DF738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b5c4b1-a205-4656-bd10-1a2605af84da"/>
    <ds:schemaRef ds:uri="95d438d1-2776-4e6f-aa77-0285660b90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4C20B1-ECAD-42E8-9CDF-0BACF01A17AA}">
  <ds:schemaRefs>
    <ds:schemaRef ds:uri="95d438d1-2776-4e6f-aa77-0285660b9062"/>
    <ds:schemaRef ds:uri="http://purl.org/dc/terms/"/>
    <ds:schemaRef ds:uri="14b5c4b1-a205-4656-bd10-1a2605af84da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9551D81-F2A1-43A4-B4E0-67488B67DF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936</TotalTime>
  <Words>1138</Words>
  <Application>Microsoft Office PowerPoint</Application>
  <PresentationFormat>Širokoúhlá obrazovka</PresentationFormat>
  <Paragraphs>235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Fazeta</vt:lpstr>
      <vt:lpstr>Strategie udržitelného rozvoje UTB do roku 2030</vt:lpstr>
      <vt:lpstr>Obsah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2. Tvorba Strategie udržitelnosti – časový rámec</vt:lpstr>
      <vt:lpstr>3) Analýza výchozího stavu aneb pár čísel a faktů</vt:lpstr>
      <vt:lpstr> Energie a spotřeba</vt:lpstr>
      <vt:lpstr>Opatření</vt:lpstr>
      <vt:lpstr>Prezentace aplikace PowerPoint</vt:lpstr>
      <vt:lpstr>Rozpočet a finance</vt:lpstr>
      <vt:lpstr>Vize do roku 2030  "Zdravá univerzita"</vt:lpstr>
      <vt:lpstr>Oblasti - cíle - opatření - indikátory</vt:lpstr>
      <vt:lpstr>OBLAST 1 – Vzdělávání, věda a výzkum</vt:lpstr>
      <vt:lpstr>OBLAST 2 - Investice a provoz</vt:lpstr>
      <vt:lpstr>OBLAST 3 – Řízení a sociální oblast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Zpráva o udržitelnosti 2022</dc:title>
  <dc:creator>Martina Kopečková</dc:creator>
  <cp:lastModifiedBy>Martina Juříková</cp:lastModifiedBy>
  <cp:revision>488</cp:revision>
  <dcterms:created xsi:type="dcterms:W3CDTF">2023-10-05T13:14:22Z</dcterms:created>
  <dcterms:modified xsi:type="dcterms:W3CDTF">2024-11-18T16:50:08Z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0x010100E44D4CAD23D25E49ACC1022CEAD301E8</vt:lpwstr>
  </property>
</Properties>
</file>