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66" r:id="rId2"/>
    <p:sldId id="391" r:id="rId3"/>
    <p:sldId id="395" r:id="rId4"/>
    <p:sldId id="397" r:id="rId5"/>
    <p:sldId id="398" r:id="rId6"/>
    <p:sldId id="399" r:id="rId7"/>
    <p:sldId id="400" r:id="rId8"/>
    <p:sldId id="404" r:id="rId9"/>
    <p:sldId id="412" r:id="rId10"/>
    <p:sldId id="401" r:id="rId11"/>
    <p:sldId id="402" r:id="rId12"/>
    <p:sldId id="409" r:id="rId13"/>
    <p:sldId id="403" r:id="rId14"/>
    <p:sldId id="406" r:id="rId15"/>
    <p:sldId id="410" r:id="rId16"/>
    <p:sldId id="408" r:id="rId17"/>
    <p:sldId id="344" r:id="rId18"/>
  </p:sldIdLst>
  <p:sldSz cx="9144000" cy="6858000" type="screen4x3"/>
  <p:notesSz cx="6797675" cy="9856788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001"/>
    <a:srgbClr val="FF1A0A"/>
    <a:srgbClr val="FF6600"/>
    <a:srgbClr val="D0D0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37" autoAdjust="0"/>
    <p:restoredTop sz="96433" autoAdjust="0"/>
  </p:normalViewPr>
  <p:slideViewPr>
    <p:cSldViewPr>
      <p:cViewPr varScale="1">
        <p:scale>
          <a:sx n="107" d="100"/>
          <a:sy n="107" d="100"/>
        </p:scale>
        <p:origin x="182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1488"/>
            <a:ext cx="29464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361488"/>
            <a:ext cx="29464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07C43BC-4067-4946-AD63-02433133CD4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8213" y="738188"/>
            <a:ext cx="4929187" cy="3697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679950"/>
            <a:ext cx="5435600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noProof="0"/>
              <a:t>Klepnutím lze upravit styly předlohy textu.</a:t>
            </a:r>
          </a:p>
          <a:p>
            <a:pPr lvl="1"/>
            <a:r>
              <a:rPr lang="cs-CZ" altLang="cs-CZ" noProof="0"/>
              <a:t>Druhá úroveň</a:t>
            </a:r>
          </a:p>
          <a:p>
            <a:pPr lvl="2"/>
            <a:r>
              <a:rPr lang="cs-CZ" altLang="cs-CZ" noProof="0"/>
              <a:t>Třetí úroveň</a:t>
            </a:r>
          </a:p>
          <a:p>
            <a:pPr lvl="3"/>
            <a:r>
              <a:rPr lang="cs-CZ" altLang="cs-CZ" noProof="0"/>
              <a:t>Čtvrtá úroveň</a:t>
            </a:r>
          </a:p>
          <a:p>
            <a:pPr lvl="4"/>
            <a:r>
              <a:rPr lang="cs-CZ" altLang="cs-CZ" noProof="0"/>
              <a:t>Pátá úroveň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1488"/>
            <a:ext cx="29464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61488"/>
            <a:ext cx="29464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8AE3EF0-8F73-4598-9ED5-49818752550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Zástupný symbol pro poznámky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s-CZ" altLang="cs-CZ"/>
          </a:p>
        </p:txBody>
      </p:sp>
      <p:sp>
        <p:nvSpPr>
          <p:cNvPr id="7172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CFD7B2-98CB-473B-9F6E-3181BE6F0AE8}" type="slidenum">
              <a:rPr lang="cs-CZ" altLang="cs-CZ" smtClean="0"/>
              <a:pPr/>
              <a:t>2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25436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Zástupný symbol pro poznámky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s-CZ" altLang="cs-CZ"/>
          </a:p>
        </p:txBody>
      </p:sp>
      <p:sp>
        <p:nvSpPr>
          <p:cNvPr id="7172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CFD7B2-98CB-473B-9F6E-3181BE6F0AE8}" type="slidenum">
              <a:rPr lang="cs-CZ" altLang="cs-CZ" smtClean="0"/>
              <a:pPr/>
              <a:t>3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63676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Zástupný symbol pro poznámky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s-CZ" altLang="cs-CZ"/>
          </a:p>
        </p:txBody>
      </p:sp>
      <p:sp>
        <p:nvSpPr>
          <p:cNvPr id="7172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CFD7B2-98CB-473B-9F6E-3181BE6F0AE8}" type="slidenum">
              <a:rPr lang="cs-CZ" altLang="cs-CZ" smtClean="0"/>
              <a:pPr/>
              <a:t>4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23140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Zástupný symbol pro poznámky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s-CZ" altLang="cs-CZ"/>
          </a:p>
        </p:txBody>
      </p:sp>
      <p:sp>
        <p:nvSpPr>
          <p:cNvPr id="7172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CFD7B2-98CB-473B-9F6E-3181BE6F0AE8}" type="slidenum">
              <a:rPr lang="cs-CZ" altLang="cs-CZ" smtClean="0"/>
              <a:pPr/>
              <a:t>5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89909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Zástupný symbol pro poznámky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s-CZ" altLang="cs-CZ"/>
          </a:p>
        </p:txBody>
      </p:sp>
      <p:sp>
        <p:nvSpPr>
          <p:cNvPr id="7172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CFD7B2-98CB-473B-9F6E-3181BE6F0AE8}" type="slidenum">
              <a:rPr lang="cs-CZ" altLang="cs-CZ" smtClean="0"/>
              <a:pPr/>
              <a:t>6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23332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Zástupný symbol pro poznámky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s-CZ" altLang="cs-CZ"/>
          </a:p>
        </p:txBody>
      </p:sp>
      <p:sp>
        <p:nvSpPr>
          <p:cNvPr id="7172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CFD7B2-98CB-473B-9F6E-3181BE6F0AE8}" type="slidenum">
              <a:rPr lang="cs-CZ" altLang="cs-CZ" smtClean="0"/>
              <a:pPr/>
              <a:t>7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66053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Zástupný symbol pro poznámky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s-CZ" altLang="cs-CZ"/>
          </a:p>
        </p:txBody>
      </p:sp>
      <p:sp>
        <p:nvSpPr>
          <p:cNvPr id="7172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CFD7B2-98CB-473B-9F6E-3181BE6F0AE8}" type="slidenum">
              <a:rPr lang="cs-CZ" altLang="cs-CZ" smtClean="0"/>
              <a:pPr/>
              <a:t>8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42922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Zástupný symbol pro poznámky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s-CZ" altLang="cs-CZ"/>
          </a:p>
        </p:txBody>
      </p:sp>
      <p:sp>
        <p:nvSpPr>
          <p:cNvPr id="7172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CFD7B2-98CB-473B-9F6E-3181BE6F0AE8}" type="slidenum">
              <a:rPr lang="cs-CZ" altLang="cs-CZ" smtClean="0"/>
              <a:pPr/>
              <a:t>10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50544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Zástupný symbol pro poznámky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s-CZ" altLang="cs-CZ"/>
          </a:p>
        </p:txBody>
      </p:sp>
      <p:sp>
        <p:nvSpPr>
          <p:cNvPr id="7172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CFD7B2-98CB-473B-9F6E-3181BE6F0AE8}" type="slidenum">
              <a:rPr lang="cs-CZ" altLang="cs-CZ" smtClean="0"/>
              <a:pPr/>
              <a:t>11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93678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Zástupný symbol pro poznámky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s-CZ" altLang="cs-CZ"/>
          </a:p>
        </p:txBody>
      </p:sp>
      <p:sp>
        <p:nvSpPr>
          <p:cNvPr id="7172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CFD7B2-98CB-473B-9F6E-3181BE6F0AE8}" type="slidenum">
              <a:rPr lang="cs-CZ" altLang="cs-CZ" smtClean="0"/>
              <a:pPr/>
              <a:t>12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843275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Zástupný symbol pro poznámky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s-CZ" altLang="cs-CZ"/>
          </a:p>
        </p:txBody>
      </p:sp>
      <p:sp>
        <p:nvSpPr>
          <p:cNvPr id="7172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CFD7B2-98CB-473B-9F6E-3181BE6F0AE8}" type="slidenum">
              <a:rPr lang="cs-CZ" altLang="cs-CZ" smtClean="0"/>
              <a:pPr/>
              <a:t>13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66514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Zástupný symbol pro poznámky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s-CZ" altLang="cs-CZ"/>
          </a:p>
        </p:txBody>
      </p:sp>
      <p:sp>
        <p:nvSpPr>
          <p:cNvPr id="7172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CFD7B2-98CB-473B-9F6E-3181BE6F0AE8}" type="slidenum">
              <a:rPr lang="cs-CZ" altLang="cs-CZ" smtClean="0"/>
              <a:pPr/>
              <a:t>14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601484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Zástupný symbol pro poznámky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s-CZ" altLang="cs-CZ"/>
          </a:p>
        </p:txBody>
      </p:sp>
      <p:sp>
        <p:nvSpPr>
          <p:cNvPr id="7172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CFD7B2-98CB-473B-9F6E-3181BE6F0AE8}" type="slidenum">
              <a:rPr lang="cs-CZ" altLang="cs-CZ" smtClean="0"/>
              <a:pPr/>
              <a:t>15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43670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Zástupný symbol pro poznámky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cs-CZ" altLang="cs-CZ"/>
          </a:p>
        </p:txBody>
      </p:sp>
      <p:sp>
        <p:nvSpPr>
          <p:cNvPr id="7172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CFD7B2-98CB-473B-9F6E-3181BE6F0AE8}" type="slidenum">
              <a:rPr lang="cs-CZ" altLang="cs-CZ" smtClean="0"/>
              <a:pPr/>
              <a:t>16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75073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0"/>
            <a:ext cx="9144000" cy="2565400"/>
          </a:xfrm>
          <a:prstGeom prst="rect">
            <a:avLst/>
          </a:prstGeom>
          <a:solidFill>
            <a:srgbClr val="FF800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0" y="6092825"/>
            <a:ext cx="9144000" cy="765175"/>
          </a:xfrm>
          <a:prstGeom prst="rect">
            <a:avLst/>
          </a:prstGeom>
          <a:solidFill>
            <a:srgbClr val="D0D0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0" y="2565400"/>
            <a:ext cx="3276600" cy="576263"/>
          </a:xfrm>
          <a:prstGeom prst="rect">
            <a:avLst/>
          </a:prstGeom>
          <a:solidFill>
            <a:srgbClr val="D0D0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5867400" y="2565400"/>
            <a:ext cx="3276600" cy="576263"/>
          </a:xfrm>
          <a:prstGeom prst="rect">
            <a:avLst/>
          </a:prstGeom>
          <a:solidFill>
            <a:srgbClr val="D0D0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pic>
        <p:nvPicPr>
          <p:cNvPr id="8" name="Picture 13" descr="utb_logo_cz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565400"/>
            <a:ext cx="25908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11188" y="549275"/>
            <a:ext cx="7772400" cy="1470025"/>
          </a:xfrm>
          <a:effectLst>
            <a:outerShdw dist="53882" dir="2700000" algn="ctr" rotWithShape="0">
              <a:schemeClr val="bg2"/>
            </a:outerShdw>
          </a:effectLst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cs-CZ" altLang="cs-CZ" noProof="0"/>
              <a:t>Klepnutím lze upravit styl předlohy nadpisů.</a:t>
            </a:r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573463"/>
            <a:ext cx="6400800" cy="2087562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 sz="2800" b="1"/>
            </a:lvl1pPr>
          </a:lstStyle>
          <a:p>
            <a:pPr lvl="0"/>
            <a:r>
              <a:rPr lang="cs-CZ" altLang="cs-CZ" noProof="0"/>
              <a:t>Klepnutím lze upravit styl předlohy podnadpisů.</a:t>
            </a:r>
          </a:p>
        </p:txBody>
      </p:sp>
    </p:spTree>
    <p:extLst>
      <p:ext uri="{BB962C8B-B14F-4D97-AF65-F5344CB8AC3E}">
        <p14:creationId xmlns:p14="http://schemas.microsoft.com/office/powerpoint/2010/main" val="64349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856049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739031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79388" y="836613"/>
            <a:ext cx="4279900" cy="55451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11688" y="836613"/>
            <a:ext cx="4281487" cy="554513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33564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492768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060599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4388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143077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938013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626404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70675" y="0"/>
            <a:ext cx="2222500" cy="6381750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518275" cy="6381750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880058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/>
        </p:nvSpPr>
        <p:spPr bwMode="auto">
          <a:xfrm>
            <a:off x="0" y="0"/>
            <a:ext cx="6588125" cy="620713"/>
          </a:xfrm>
          <a:prstGeom prst="rect">
            <a:avLst/>
          </a:prstGeom>
          <a:solidFill>
            <a:srgbClr val="FF800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D0D0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cs-CZ" altLang="cs-CZ"/>
          </a:p>
        </p:txBody>
      </p:sp>
      <p:sp>
        <p:nvSpPr>
          <p:cNvPr id="1028" name="Rectangle 10"/>
          <p:cNvSpPr>
            <a:spLocks noChangeArrowheads="1"/>
          </p:cNvSpPr>
          <p:nvPr/>
        </p:nvSpPr>
        <p:spPr bwMode="auto">
          <a:xfrm>
            <a:off x="0" y="620713"/>
            <a:ext cx="9144000" cy="71437"/>
          </a:xfrm>
          <a:prstGeom prst="rect">
            <a:avLst/>
          </a:prstGeom>
          <a:solidFill>
            <a:srgbClr val="D0D0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cs-CZ" altLang="cs-CZ"/>
          </a:p>
        </p:txBody>
      </p:sp>
      <p:pic>
        <p:nvPicPr>
          <p:cNvPr id="1029" name="Picture 11" descr="utb_logo_cz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0"/>
            <a:ext cx="2555875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588125" cy="62071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836613"/>
            <a:ext cx="8713787" cy="554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</p:txBody>
      </p:sp>
      <p:pic>
        <p:nvPicPr>
          <p:cNvPr id="1032" name="Picture 12" descr="UTB-knizka_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3524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xStyles>
    <p:titleStyle>
      <a:lvl1pPr marL="180975" algn="l" rtl="0" eaLnBrk="0" fontAlgn="base" hangingPunct="0">
        <a:spcBef>
          <a:spcPct val="0"/>
        </a:spcBef>
        <a:spcAft>
          <a:spcPct val="0"/>
        </a:spcAft>
        <a:defRPr b="1" kern="1200">
          <a:solidFill>
            <a:schemeClr val="bg1"/>
          </a:solidFill>
          <a:latin typeface="+mj-lt"/>
          <a:ea typeface="+mj-ea"/>
          <a:cs typeface="+mj-cs"/>
        </a:defRPr>
      </a:lvl1pPr>
      <a:lvl2pPr marL="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anose="020B0606020202030204" pitchFamily="34" charset="0"/>
        </a:defRPr>
      </a:lvl2pPr>
      <a:lvl3pPr marL="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anose="020B0606020202030204" pitchFamily="34" charset="0"/>
        </a:defRPr>
      </a:lvl3pPr>
      <a:lvl4pPr marL="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anose="020B0606020202030204" pitchFamily="34" charset="0"/>
        </a:defRPr>
      </a:lvl4pPr>
      <a:lvl5pPr marL="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anose="020B0606020202030204" pitchFamily="34" charset="0"/>
        </a:defRPr>
      </a:lvl5pPr>
      <a:lvl6pPr marL="638175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anose="020B0606020202030204" pitchFamily="34" charset="0"/>
        </a:defRPr>
      </a:lvl6pPr>
      <a:lvl7pPr marL="1095375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anose="020B0606020202030204" pitchFamily="34" charset="0"/>
        </a:defRPr>
      </a:lvl7pPr>
      <a:lvl8pPr marL="1552575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anose="020B0606020202030204" pitchFamily="34" charset="0"/>
        </a:defRPr>
      </a:lvl8pPr>
      <a:lvl9pPr marL="2009775" algn="l" rtl="0" fontAlgn="base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anose="020B0606020202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8001"/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8001"/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8001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8001"/>
        </a:buClr>
        <a:buSzPct val="80000"/>
        <a:buFont typeface="Wingdings" panose="05000000000000000000" pitchFamily="2" charset="2"/>
        <a:buChar char="§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tb.cz/cvt/net-utb-vpn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cs-CZ" altLang="cs-CZ" sz="3200" dirty="0"/>
              <a:t>Kybernetická bezpečnost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550" y="3213100"/>
            <a:ext cx="7200900" cy="2808288"/>
          </a:xfrm>
        </p:spPr>
        <p:txBody>
          <a:bodyPr/>
          <a:lstStyle/>
          <a:p>
            <a:pPr marL="609600" indent="-609600" eaLnBrk="1" hangingPunct="1">
              <a:lnSpc>
                <a:spcPct val="110000"/>
              </a:lnSpc>
              <a:spcBef>
                <a:spcPct val="30000"/>
              </a:spcBef>
            </a:pPr>
            <a:r>
              <a:rPr lang="cs-CZ" altLang="cs-CZ" dirty="0"/>
              <a:t>Připojování mobilních zařízení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30000"/>
              </a:spcBef>
            </a:pPr>
            <a:r>
              <a:rPr lang="cs-CZ" altLang="cs-CZ" dirty="0"/>
              <a:t>do sítě UTB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</a:pPr>
            <a:endParaRPr lang="cs-CZ" altLang="cs-CZ" sz="1800" dirty="0"/>
          </a:p>
          <a:p>
            <a:pPr marL="609600" indent="-609600" eaLnBrk="1" hangingPunct="1"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cs-CZ" altLang="cs-CZ" sz="1600" dirty="0"/>
              <a:t>Petr Vojtek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6245225"/>
            <a:ext cx="9144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800" b="1" dirty="0"/>
              <a:t>2</a:t>
            </a:r>
            <a:r>
              <a:rPr lang="cs-CZ" altLang="cs-CZ" sz="1800" b="1" dirty="0" smtClean="0"/>
              <a:t>9</a:t>
            </a:r>
            <a:r>
              <a:rPr lang="cs-CZ" altLang="cs-CZ" sz="1800" b="1" dirty="0"/>
              <a:t>. </a:t>
            </a:r>
            <a:r>
              <a:rPr lang="cs-CZ" altLang="cs-CZ" sz="1800" b="1" dirty="0" smtClean="0"/>
              <a:t>října </a:t>
            </a:r>
            <a:r>
              <a:rPr lang="cs-CZ" altLang="cs-CZ" sz="1800" b="1" dirty="0"/>
              <a:t>2024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Mobilní zařízení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0728"/>
            <a:ext cx="8713787" cy="5401022"/>
          </a:xfrm>
        </p:spPr>
        <p:txBody>
          <a:bodyPr/>
          <a:lstStyle/>
          <a:p>
            <a:pPr marL="268288" indent="0" eaLnBrk="1" hangingPunct="1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cs-CZ" altLang="cs-CZ" b="1" dirty="0">
                <a:solidFill>
                  <a:srgbClr val="FF8001"/>
                </a:solidFill>
              </a:rPr>
              <a:t>Počítačová </a:t>
            </a:r>
            <a:r>
              <a:rPr lang="cs-CZ" altLang="cs-CZ" b="1" dirty="0" smtClean="0">
                <a:solidFill>
                  <a:srgbClr val="FF8001"/>
                </a:solidFill>
              </a:rPr>
              <a:t>síť UTB</a:t>
            </a:r>
            <a:endParaRPr lang="cs-CZ" altLang="cs-CZ" b="1" dirty="0">
              <a:solidFill>
                <a:srgbClr val="FF8001"/>
              </a:solidFill>
            </a:endParaRPr>
          </a:p>
          <a:p>
            <a:pPr lvl="1" eaLnBrk="1" hangingPunct="1"/>
            <a:r>
              <a:rPr lang="cs-CZ" altLang="cs-CZ" sz="2200" b="1" dirty="0"/>
              <a:t>drátová</a:t>
            </a:r>
            <a:endParaRPr lang="cs-CZ" altLang="cs-CZ" sz="2600" b="1" dirty="0"/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/>
              <a:t>připojování zařízení </a:t>
            </a:r>
            <a:r>
              <a:rPr lang="cs-CZ" altLang="cs-CZ" sz="2000" dirty="0" smtClean="0"/>
              <a:t>(počítače, </a:t>
            </a:r>
            <a:r>
              <a:rPr lang="cs-CZ" altLang="cs-CZ" sz="2000" dirty="0"/>
              <a:t>notebooky, atd.) prostřednictvím datových zásuvek v kancelářích, učebnách, </a:t>
            </a:r>
            <a:r>
              <a:rPr lang="cs-CZ" altLang="cs-CZ" sz="2000" dirty="0" smtClean="0"/>
              <a:t>laboratořích</a:t>
            </a:r>
            <a:endParaRPr lang="cs-CZ" altLang="cs-CZ" sz="2000" dirty="0"/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/>
              <a:t>připojování zařízení lze více kontrolovat (nastavení jednotlivých zásuvek, zařazení do </a:t>
            </a:r>
            <a:r>
              <a:rPr lang="cs-CZ" altLang="cs-CZ" sz="2000" dirty="0" err="1" smtClean="0"/>
              <a:t>Active</a:t>
            </a:r>
            <a:r>
              <a:rPr lang="cs-CZ" altLang="cs-CZ" sz="2000" dirty="0" smtClean="0"/>
              <a:t> </a:t>
            </a:r>
            <a:r>
              <a:rPr lang="cs-CZ" altLang="cs-CZ" sz="2000" dirty="0" err="1" smtClean="0"/>
              <a:t>Directory</a:t>
            </a:r>
            <a:r>
              <a:rPr lang="cs-CZ" altLang="cs-CZ" sz="2000" dirty="0" smtClean="0"/>
              <a:t>, </a:t>
            </a:r>
            <a:r>
              <a:rPr lang="cs-CZ" altLang="cs-CZ" sz="2000" dirty="0"/>
              <a:t>centrální správa, apod.)</a:t>
            </a:r>
          </a:p>
          <a:p>
            <a:pPr lvl="1" eaLnBrk="1" hangingPunct="1"/>
            <a:r>
              <a:rPr lang="cs-CZ" altLang="cs-CZ" sz="2200" b="1" dirty="0"/>
              <a:t>bezdrátová – Wi-Fi</a:t>
            </a:r>
            <a:endParaRPr lang="cs-CZ" altLang="cs-CZ" sz="2600" b="1" dirty="0"/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/>
              <a:t>připojování mobilních zařízení (notebooky, tablety, mobilní telefony) ve všech prostorách </a:t>
            </a:r>
            <a:r>
              <a:rPr lang="cs-CZ" altLang="cs-CZ" sz="2000" dirty="0" smtClean="0"/>
              <a:t>univerzity pokrytých </a:t>
            </a:r>
            <a:r>
              <a:rPr lang="cs-CZ" altLang="cs-CZ" sz="2000" dirty="0"/>
              <a:t>Wi-Fi sítí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/>
              <a:t>režim připojení je volnější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/>
              <a:t>možnost snadnějšího zneužití útočníky – vysílání podvržených Wi-Fi sítí, přesměrování na falešné ověřovací servery – odchytávání přístupových údajů, zneužití případných zranitelností připojovaných </a:t>
            </a:r>
            <a:r>
              <a:rPr lang="cs-CZ" altLang="cs-CZ" sz="2000" dirty="0" smtClean="0"/>
              <a:t>zařízení (chybějící antivirová ochrana, neaktualizovaný OS, škodlivé aplikace)</a:t>
            </a:r>
            <a:endParaRPr lang="cs-CZ" altLang="cs-CZ" sz="2000" dirty="0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539750" y="6524625"/>
            <a:ext cx="86042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400" b="1" dirty="0" smtClean="0"/>
              <a:t>29.10.2024</a:t>
            </a:r>
            <a:r>
              <a:rPr lang="cs-CZ" altLang="cs-CZ" sz="1400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75390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Mobilní zařízení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0728"/>
            <a:ext cx="8713787" cy="5401022"/>
          </a:xfrm>
        </p:spPr>
        <p:txBody>
          <a:bodyPr/>
          <a:lstStyle/>
          <a:p>
            <a:pPr marL="268288" indent="0" eaLnBrk="1" hangingPunct="1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cs-CZ" altLang="cs-CZ" b="1" dirty="0">
                <a:solidFill>
                  <a:srgbClr val="FF8001"/>
                </a:solidFill>
              </a:rPr>
              <a:t>Wi-Fi sítě na UTB</a:t>
            </a:r>
          </a:p>
          <a:p>
            <a:pPr lvl="1" eaLnBrk="1" hangingPunct="1"/>
            <a:r>
              <a:rPr lang="cs-CZ" altLang="cs-CZ" sz="2200" b="1" dirty="0" err="1"/>
              <a:t>eduroam</a:t>
            </a:r>
            <a:endParaRPr lang="cs-CZ" altLang="cs-CZ" sz="2600" b="1" dirty="0"/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/>
              <a:t>může využívat každý zaměstnanec a student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/>
              <a:t>uživatelé jsou identifikováni a ověřováni svým uživatelským jménem, z důvodu vyšší bezpečnosti </a:t>
            </a:r>
            <a:r>
              <a:rPr lang="cs-CZ" altLang="cs-CZ" sz="2000" dirty="0" smtClean="0"/>
              <a:t>je vyžadováno </a:t>
            </a:r>
            <a:r>
              <a:rPr lang="cs-CZ" altLang="cs-CZ" sz="2000" dirty="0"/>
              <a:t>jiné heslo než do sítě UTB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/>
              <a:t>možnost využívat většinu služeb poskytovaných sítí UTB (některé služby jsou dostupné přímo, některé po přihlášení, obdobně jako z drátové sítě)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/>
              <a:t>některé služby (např. </a:t>
            </a:r>
            <a:r>
              <a:rPr lang="cs-CZ" altLang="cs-CZ" sz="2000" dirty="0" smtClean="0"/>
              <a:t>SAP, klient IS/STAG) </a:t>
            </a:r>
            <a:r>
              <a:rPr lang="cs-CZ" altLang="cs-CZ" sz="2000" dirty="0"/>
              <a:t>jsou z důvodu bezpečnosti z Wi-Fi sítí nedostupné</a:t>
            </a:r>
          </a:p>
          <a:p>
            <a:pPr lvl="3" eaLnBrk="1" hangingPunct="1">
              <a:buFont typeface="Wingdings" panose="05000000000000000000" pitchFamily="2" charset="2"/>
              <a:buChar char="Ø"/>
            </a:pPr>
            <a:r>
              <a:rPr lang="cs-CZ" altLang="cs-CZ" sz="1800" b="0" dirty="0"/>
              <a:t>přístup </a:t>
            </a:r>
            <a:r>
              <a:rPr lang="cs-CZ" altLang="cs-CZ" sz="1800" b="0" dirty="0" smtClean="0"/>
              <a:t>je možný </a:t>
            </a:r>
            <a:r>
              <a:rPr lang="cs-CZ" altLang="cs-CZ" sz="1800" b="0" dirty="0"/>
              <a:t>prostřednictvím </a:t>
            </a:r>
            <a:r>
              <a:rPr lang="cs-CZ" altLang="cs-CZ" sz="1800" b="0" dirty="0" err="1" smtClean="0"/>
              <a:t>Virtual</a:t>
            </a:r>
            <a:r>
              <a:rPr lang="cs-CZ" altLang="cs-CZ" sz="1800" b="0" dirty="0" smtClean="0"/>
              <a:t> </a:t>
            </a:r>
            <a:r>
              <a:rPr lang="cs-CZ" altLang="cs-CZ" sz="1800" b="0" dirty="0" err="1" smtClean="0"/>
              <a:t>Private</a:t>
            </a:r>
            <a:r>
              <a:rPr lang="cs-CZ" altLang="cs-CZ" sz="1800" b="0" dirty="0" smtClean="0"/>
              <a:t> Network (VPN)</a:t>
            </a:r>
            <a:endParaRPr lang="cs-CZ" altLang="cs-CZ" sz="1800" b="0" dirty="0"/>
          </a:p>
          <a:p>
            <a:pPr marL="914400" lvl="2" indent="0" eaLnBrk="1" hangingPunct="1">
              <a:buNone/>
            </a:pPr>
            <a:endParaRPr lang="cs-CZ" altLang="cs-CZ" sz="2000" dirty="0"/>
          </a:p>
          <a:p>
            <a:pPr lvl="2" eaLnBrk="1" hangingPunct="1">
              <a:buFont typeface="Wingdings" panose="05000000000000000000" pitchFamily="2" charset="2"/>
              <a:buChar char="Ø"/>
            </a:pPr>
            <a:endParaRPr lang="cs-CZ" altLang="cs-CZ" sz="2000" dirty="0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539750" y="6524625"/>
            <a:ext cx="86042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400" b="1" dirty="0" smtClean="0"/>
              <a:t>29.10.2024</a:t>
            </a:r>
            <a:r>
              <a:rPr lang="cs-CZ" altLang="cs-CZ" sz="1400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15844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Mobilní zařízení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0728"/>
            <a:ext cx="8713787" cy="5401022"/>
          </a:xfrm>
        </p:spPr>
        <p:txBody>
          <a:bodyPr/>
          <a:lstStyle/>
          <a:p>
            <a:pPr marL="268288" indent="0" eaLnBrk="1" hangingPunct="1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cs-CZ" altLang="cs-CZ" b="1" dirty="0">
                <a:solidFill>
                  <a:srgbClr val="FF8001"/>
                </a:solidFill>
              </a:rPr>
              <a:t>Wi-Fi sítě na UTB</a:t>
            </a:r>
          </a:p>
          <a:p>
            <a:pPr lvl="1" eaLnBrk="1" hangingPunct="1"/>
            <a:r>
              <a:rPr lang="cs-CZ" altLang="cs-CZ" sz="2200" b="1" dirty="0" smtClean="0"/>
              <a:t>sítě pro hosty a speciální účely</a:t>
            </a:r>
            <a:endParaRPr lang="cs-CZ" altLang="cs-CZ" sz="2600" b="1" dirty="0"/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 smtClean="0"/>
              <a:t>pro krátkodobé univerzitní hosty (UTB-GUEST)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 smtClean="0"/>
              <a:t>pro </a:t>
            </a:r>
            <a:r>
              <a:rPr lang="cs-CZ" altLang="cs-CZ" sz="2000" dirty="0"/>
              <a:t>hosty ubytované na kolejích ve správě </a:t>
            </a:r>
            <a:r>
              <a:rPr lang="cs-CZ" altLang="cs-CZ" sz="2000" dirty="0" smtClean="0"/>
              <a:t>KMZ (koleje-hotel)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/>
              <a:t>sítě se sdíleným heslem vytvářené ad-hoc pro účastníky konferencí a akcí pořádaných v prostorách univerzity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endParaRPr lang="cs-CZ" altLang="cs-CZ" sz="2000" dirty="0"/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/>
              <a:t>přístup </a:t>
            </a:r>
            <a:r>
              <a:rPr lang="cs-CZ" altLang="cs-CZ" sz="2000" dirty="0" smtClean="0"/>
              <a:t>z těchto sítí pouze </a:t>
            </a:r>
            <a:r>
              <a:rPr lang="cs-CZ" altLang="cs-CZ" sz="2000" dirty="0"/>
              <a:t>do internetu a k veřejně dostupným službám sítě UTB, přístup do vnitřní sítě </a:t>
            </a:r>
            <a:r>
              <a:rPr lang="cs-CZ" altLang="cs-CZ" sz="2000" dirty="0" smtClean="0"/>
              <a:t>je blokován</a:t>
            </a:r>
            <a:endParaRPr lang="cs-CZ" altLang="cs-CZ" sz="2000" dirty="0"/>
          </a:p>
          <a:p>
            <a:pPr marL="914400" lvl="2" indent="0" eaLnBrk="1" hangingPunct="1">
              <a:buNone/>
            </a:pPr>
            <a:endParaRPr lang="cs-CZ" altLang="cs-CZ" sz="2000" dirty="0"/>
          </a:p>
          <a:p>
            <a:pPr lvl="2" eaLnBrk="1" hangingPunct="1">
              <a:buFont typeface="Wingdings" panose="05000000000000000000" pitchFamily="2" charset="2"/>
              <a:buChar char="Ø"/>
            </a:pPr>
            <a:endParaRPr lang="cs-CZ" altLang="cs-CZ" sz="2000" dirty="0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539750" y="6524625"/>
            <a:ext cx="86042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400" b="1" dirty="0" smtClean="0"/>
              <a:t>29.10.2024</a:t>
            </a:r>
            <a:r>
              <a:rPr lang="cs-CZ" altLang="cs-CZ" sz="1400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3114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Mobilní zařízení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0728"/>
            <a:ext cx="8713787" cy="5401022"/>
          </a:xfrm>
        </p:spPr>
        <p:txBody>
          <a:bodyPr/>
          <a:lstStyle/>
          <a:p>
            <a:pPr marL="268288" indent="0" eaLnBrk="1" hangingPunct="1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cs-CZ" altLang="cs-CZ" b="1" dirty="0">
                <a:solidFill>
                  <a:srgbClr val="FF8001"/>
                </a:solidFill>
              </a:rPr>
              <a:t>Připojovaná zařízení</a:t>
            </a:r>
          </a:p>
          <a:p>
            <a:pPr lvl="1" eaLnBrk="1" hangingPunct="1"/>
            <a:r>
              <a:rPr lang="cs-CZ" altLang="cs-CZ" sz="2200" dirty="0"/>
              <a:t>veškerá mobilní zařízení mající Wi-Fi adaptér – notebooky, tablety, mobilní telefony, apod.</a:t>
            </a:r>
          </a:p>
          <a:p>
            <a:pPr lvl="1" eaLnBrk="1" hangingPunct="1"/>
            <a:r>
              <a:rPr lang="cs-CZ" altLang="cs-CZ" sz="2200" dirty="0"/>
              <a:t>uživatelé mohou používat zařízení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 smtClean="0"/>
              <a:t>služební </a:t>
            </a:r>
            <a:r>
              <a:rPr lang="cs-CZ" altLang="cs-CZ" sz="2000" dirty="0"/>
              <a:t>(v majetku UTB</a:t>
            </a:r>
            <a:r>
              <a:rPr lang="cs-CZ" altLang="cs-CZ" sz="2000" dirty="0" smtClean="0"/>
              <a:t>)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/>
              <a:t>soukromá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endParaRPr lang="cs-CZ" altLang="cs-CZ" sz="2000" dirty="0"/>
          </a:p>
          <a:p>
            <a:pPr lvl="1" eaLnBrk="1" hangingPunct="1"/>
            <a:endParaRPr lang="cs-CZ" altLang="cs-CZ" sz="2000" dirty="0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539750" y="6524625"/>
            <a:ext cx="86042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400" b="1" dirty="0" smtClean="0"/>
              <a:t>29.10.2024</a:t>
            </a:r>
            <a:r>
              <a:rPr lang="cs-CZ" altLang="cs-CZ" sz="1400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3392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Mobilní zařízení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0728"/>
            <a:ext cx="8713787" cy="5401022"/>
          </a:xfrm>
        </p:spPr>
        <p:txBody>
          <a:bodyPr/>
          <a:lstStyle/>
          <a:p>
            <a:pPr marL="268288" indent="0" eaLnBrk="1" hangingPunct="1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cs-CZ" altLang="cs-CZ" b="1" dirty="0" smtClean="0">
                <a:solidFill>
                  <a:srgbClr val="FF8001"/>
                </a:solidFill>
              </a:rPr>
              <a:t>Technická opatření pro zařízení </a:t>
            </a:r>
            <a:r>
              <a:rPr lang="cs-CZ" altLang="cs-CZ" b="1" dirty="0">
                <a:solidFill>
                  <a:srgbClr val="FF8001"/>
                </a:solidFill>
              </a:rPr>
              <a:t>v majetku UTB</a:t>
            </a:r>
          </a:p>
          <a:p>
            <a:pPr lvl="1" eaLnBrk="1" hangingPunct="1"/>
            <a:r>
              <a:rPr lang="cs-CZ" altLang="cs-CZ" sz="2200" dirty="0" smtClean="0"/>
              <a:t>zařazení </a:t>
            </a:r>
            <a:r>
              <a:rPr lang="cs-CZ" altLang="cs-CZ" sz="2200" dirty="0"/>
              <a:t>pod centrální správu mobilních </a:t>
            </a:r>
            <a:r>
              <a:rPr lang="cs-CZ" altLang="cs-CZ" sz="2200" dirty="0" smtClean="0"/>
              <a:t>zařízení – </a:t>
            </a:r>
            <a:r>
              <a:rPr lang="cs-CZ" altLang="cs-CZ" dirty="0" smtClean="0"/>
              <a:t>MDM </a:t>
            </a:r>
            <a:r>
              <a:rPr lang="cs-CZ" altLang="cs-CZ" dirty="0"/>
              <a:t>(Mobile </a:t>
            </a:r>
            <a:r>
              <a:rPr lang="cs-CZ" altLang="cs-CZ" dirty="0" err="1"/>
              <a:t>Device</a:t>
            </a:r>
            <a:r>
              <a:rPr lang="cs-CZ" altLang="cs-CZ" dirty="0"/>
              <a:t> Management) </a:t>
            </a:r>
            <a:r>
              <a:rPr lang="cs-CZ" altLang="cs-CZ" dirty="0" smtClean="0"/>
              <a:t>systémy</a:t>
            </a:r>
            <a:endParaRPr lang="cs-CZ" altLang="cs-CZ" sz="2200" dirty="0"/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/>
              <a:t>vzdálená správa, zabezpečení, monitoring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/>
              <a:t>možnost vzdálené údržby a instalace aplikací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/>
              <a:t>aktualizace zařízení a operačních systémů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/>
              <a:t>administrátor může uživateli omezit nebo zakázat instalaci některých aplikací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/>
              <a:t>zařízení je možné vzdáleně monitorovat případně i zablokovat</a:t>
            </a:r>
          </a:p>
          <a:p>
            <a:pPr lvl="1" eaLnBrk="1" hangingPunct="1"/>
            <a:endParaRPr lang="cs-CZ" altLang="cs-CZ" sz="2000" dirty="0" smtClean="0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539750" y="6524625"/>
            <a:ext cx="86042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400" b="1" dirty="0" smtClean="0"/>
              <a:t>29.10.2024</a:t>
            </a:r>
            <a:r>
              <a:rPr lang="cs-CZ" altLang="cs-CZ" sz="1400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24318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Mobilní zařízení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0728"/>
            <a:ext cx="8713787" cy="5401022"/>
          </a:xfrm>
        </p:spPr>
        <p:txBody>
          <a:bodyPr/>
          <a:lstStyle/>
          <a:p>
            <a:pPr marL="268288" indent="0" eaLnBrk="1" hangingPunct="1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cs-CZ" altLang="cs-CZ" b="1" dirty="0" smtClean="0">
                <a:solidFill>
                  <a:srgbClr val="FF8001"/>
                </a:solidFill>
              </a:rPr>
              <a:t>Politika bezpečného používání mobilních zařízení</a:t>
            </a:r>
            <a:endParaRPr lang="cs-CZ" altLang="cs-CZ" b="1" dirty="0">
              <a:solidFill>
                <a:srgbClr val="FF8001"/>
              </a:solidFill>
            </a:endParaRPr>
          </a:p>
          <a:p>
            <a:pPr lvl="1" eaLnBrk="1" hangingPunct="1"/>
            <a:r>
              <a:rPr lang="cs-CZ" altLang="cs-CZ" dirty="0" smtClean="0"/>
              <a:t>jedna z řady politik, kterou musí mít UTB jako povinná </a:t>
            </a:r>
            <a:r>
              <a:rPr lang="cs-CZ" altLang="cs-CZ" dirty="0"/>
              <a:t>osoba </a:t>
            </a:r>
            <a:r>
              <a:rPr lang="cs-CZ" altLang="cs-CZ" dirty="0" smtClean="0"/>
              <a:t>zpracovanou podle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 smtClean="0"/>
              <a:t>Zákona </a:t>
            </a:r>
            <a:r>
              <a:rPr lang="cs-CZ" altLang="cs-CZ" sz="2000" dirty="0"/>
              <a:t>o kybernetické bezpečnosti č</a:t>
            </a:r>
            <a:r>
              <a:rPr lang="cs-CZ" altLang="cs-CZ" sz="2000" dirty="0" smtClean="0"/>
              <a:t>. 181/2014 Sb. </a:t>
            </a:r>
            <a:r>
              <a:rPr lang="cs-CZ" altLang="cs-CZ" sz="2000" dirty="0"/>
              <a:t>a </a:t>
            </a:r>
            <a:endParaRPr lang="cs-CZ" altLang="cs-CZ" sz="2000" dirty="0" smtClean="0"/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 smtClean="0"/>
              <a:t>Vyhlášky </a:t>
            </a:r>
            <a:r>
              <a:rPr lang="cs-CZ" altLang="cs-CZ" sz="2000" dirty="0"/>
              <a:t>o kybernetické bezpečnosti č</a:t>
            </a:r>
            <a:r>
              <a:rPr lang="cs-CZ" altLang="cs-CZ" sz="2000" dirty="0" smtClean="0"/>
              <a:t>. 82/2018 Sb.</a:t>
            </a:r>
          </a:p>
          <a:p>
            <a:pPr lvl="1" eaLnBrk="1" hangingPunct="1"/>
            <a:r>
              <a:rPr lang="cs-CZ" altLang="cs-CZ" dirty="0"/>
              <a:t>p</a:t>
            </a:r>
            <a:r>
              <a:rPr lang="cs-CZ" altLang="cs-CZ" dirty="0" smtClean="0"/>
              <a:t>olitika musí obsahovat (viz příloha č. 5 Vyhlášky):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 smtClean="0"/>
              <a:t>a) pravidla a postupy pro bezpečné používání mobilních zařízení</a:t>
            </a:r>
          </a:p>
          <a:p>
            <a:pPr lvl="2" eaLnBrk="1" hangingPunct="1">
              <a:buFont typeface="Wingdings" panose="05000000000000000000" pitchFamily="2" charset="2"/>
              <a:buChar char="Ø"/>
            </a:pPr>
            <a:r>
              <a:rPr lang="cs-CZ" altLang="cs-CZ" sz="2000" dirty="0" smtClean="0"/>
              <a:t>b) pravidla a postupy pro zajištění bezpečnosti zařízení, která povinná osoba nemá ve své správě</a:t>
            </a:r>
          </a:p>
          <a:p>
            <a:pPr lvl="1" eaLnBrk="1" hangingPunct="1"/>
            <a:r>
              <a:rPr lang="cs-CZ" altLang="cs-CZ" dirty="0" smtClean="0"/>
              <a:t>účelem politiky je stanovit pravidla pro zabezpečení mobilních </a:t>
            </a:r>
            <a:r>
              <a:rPr lang="cs-CZ" altLang="cs-CZ" dirty="0"/>
              <a:t>zařízení a </a:t>
            </a:r>
            <a:r>
              <a:rPr lang="cs-CZ" altLang="cs-CZ" dirty="0" smtClean="0"/>
              <a:t>jejich používání v rámci sítě UTB</a:t>
            </a:r>
          </a:p>
          <a:p>
            <a:pPr lvl="1" eaLnBrk="1" hangingPunct="1"/>
            <a:r>
              <a:rPr lang="cs-CZ" altLang="cs-CZ" dirty="0" smtClean="0"/>
              <a:t>veškerá zařízení v majetku UTB je třeba mít pod kontrolou a centrální správou, je třeba zajistit pravidelné aktualizace jejich operačních systémů a celkové zabezpečení</a:t>
            </a:r>
          </a:p>
          <a:p>
            <a:pPr marL="457200" lvl="1" indent="0" eaLnBrk="1" hangingPunct="1">
              <a:buNone/>
            </a:pPr>
            <a:endParaRPr lang="cs-CZ" altLang="cs-CZ" sz="2000" dirty="0"/>
          </a:p>
          <a:p>
            <a:pPr lvl="1" eaLnBrk="1" hangingPunct="1"/>
            <a:endParaRPr lang="cs-CZ" altLang="cs-CZ" sz="2000" dirty="0" smtClean="0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539750" y="6524625"/>
            <a:ext cx="86042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400" b="1" dirty="0" smtClean="0"/>
              <a:t>29.10.2024</a:t>
            </a:r>
            <a:r>
              <a:rPr lang="cs-CZ" altLang="cs-CZ" sz="1400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50990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Mobilní zařízení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0728"/>
            <a:ext cx="8713787" cy="5401022"/>
          </a:xfrm>
        </p:spPr>
        <p:txBody>
          <a:bodyPr/>
          <a:lstStyle/>
          <a:p>
            <a:pPr marL="268288" indent="0" eaLnBrk="1" hangingPunct="1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cs-CZ" altLang="cs-CZ" b="1" dirty="0" smtClean="0">
                <a:solidFill>
                  <a:srgbClr val="FF8001"/>
                </a:solidFill>
              </a:rPr>
              <a:t>Proč je třeba mobilní zařízení zabezpečit</a:t>
            </a:r>
            <a:endParaRPr lang="cs-CZ" altLang="cs-CZ" b="1" dirty="0">
              <a:solidFill>
                <a:srgbClr val="FF8001"/>
              </a:solidFill>
            </a:endParaRP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cs-CZ" altLang="cs-CZ" sz="2200" dirty="0" smtClean="0"/>
              <a:t>aby nemohlo dojít k napadení vlastních zařízení a jejich systémů a aplikací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cs-CZ" altLang="cs-CZ" sz="2200" dirty="0" smtClean="0"/>
              <a:t>aby nemohlo dojít ke kompromitaci sítě a systémů UTB nebo zanesení případného škodlivého </a:t>
            </a:r>
            <a:r>
              <a:rPr lang="cs-CZ" altLang="cs-CZ" sz="2200" dirty="0" err="1" smtClean="0"/>
              <a:t>malware</a:t>
            </a:r>
            <a:r>
              <a:rPr lang="cs-CZ" altLang="cs-CZ" sz="2200" dirty="0" smtClean="0"/>
              <a:t> do sítě prostřednictvím mobilních zařízení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cs-CZ" altLang="cs-CZ" sz="2200" dirty="0" smtClean="0"/>
              <a:t>aby nemohlo dojít ke zneužití dat, která jsou v mobilních zařízeních uložena, nebo ke kterým uživatel prostřednictvím těchto zařízení přistupuje</a:t>
            </a:r>
            <a:endParaRPr lang="cs-CZ" altLang="cs-CZ" sz="2200" dirty="0"/>
          </a:p>
          <a:p>
            <a:pPr lvl="1" eaLnBrk="1" hangingPunct="1"/>
            <a:endParaRPr lang="cs-CZ" altLang="cs-CZ" sz="2000" dirty="0" smtClean="0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539750" y="6524625"/>
            <a:ext cx="86042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400" b="1" dirty="0" smtClean="0"/>
              <a:t>29.10.2024</a:t>
            </a:r>
            <a:r>
              <a:rPr lang="cs-CZ" altLang="cs-CZ" sz="1400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18138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223318"/>
          </a:xfrm>
        </p:spPr>
        <p:txBody>
          <a:bodyPr/>
          <a:lstStyle/>
          <a:p>
            <a:pPr algn="ctr"/>
            <a:r>
              <a:rPr lang="cs-CZ" sz="4000" dirty="0" smtClean="0">
                <a:solidFill>
                  <a:srgbClr val="FF8001"/>
                </a:solidFill>
              </a:rPr>
              <a:t>Dotazy k vydané směrnici</a:t>
            </a:r>
            <a:endParaRPr lang="cs-CZ" sz="4000" dirty="0">
              <a:solidFill>
                <a:srgbClr val="FF80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99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Dotazy k politice bezpečného používání mobilních zařízení</a:t>
            </a:r>
            <a:endParaRPr lang="cs-CZ" altLang="cs-CZ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0728"/>
            <a:ext cx="8713787" cy="5401022"/>
          </a:xfrm>
        </p:spPr>
        <p:txBody>
          <a:bodyPr/>
          <a:lstStyle/>
          <a:p>
            <a:pPr marL="268288" indent="0" eaLnBrk="1" hangingPunct="1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cs-CZ" altLang="cs-CZ" b="1" dirty="0" smtClean="0">
                <a:solidFill>
                  <a:srgbClr val="FF8001"/>
                </a:solidFill>
              </a:rPr>
              <a:t>Směrnice je napsána velmi obecně.</a:t>
            </a:r>
            <a:endParaRPr lang="cs-CZ" altLang="cs-CZ" b="1" dirty="0">
              <a:solidFill>
                <a:srgbClr val="FF8001"/>
              </a:solidFill>
            </a:endParaRPr>
          </a:p>
          <a:p>
            <a:pPr lvl="1" eaLnBrk="1" hangingPunct="1"/>
            <a:r>
              <a:rPr lang="cs-CZ" altLang="cs-CZ" sz="2200" dirty="0" smtClean="0"/>
              <a:t>politika stanovuje obecná pravidla v rovině organizační případně i technické</a:t>
            </a:r>
          </a:p>
          <a:p>
            <a:pPr lvl="1" eaLnBrk="1" hangingPunct="1"/>
            <a:r>
              <a:rPr lang="cs-CZ" altLang="cs-CZ" sz="2200" dirty="0" smtClean="0"/>
              <a:t>nelze předem určit přesný výčet veškerých možností a variant</a:t>
            </a:r>
          </a:p>
          <a:p>
            <a:pPr lvl="1" eaLnBrk="1" hangingPunct="1"/>
            <a:r>
              <a:rPr lang="cs-CZ" altLang="cs-CZ" sz="2200" dirty="0" smtClean="0"/>
              <a:t>v případě nových možností, nových technických prostředků apod. by bylo nutné vždy směrnici měnit a znovu vydat</a:t>
            </a:r>
          </a:p>
          <a:p>
            <a:pPr lvl="1" eaLnBrk="1" hangingPunct="1"/>
            <a:r>
              <a:rPr lang="cs-CZ" altLang="cs-CZ" sz="2200" dirty="0"/>
              <a:t>s</a:t>
            </a:r>
            <a:r>
              <a:rPr lang="cs-CZ" altLang="cs-CZ" sz="2200" dirty="0" smtClean="0"/>
              <a:t>měrnici v této podobě schválil Výbor pro řízení kybernetické bezpečnosti</a:t>
            </a:r>
            <a:endParaRPr lang="cs-CZ" altLang="cs-CZ" sz="2200" dirty="0"/>
          </a:p>
          <a:p>
            <a:pPr lvl="1" eaLnBrk="1" hangingPunct="1"/>
            <a:endParaRPr lang="cs-CZ" altLang="cs-CZ" sz="2000" dirty="0" smtClean="0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539750" y="6524625"/>
            <a:ext cx="86042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400" b="1" dirty="0" smtClean="0"/>
              <a:t>29.10.2024</a:t>
            </a:r>
            <a:r>
              <a:rPr lang="cs-CZ" altLang="cs-CZ" sz="1400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51168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Dotazy k politice bezpečného používání mobilních zařízení</a:t>
            </a:r>
            <a:endParaRPr lang="cs-CZ" altLang="cs-CZ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0728"/>
            <a:ext cx="8713787" cy="5401022"/>
          </a:xfrm>
        </p:spPr>
        <p:txBody>
          <a:bodyPr/>
          <a:lstStyle/>
          <a:p>
            <a:pPr marL="268288" indent="0" eaLnBrk="1" hangingPunct="1">
              <a:spcAft>
                <a:spcPts val="1200"/>
              </a:spcAft>
              <a:buNone/>
            </a:pPr>
            <a:r>
              <a:rPr lang="cs-CZ" altLang="cs-CZ" b="1" dirty="0">
                <a:solidFill>
                  <a:srgbClr val="FF8001"/>
                </a:solidFill>
              </a:rPr>
              <a:t>Směrnice se vztahuje pouze na mobilní zařízení, nebere v úvahu stolní počítače v dlouhodobé zápůjčce, ani použití soukromých stolních </a:t>
            </a:r>
            <a:r>
              <a:rPr lang="cs-CZ" altLang="cs-CZ" b="1" dirty="0" smtClean="0">
                <a:solidFill>
                  <a:srgbClr val="FF8001"/>
                </a:solidFill>
              </a:rPr>
              <a:t>počítačů.</a:t>
            </a:r>
            <a:endParaRPr lang="cs-CZ" altLang="cs-CZ" b="1" dirty="0">
              <a:solidFill>
                <a:srgbClr val="FF8001"/>
              </a:solidFill>
            </a:endParaRPr>
          </a:p>
          <a:p>
            <a:pPr lvl="1" eaLnBrk="1" hangingPunct="1"/>
            <a:r>
              <a:rPr lang="cs-CZ" altLang="cs-CZ" sz="2200" dirty="0"/>
              <a:t>a</a:t>
            </a:r>
            <a:r>
              <a:rPr lang="cs-CZ" altLang="cs-CZ" sz="2200" dirty="0" smtClean="0"/>
              <a:t>no, politika odpovídá přesně tomu, co je požadováno (viz příloha č. 5 k Vyhlášce </a:t>
            </a:r>
            <a:r>
              <a:rPr lang="cs-CZ" altLang="cs-CZ" sz="2200" i="1" dirty="0" smtClean="0"/>
              <a:t>Obsah bezpečnostní politiky a bezpečnostní dokumentace</a:t>
            </a:r>
            <a:r>
              <a:rPr lang="cs-CZ" altLang="cs-CZ" sz="2200" dirty="0" smtClean="0"/>
              <a:t>)</a:t>
            </a:r>
          </a:p>
          <a:p>
            <a:pPr lvl="1" eaLnBrk="1" hangingPunct="1"/>
            <a:endParaRPr lang="cs-CZ" altLang="cs-CZ" sz="2200" dirty="0"/>
          </a:p>
          <a:p>
            <a:pPr lvl="1" eaLnBrk="1" hangingPunct="1"/>
            <a:endParaRPr lang="cs-CZ" altLang="cs-CZ" sz="2000" dirty="0" smtClean="0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539750" y="6524625"/>
            <a:ext cx="86042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400" b="1" dirty="0" smtClean="0"/>
              <a:t>29.10.2024</a:t>
            </a:r>
            <a:r>
              <a:rPr lang="cs-CZ" altLang="cs-CZ" sz="1400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76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Dotazy k politice bezpečného používání mobilních zařízení</a:t>
            </a:r>
            <a:endParaRPr lang="cs-CZ" altLang="cs-CZ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0728"/>
            <a:ext cx="8713787" cy="5401022"/>
          </a:xfrm>
        </p:spPr>
        <p:txBody>
          <a:bodyPr/>
          <a:lstStyle/>
          <a:p>
            <a:pPr marL="268288" indent="0" eaLnBrk="1" hangingPunct="1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cs-CZ" altLang="cs-CZ" b="1" dirty="0" smtClean="0">
                <a:solidFill>
                  <a:srgbClr val="FF8001"/>
                </a:solidFill>
              </a:rPr>
              <a:t>Jaká je úroveň přijetí rizika?</a:t>
            </a:r>
            <a:endParaRPr lang="cs-CZ" altLang="cs-CZ" b="1" dirty="0">
              <a:solidFill>
                <a:srgbClr val="FF8001"/>
              </a:solidFill>
            </a:endParaRPr>
          </a:p>
          <a:p>
            <a:pPr lvl="1" eaLnBrk="1" hangingPunct="1"/>
            <a:r>
              <a:rPr lang="cs-CZ" altLang="cs-CZ" sz="2200" dirty="0"/>
              <a:t>p</a:t>
            </a:r>
            <a:r>
              <a:rPr lang="cs-CZ" altLang="cs-CZ" sz="2200" dirty="0" smtClean="0"/>
              <a:t>odle metodiky a stupnice pro hodnocení je úroveň rizika </a:t>
            </a:r>
            <a:r>
              <a:rPr lang="cs-CZ" altLang="cs-CZ" sz="2200" b="1" dirty="0" smtClean="0"/>
              <a:t>střední</a:t>
            </a:r>
          </a:p>
          <a:p>
            <a:pPr lvl="1" eaLnBrk="1" hangingPunct="1"/>
            <a:r>
              <a:rPr lang="cs-CZ" sz="2200" i="1" dirty="0"/>
              <a:t>riziko = dopad x hrozba x zranitelnost (dopad je odvozen z hodnocení aktiv)</a:t>
            </a:r>
          </a:p>
          <a:p>
            <a:pPr lvl="1" eaLnBrk="1" hangingPunct="1"/>
            <a:r>
              <a:rPr lang="cs-CZ" altLang="cs-CZ" sz="2200" dirty="0"/>
              <a:t>m</a:t>
            </a:r>
            <a:r>
              <a:rPr lang="cs-CZ" altLang="cs-CZ" sz="2200" dirty="0" smtClean="0"/>
              <a:t>etodika říká, že r</a:t>
            </a:r>
            <a:r>
              <a:rPr lang="cs-CZ" sz="2200" dirty="0" smtClean="0"/>
              <a:t>iziko s úrovní střední může </a:t>
            </a:r>
            <a:r>
              <a:rPr lang="cs-CZ" sz="2200" dirty="0"/>
              <a:t>být sníženo méně náročnými opatřeními nebo v případě vyšší náročnosti nebo nemožnosti realizace opatření lze riziko akceptovat (podstoupit</a:t>
            </a:r>
            <a:r>
              <a:rPr lang="cs-CZ" sz="2200" dirty="0" smtClean="0"/>
              <a:t>) … může učinit pouze Manažer kybernetické bezpečnosti a s řádným odůvodněním</a:t>
            </a:r>
          </a:p>
          <a:p>
            <a:pPr lvl="1" eaLnBrk="1" hangingPunct="1"/>
            <a:r>
              <a:rPr lang="cs-CZ" altLang="cs-CZ" sz="2200" dirty="0"/>
              <a:t>m</a:t>
            </a:r>
            <a:r>
              <a:rPr lang="cs-CZ" altLang="cs-CZ" sz="2200" dirty="0" smtClean="0"/>
              <a:t>éně náročná opatření = technická </a:t>
            </a:r>
            <a:r>
              <a:rPr lang="cs-CZ" altLang="cs-CZ" sz="2200" dirty="0"/>
              <a:t>opatření </a:t>
            </a:r>
            <a:r>
              <a:rPr lang="cs-CZ" altLang="cs-CZ" sz="2200" dirty="0" smtClean="0"/>
              <a:t>s využitím Microsoft </a:t>
            </a:r>
            <a:r>
              <a:rPr lang="cs-CZ" altLang="cs-CZ" sz="2200" dirty="0" err="1" smtClean="0"/>
              <a:t>Intune</a:t>
            </a:r>
            <a:r>
              <a:rPr lang="cs-CZ" altLang="cs-CZ" sz="2200" dirty="0" smtClean="0"/>
              <a:t> </a:t>
            </a:r>
            <a:r>
              <a:rPr lang="cs-CZ" altLang="cs-CZ" sz="2200" dirty="0" err="1" smtClean="0"/>
              <a:t>for</a:t>
            </a:r>
            <a:r>
              <a:rPr lang="cs-CZ" altLang="cs-CZ" sz="2200" dirty="0" smtClean="0"/>
              <a:t> </a:t>
            </a:r>
            <a:r>
              <a:rPr lang="cs-CZ" altLang="cs-CZ" sz="2200" dirty="0" err="1" smtClean="0"/>
              <a:t>Education</a:t>
            </a:r>
            <a:r>
              <a:rPr lang="cs-CZ" altLang="cs-CZ" sz="2200" dirty="0" smtClean="0"/>
              <a:t>, </a:t>
            </a:r>
            <a:r>
              <a:rPr lang="cs-CZ" altLang="cs-CZ" sz="2200" dirty="0"/>
              <a:t>Apple </a:t>
            </a:r>
            <a:r>
              <a:rPr lang="cs-CZ" altLang="cs-CZ" sz="2200" dirty="0" err="1"/>
              <a:t>schooll</a:t>
            </a:r>
            <a:r>
              <a:rPr lang="cs-CZ" altLang="cs-CZ" sz="2200" dirty="0"/>
              <a:t> </a:t>
            </a:r>
            <a:r>
              <a:rPr lang="cs-CZ" altLang="cs-CZ" sz="2200" dirty="0" err="1"/>
              <a:t>manager</a:t>
            </a:r>
            <a:r>
              <a:rPr lang="cs-CZ" altLang="cs-CZ" sz="2200" dirty="0"/>
              <a:t>, </a:t>
            </a:r>
            <a:r>
              <a:rPr lang="cs-CZ" altLang="cs-CZ" sz="2200" i="1" dirty="0"/>
              <a:t>Mobile </a:t>
            </a:r>
            <a:r>
              <a:rPr lang="cs-CZ" altLang="cs-CZ" sz="2200" i="1" dirty="0" err="1"/>
              <a:t>Device</a:t>
            </a:r>
            <a:r>
              <a:rPr lang="cs-CZ" altLang="cs-CZ" sz="2200" i="1" dirty="0"/>
              <a:t> </a:t>
            </a:r>
            <a:r>
              <a:rPr lang="cs-CZ" altLang="cs-CZ" sz="2200" i="1" dirty="0" smtClean="0"/>
              <a:t>Management</a:t>
            </a:r>
            <a:endParaRPr lang="cs-CZ" altLang="cs-CZ" sz="2200" i="1" dirty="0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539750" y="6524625"/>
            <a:ext cx="86042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400" b="1" dirty="0" smtClean="0"/>
              <a:t>29.10.2024</a:t>
            </a:r>
            <a:r>
              <a:rPr lang="cs-CZ" altLang="cs-CZ" sz="1400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7082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Dotazy k politice bezpečného používání mobilních zařízení</a:t>
            </a:r>
            <a:endParaRPr lang="cs-CZ" altLang="cs-CZ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0728"/>
            <a:ext cx="8713787" cy="5401022"/>
          </a:xfrm>
        </p:spPr>
        <p:txBody>
          <a:bodyPr/>
          <a:lstStyle/>
          <a:p>
            <a:pPr marL="268288" indent="0" eaLnBrk="1" hangingPunct="1">
              <a:spcAft>
                <a:spcPts val="1200"/>
              </a:spcAft>
              <a:buNone/>
            </a:pPr>
            <a:r>
              <a:rPr lang="cs-CZ" altLang="cs-CZ" b="1" dirty="0" smtClean="0">
                <a:solidFill>
                  <a:srgbClr val="FF8001"/>
                </a:solidFill>
              </a:rPr>
              <a:t>Dotazy týkající se šifrování paměťových médií</a:t>
            </a:r>
            <a:endParaRPr lang="cs-CZ" altLang="cs-CZ" b="1" dirty="0">
              <a:solidFill>
                <a:srgbClr val="FF8001"/>
              </a:solidFill>
            </a:endParaRPr>
          </a:p>
          <a:p>
            <a:pPr lvl="1" eaLnBrk="1" hangingPunct="1"/>
            <a:r>
              <a:rPr lang="cs-CZ" altLang="cs-CZ" sz="2200" dirty="0" smtClean="0"/>
              <a:t>úložiště typu SSD disk nebo HDD disk v zařízeních typu notebook, tablet apod. musí být šifrována tak, aby v případě ztráty zařízení nemohla být uložená data zneužita</a:t>
            </a:r>
          </a:p>
          <a:p>
            <a:pPr lvl="1" eaLnBrk="1" hangingPunct="1"/>
            <a:r>
              <a:rPr lang="cs-CZ" altLang="cs-CZ" sz="2200" dirty="0" smtClean="0"/>
              <a:t>na zařízení, která neumožňují šifrování (digitální fotoaparát, MP3/MP4 přehrávač apod.), nesmí být ukládána citlivá data jako např. osobní údaje, výsledky výzkumů, vysoce důvěrné dokumenty apod.</a:t>
            </a:r>
          </a:p>
          <a:p>
            <a:pPr lvl="1" eaLnBrk="1" hangingPunct="1"/>
            <a:r>
              <a:rPr lang="cs-CZ" altLang="cs-CZ" sz="2200" dirty="0" smtClean="0"/>
              <a:t>pravidla pro šifrování budou součástí připravované </a:t>
            </a:r>
            <a:r>
              <a:rPr lang="cs-CZ" altLang="cs-CZ" sz="2200" i="1" dirty="0" smtClean="0"/>
              <a:t>Politiky bezpečného používání kryptografické ochrany</a:t>
            </a:r>
          </a:p>
          <a:p>
            <a:pPr lvl="1" eaLnBrk="1" hangingPunct="1"/>
            <a:endParaRPr lang="cs-CZ" altLang="cs-CZ" sz="2200" dirty="0"/>
          </a:p>
          <a:p>
            <a:pPr lvl="1" eaLnBrk="1" hangingPunct="1"/>
            <a:endParaRPr lang="cs-CZ" altLang="cs-CZ" sz="2000" dirty="0" smtClean="0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539750" y="6524625"/>
            <a:ext cx="86042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400" b="1" dirty="0" smtClean="0"/>
              <a:t>29.10.2024</a:t>
            </a:r>
            <a:r>
              <a:rPr lang="cs-CZ" altLang="cs-CZ" sz="1400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41611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Dotazy k politice bezpečného používání mobilních zařízení</a:t>
            </a:r>
            <a:endParaRPr lang="cs-CZ" altLang="cs-CZ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0728"/>
            <a:ext cx="8713787" cy="5401022"/>
          </a:xfrm>
        </p:spPr>
        <p:txBody>
          <a:bodyPr/>
          <a:lstStyle/>
          <a:p>
            <a:pPr marL="268288" indent="0" eaLnBrk="1" hangingPunct="1">
              <a:spcAft>
                <a:spcPts val="1200"/>
              </a:spcAft>
              <a:buNone/>
            </a:pPr>
            <a:r>
              <a:rPr lang="cs-CZ" altLang="cs-CZ" b="1" dirty="0" smtClean="0">
                <a:solidFill>
                  <a:srgbClr val="FF8001"/>
                </a:solidFill>
              </a:rPr>
              <a:t>Dotazy týkající se používání VPN</a:t>
            </a:r>
            <a:endParaRPr lang="cs-CZ" altLang="cs-CZ" b="1" dirty="0">
              <a:solidFill>
                <a:srgbClr val="FF8001"/>
              </a:solidFill>
            </a:endParaRPr>
          </a:p>
          <a:p>
            <a:pPr lvl="1" eaLnBrk="1" hangingPunct="1"/>
            <a:r>
              <a:rPr lang="cs-CZ" altLang="cs-CZ" sz="2200" dirty="0"/>
              <a:t>v</a:t>
            </a:r>
            <a:r>
              <a:rPr lang="cs-CZ" altLang="cs-CZ" sz="2200" dirty="0" smtClean="0"/>
              <a:t>iz </a:t>
            </a:r>
            <a:r>
              <a:rPr lang="cs-CZ" altLang="cs-CZ" sz="2200" dirty="0"/>
              <a:t>informace na webu CVT </a:t>
            </a:r>
            <a:r>
              <a:rPr lang="cs-CZ" altLang="cs-CZ" sz="2200" dirty="0">
                <a:hlinkClick r:id="rId3"/>
              </a:rPr>
              <a:t>https://www.utb.cz/cvt/net-utb-vpn</a:t>
            </a:r>
            <a:r>
              <a:rPr lang="cs-CZ" altLang="cs-CZ" sz="2200" dirty="0" smtClean="0">
                <a:hlinkClick r:id="rId3"/>
              </a:rPr>
              <a:t>/</a:t>
            </a:r>
            <a:r>
              <a:rPr lang="cs-CZ" altLang="cs-CZ" sz="2200" dirty="0" smtClean="0"/>
              <a:t> </a:t>
            </a:r>
          </a:p>
          <a:p>
            <a:pPr lvl="1" eaLnBrk="1" hangingPunct="1"/>
            <a:endParaRPr lang="cs-CZ" altLang="cs-CZ" sz="2200" dirty="0" smtClean="0"/>
          </a:p>
          <a:p>
            <a:pPr lvl="1" eaLnBrk="1" hangingPunct="1"/>
            <a:r>
              <a:rPr lang="cs-CZ" altLang="cs-CZ" sz="2200" dirty="0" smtClean="0"/>
              <a:t>pro přístup ke službám, které jsou veřejně přístupné z internetu, není použití VPN třeba</a:t>
            </a:r>
          </a:p>
          <a:p>
            <a:pPr lvl="1" eaLnBrk="1" hangingPunct="1"/>
            <a:r>
              <a:rPr lang="cs-CZ" altLang="cs-CZ" sz="2200" dirty="0" smtClean="0"/>
              <a:t>k většině služeb a systémům dostupným pouze v rámci sítě UTB je možný přístup prostřednictvím Wi-Fi sítě </a:t>
            </a:r>
            <a:r>
              <a:rPr lang="cs-CZ" altLang="cs-CZ" sz="2200" b="1" dirty="0" err="1" smtClean="0"/>
              <a:t>eduroam</a:t>
            </a:r>
            <a:r>
              <a:rPr lang="cs-CZ" altLang="cs-CZ" sz="2200" dirty="0" smtClean="0"/>
              <a:t> v prostorách objektů UTB bez nutnosti použití VPN, z ostatních Wi-Fi sítí nebo sítí mimo UTB (z internetu) je použití VPN nutné</a:t>
            </a:r>
          </a:p>
          <a:p>
            <a:pPr lvl="1" eaLnBrk="1" hangingPunct="1"/>
            <a:r>
              <a:rPr lang="cs-CZ" altLang="cs-CZ" sz="2200" dirty="0" smtClean="0"/>
              <a:t>přístup k některým službám (např. SAP nebo klient IS/STAG) je z Wi-Fi sítí blokován a je možný pouze prostřednictvím VPN </a:t>
            </a:r>
          </a:p>
          <a:p>
            <a:pPr lvl="1" eaLnBrk="1" hangingPunct="1"/>
            <a:endParaRPr lang="cs-CZ" altLang="cs-CZ" sz="2200" dirty="0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539750" y="6524625"/>
            <a:ext cx="86042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400" b="1" dirty="0" smtClean="0"/>
              <a:t>29.10.2024</a:t>
            </a:r>
            <a:r>
              <a:rPr lang="cs-CZ" altLang="cs-CZ" sz="1400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0537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Dotazy k politice bezpečného používání mobilních zařízení</a:t>
            </a:r>
            <a:endParaRPr lang="cs-CZ" altLang="cs-CZ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0728"/>
            <a:ext cx="8713787" cy="5401022"/>
          </a:xfrm>
          <a:ln>
            <a:solidFill>
              <a:schemeClr val="bg1"/>
            </a:solidFill>
          </a:ln>
        </p:spPr>
        <p:txBody>
          <a:bodyPr/>
          <a:lstStyle/>
          <a:p>
            <a:pPr marL="268288" indent="0" eaLnBrk="1" hangingPunct="1">
              <a:spcAft>
                <a:spcPts val="1200"/>
              </a:spcAft>
              <a:buNone/>
            </a:pPr>
            <a:r>
              <a:rPr lang="cs-CZ" altLang="cs-CZ" b="1" dirty="0" smtClean="0">
                <a:solidFill>
                  <a:srgbClr val="FF8001"/>
                </a:solidFill>
              </a:rPr>
              <a:t>Používání soukromých telefonů – telefonování, školní/soukromá SIM</a:t>
            </a:r>
            <a:endParaRPr lang="cs-CZ" altLang="cs-CZ" b="1" dirty="0">
              <a:solidFill>
                <a:srgbClr val="FF8001"/>
              </a:solidFill>
            </a:endParaRPr>
          </a:p>
          <a:p>
            <a:pPr lvl="1" eaLnBrk="1" hangingPunct="1"/>
            <a:r>
              <a:rPr lang="cs-CZ" altLang="cs-CZ" sz="2200" dirty="0"/>
              <a:t>p</a:t>
            </a:r>
            <a:r>
              <a:rPr lang="cs-CZ" altLang="cs-CZ" sz="2200" dirty="0" smtClean="0"/>
              <a:t>olitika neřeší telefonování</a:t>
            </a:r>
          </a:p>
          <a:p>
            <a:pPr lvl="1" eaLnBrk="1" hangingPunct="1"/>
            <a:r>
              <a:rPr lang="cs-CZ" altLang="cs-CZ" sz="2200" dirty="0" smtClean="0"/>
              <a:t>úkol č. 3. 8/2024 z posledního jednání Výboru pro řízení kybernetické bezpečnosti: </a:t>
            </a:r>
            <a:r>
              <a:rPr lang="cs-CZ" sz="2200" b="1" dirty="0"/>
              <a:t>Zjistit aktuální stav mobilních telefonů na </a:t>
            </a:r>
            <a:r>
              <a:rPr lang="cs-CZ" sz="2200" b="1" dirty="0" smtClean="0"/>
              <a:t>UTB </a:t>
            </a:r>
            <a:r>
              <a:rPr lang="cs-CZ" sz="2200" i="1" dirty="0" smtClean="0"/>
              <a:t>(konkrétní typy a stáří zařízení, platnost systémové podpory, přidělené SIM, …)</a:t>
            </a:r>
          </a:p>
          <a:p>
            <a:pPr lvl="1" eaLnBrk="1" hangingPunct="1"/>
            <a:r>
              <a:rPr lang="cs-CZ" altLang="cs-CZ" sz="2200" dirty="0"/>
              <a:t>p</a:t>
            </a:r>
            <a:r>
              <a:rPr lang="cs-CZ" altLang="cs-CZ" sz="2200" dirty="0" smtClean="0"/>
              <a:t>oté budou následovat další kroky vedoucí k nastavení jasných pravidel pro nákup, přidělování, výměnu a likvidaci chytrých telefonů</a:t>
            </a:r>
          </a:p>
          <a:p>
            <a:pPr lvl="1" eaLnBrk="1" hangingPunct="1"/>
            <a:r>
              <a:rPr lang="cs-CZ" sz="2200" dirty="0"/>
              <a:t>p</a:t>
            </a:r>
            <a:r>
              <a:rPr lang="cs-CZ" sz="2200" dirty="0" smtClean="0"/>
              <a:t>oužívání </a:t>
            </a:r>
            <a:r>
              <a:rPr lang="cs-CZ" sz="2200" dirty="0"/>
              <a:t>soukromých mobilních zařízení k výkonu pracovních činností zaměstnance je </a:t>
            </a:r>
            <a:r>
              <a:rPr lang="cs-CZ" sz="2200" dirty="0" smtClean="0"/>
              <a:t>zakázáno, protože na tato zařízení nelze aplikovat žádné z technických opatření UTB (viz předchozí </a:t>
            </a:r>
            <a:r>
              <a:rPr lang="cs-CZ" sz="2200" smtClean="0"/>
              <a:t>snímky</a:t>
            </a:r>
            <a:r>
              <a:rPr lang="cs-CZ" sz="2200" smtClean="0"/>
              <a:t>)</a:t>
            </a:r>
          </a:p>
          <a:p>
            <a:pPr lvl="1" eaLnBrk="1" hangingPunct="1"/>
            <a:endParaRPr lang="cs-CZ" sz="2200" dirty="0" smtClean="0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539750" y="6524625"/>
            <a:ext cx="86042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400" b="1" dirty="0" smtClean="0"/>
              <a:t>29.10.2024</a:t>
            </a:r>
            <a:r>
              <a:rPr lang="cs-CZ" altLang="cs-CZ" sz="1400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8003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Dotazy k politice bezpečného používání mobilních zařízení</a:t>
            </a:r>
            <a:endParaRPr lang="cs-CZ" altLang="cs-CZ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0728"/>
            <a:ext cx="8713787" cy="5401022"/>
          </a:xfrm>
        </p:spPr>
        <p:txBody>
          <a:bodyPr/>
          <a:lstStyle/>
          <a:p>
            <a:pPr marL="268288" indent="0" eaLnBrk="1" hangingPunct="1">
              <a:spcAft>
                <a:spcPts val="1200"/>
              </a:spcAft>
              <a:buNone/>
            </a:pPr>
            <a:r>
              <a:rPr lang="cs-CZ" altLang="cs-CZ" b="1" dirty="0">
                <a:solidFill>
                  <a:srgbClr val="FF8001"/>
                </a:solidFill>
              </a:rPr>
              <a:t>Co je myšleno pod „všechna ostatní mobilní zařízení“ v čl. 2 odst. 4. Výčet v čl. 2 odst. 1 se slovem zejména ponechává prostor pro ostatní mobilní zařízení asi tak pro koloběžku (firmware</a:t>
            </a:r>
            <a:r>
              <a:rPr lang="cs-CZ" altLang="cs-CZ" b="1" dirty="0" smtClean="0">
                <a:solidFill>
                  <a:srgbClr val="FF8001"/>
                </a:solidFill>
              </a:rPr>
              <a:t>).</a:t>
            </a:r>
            <a:endParaRPr lang="cs-CZ" altLang="cs-CZ" b="1" dirty="0">
              <a:solidFill>
                <a:srgbClr val="FF8001"/>
              </a:solidFill>
            </a:endParaRPr>
          </a:p>
          <a:p>
            <a:pPr lvl="1" eaLnBrk="1" hangingPunct="1"/>
            <a:r>
              <a:rPr lang="cs-CZ" altLang="cs-CZ" sz="2200" dirty="0" smtClean="0"/>
              <a:t>bude-li koloběžka vybavená příslušným síťovým adaptérem umožňujícím její připojení k datové síti UTB a bude-li umožňovat editaci, ukládání, přenášení nebo tisk dat, budou se ustanovení této směrnice vztahovat také na tento model koloběžky</a:t>
            </a:r>
          </a:p>
          <a:p>
            <a:pPr marL="457200" lvl="1" indent="0" eaLnBrk="1" hangingPunct="1">
              <a:buNone/>
            </a:pPr>
            <a:r>
              <a:rPr lang="cs-CZ" altLang="cs-CZ" sz="2200" dirty="0" smtClean="0"/>
              <a:t> </a:t>
            </a:r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539750" y="6524625"/>
            <a:ext cx="86042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8001"/>
              </a:buClr>
              <a:buSzPct val="80000"/>
              <a:buFont typeface="Wingdings" panose="05000000000000000000" pitchFamily="2" charset="2"/>
              <a:buChar char="§"/>
              <a:tabLst>
                <a:tab pos="8248650" algn="r"/>
              </a:tabLst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248650" algn="r"/>
              </a:tabLs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400" b="1" dirty="0" smtClean="0"/>
              <a:t>29.10.2024</a:t>
            </a:r>
            <a:r>
              <a:rPr lang="cs-CZ" altLang="cs-CZ" sz="1400" b="1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8243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68313" y="3213100"/>
            <a:ext cx="8135937" cy="2808288"/>
          </a:xfrm>
          <a:noFill/>
        </p:spPr>
        <p:txBody>
          <a:bodyPr/>
          <a:lstStyle/>
          <a:p>
            <a:pPr marL="609600" indent="-609600" eaLnBrk="1" hangingPunct="1">
              <a:spcBef>
                <a:spcPct val="50000"/>
              </a:spcBef>
            </a:pPr>
            <a:r>
              <a:rPr lang="cs-CZ" altLang="cs-CZ" sz="2400" dirty="0"/>
              <a:t>Děkuji za pozornost.</a:t>
            </a:r>
          </a:p>
          <a:p>
            <a:pPr marL="609600" indent="-609600" eaLnBrk="1" hangingPunct="1">
              <a:spcBef>
                <a:spcPct val="50000"/>
              </a:spcBef>
            </a:pPr>
            <a:r>
              <a:rPr lang="cs-CZ" altLang="cs-CZ" sz="2400" dirty="0"/>
              <a:t>Vaše dotazy.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Šablona prezentace">
  <a:themeElements>
    <a:clrScheme name="Šablona prezenta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Šablona prezentac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Šablona prezenta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Šablona prezenta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Šablona prezenta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Šablona prezenta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Šablona prezenta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Šablona prezenta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ona prezenta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ona prezenta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ona prezenta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ona prezenta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ona prezenta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Šablona prezenta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Šablona prezentace</Template>
  <TotalTime>8003</TotalTime>
  <Words>1186</Words>
  <Application>Microsoft Office PowerPoint</Application>
  <PresentationFormat>Předvádění na obrazovce (4:3)</PresentationFormat>
  <Paragraphs>128</Paragraphs>
  <Slides>17</Slides>
  <Notes>14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1" baseType="lpstr">
      <vt:lpstr>Arial</vt:lpstr>
      <vt:lpstr>Arial Narrow</vt:lpstr>
      <vt:lpstr>Wingdings</vt:lpstr>
      <vt:lpstr>Šablona prezentace</vt:lpstr>
      <vt:lpstr>Kybernetická bezpečnost</vt:lpstr>
      <vt:lpstr>Mobilní zařízení</vt:lpstr>
      <vt:lpstr>Mobilní zařízení</vt:lpstr>
      <vt:lpstr>Mobilní zařízení</vt:lpstr>
      <vt:lpstr>Mobilní zařízení</vt:lpstr>
      <vt:lpstr>Mobilní zařízení</vt:lpstr>
      <vt:lpstr>Mobilní zařízení</vt:lpstr>
      <vt:lpstr>Mobilní zařízení</vt:lpstr>
      <vt:lpstr>Dotazy k vydané směrnici</vt:lpstr>
      <vt:lpstr>Dotazy k politice bezpečného používání mobilních zařízení</vt:lpstr>
      <vt:lpstr>Dotazy k politice bezpečného používání mobilních zařízení</vt:lpstr>
      <vt:lpstr>Dotazy k politice bezpečného používání mobilních zařízení</vt:lpstr>
      <vt:lpstr>Dotazy k politice bezpečného používání mobilních zařízení</vt:lpstr>
      <vt:lpstr>Dotazy k politice bezpečného používání mobilních zařízení</vt:lpstr>
      <vt:lpstr>Dotazy k politice bezpečného používání mobilních zařízení</vt:lpstr>
      <vt:lpstr>Dotazy k politice bezpečného používání mobilních zařízení</vt:lpstr>
      <vt:lpstr>Prezentace aplikace PowerPoint</vt:lpstr>
    </vt:vector>
  </TitlesOfParts>
  <Company>Univerzita Tomáše Bati ve Zlíně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18. zasedání Správní rady  Univerzity Tomáše Bati ve Zlíně</dc:title>
  <dc:creator>Ing. Jiří Peterka</dc:creator>
  <cp:lastModifiedBy>Petr Vojtek</cp:lastModifiedBy>
  <cp:revision>579</cp:revision>
  <cp:lastPrinted>2020-01-13T11:37:25Z</cp:lastPrinted>
  <dcterms:created xsi:type="dcterms:W3CDTF">2009-08-31T06:38:48Z</dcterms:created>
  <dcterms:modified xsi:type="dcterms:W3CDTF">2024-10-29T07:56:01Z</dcterms:modified>
</cp:coreProperties>
</file>