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95" r:id="rId2"/>
    <p:sldId id="298" r:id="rId3"/>
    <p:sldId id="302" r:id="rId4"/>
    <p:sldId id="304" r:id="rId5"/>
    <p:sldId id="305" r:id="rId6"/>
    <p:sldId id="306" r:id="rId7"/>
    <p:sldId id="307" r:id="rId8"/>
    <p:sldId id="308" r:id="rId9"/>
    <p:sldId id="314" r:id="rId10"/>
    <p:sldId id="310" r:id="rId11"/>
    <p:sldId id="315" r:id="rId12"/>
    <p:sldId id="311" r:id="rId13"/>
    <p:sldId id="312" r:id="rId14"/>
    <p:sldId id="313" r:id="rId15"/>
    <p:sldId id="316" r:id="rId16"/>
  </p:sldIdLst>
  <p:sldSz cx="9144000" cy="6858000" type="screen4x3"/>
  <p:notesSz cx="6797675" cy="985678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5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NDr. Alexander Černý" initials="RAČ" lastIdx="1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6600"/>
    <a:srgbClr val="FF8001"/>
    <a:srgbClr val="51150B"/>
    <a:srgbClr val="45171F"/>
    <a:srgbClr val="3E1E23"/>
    <a:srgbClr val="FF1A0A"/>
    <a:srgbClr val="D0D0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Střední styl 1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195" autoAdjust="0"/>
    <p:restoredTop sz="50000" autoAdjust="0"/>
  </p:normalViewPr>
  <p:slideViewPr>
    <p:cSldViewPr>
      <p:cViewPr varScale="1">
        <p:scale>
          <a:sx n="115" d="100"/>
          <a:sy n="115" d="100"/>
        </p:scale>
        <p:origin x="39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982" y="-96"/>
      </p:cViewPr>
      <p:guideLst>
        <p:guide orient="horz" pos="3105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exchange%20outgoing-incoming%20students+teachers+staff%202006-2018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exchange%20outgoing-incoming%20students+teachers+staff%202006-2018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exchange%20outgoing-incoming%20students+teachers+staff%202006-2018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exchange%20outgoing-incoming%20students+teachers+staff%202006-2018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exchange%20outgoing-incoming%20students+teachers+staff%202006-2018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exchange%20outgoing-incoming%20students+teachers+staff%202006-2018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blahova\OneDrive%20-%20Univerzita%20Tom&#225;&#353;e%20Bati%20ve%20Zl&#237;n&#283;\Rektor&#225;t\Statistika,%20prezentace\2019\2019%2009%20Po&#269;ty%20cizincu%20a%20samoplac&#367;%20na%20UTB%202001-2018%20-%20po%20SIM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>
                <a:solidFill>
                  <a:schemeClr val="tx1"/>
                </a:solidFill>
              </a:rPr>
              <a:t>MOBILITY utb - VÝJEZDY STUDENTI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3.7141521620659368E-2"/>
          <c:y val="5.6591795199391809E-2"/>
          <c:w val="0.97211660329531047"/>
          <c:h val="0.80310463782700736"/>
        </c:manualLayout>
      </c:layout>
      <c:lineChart>
        <c:grouping val="standard"/>
        <c:varyColors val="0"/>
        <c:ser>
          <c:idx val="0"/>
          <c:order val="0"/>
          <c:tx>
            <c:strRef>
              <c:f>'Outgoing students'!$I$3</c:f>
              <c:strCache>
                <c:ptCount val="1"/>
                <c:pt idx="0">
                  <c:v>UTB</c:v>
                </c:pt>
              </c:strCache>
            </c:strRef>
          </c:tx>
          <c:spPr>
            <a:ln w="19050" cap="rnd" cmpd="sng" algn="ctr">
              <a:solidFill>
                <a:srgbClr val="FF66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solidFill>
                  <a:srgbClr val="FF660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FF66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students'!$I$4:$I$17</c:f>
              <c:numCache>
                <c:formatCode>General</c:formatCode>
                <c:ptCount val="14"/>
                <c:pt idx="0">
                  <c:v>102</c:v>
                </c:pt>
                <c:pt idx="1">
                  <c:v>116</c:v>
                </c:pt>
                <c:pt idx="2">
                  <c:v>138</c:v>
                </c:pt>
                <c:pt idx="3">
                  <c:v>163</c:v>
                </c:pt>
                <c:pt idx="4">
                  <c:v>199</c:v>
                </c:pt>
                <c:pt idx="5">
                  <c:v>228</c:v>
                </c:pt>
                <c:pt idx="6">
                  <c:v>186</c:v>
                </c:pt>
                <c:pt idx="7">
                  <c:v>222</c:v>
                </c:pt>
                <c:pt idx="8">
                  <c:v>275</c:v>
                </c:pt>
                <c:pt idx="9">
                  <c:v>216</c:v>
                </c:pt>
                <c:pt idx="10">
                  <c:v>267</c:v>
                </c:pt>
                <c:pt idx="11">
                  <c:v>261</c:v>
                </c:pt>
                <c:pt idx="12">
                  <c:v>298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A6B-4BD1-B2C5-B0ACD152713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92532095"/>
        <c:axId val="1692528351"/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 dirty="0">
                <a:solidFill>
                  <a:schemeClr val="tx1"/>
                </a:solidFill>
              </a:rPr>
              <a:t>MOBILITY </a:t>
            </a:r>
            <a:r>
              <a:rPr lang="cs-CZ" sz="1800" b="1" dirty="0" err="1">
                <a:solidFill>
                  <a:schemeClr val="tx1"/>
                </a:solidFill>
              </a:rPr>
              <a:t>utb</a:t>
            </a:r>
            <a:r>
              <a:rPr lang="cs-CZ" sz="1800" b="1" dirty="0">
                <a:solidFill>
                  <a:schemeClr val="tx1"/>
                </a:solidFill>
              </a:rPr>
              <a:t> - VÝJEZDY STUDENTI </a:t>
            </a:r>
            <a:r>
              <a:rPr lang="cs-CZ" sz="1800" b="1" dirty="0" smtClean="0">
                <a:solidFill>
                  <a:schemeClr val="tx1"/>
                </a:solidFill>
              </a:rPr>
              <a:t>– FaME</a:t>
            </a:r>
            <a:r>
              <a:rPr lang="cs-CZ" sz="1800" b="1" baseline="0" dirty="0" smtClean="0">
                <a:solidFill>
                  <a:schemeClr val="tx1"/>
                </a:solidFill>
              </a:rPr>
              <a:t> vs. </a:t>
            </a:r>
            <a:r>
              <a:rPr lang="cs-CZ" sz="1800" b="1" baseline="0" dirty="0" err="1" smtClean="0">
                <a:solidFill>
                  <a:schemeClr val="tx1"/>
                </a:solidFill>
              </a:rPr>
              <a:t>fmk</a:t>
            </a:r>
            <a:endParaRPr lang="cs-CZ" sz="1800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2.9071379074168794E-2"/>
          <c:y val="5.8763414066912524E-2"/>
          <c:w val="0.97211660329531047"/>
          <c:h val="0.80310463782700736"/>
        </c:manualLayout>
      </c:layout>
      <c:lineChart>
        <c:grouping val="standard"/>
        <c:varyColors val="0"/>
        <c:ser>
          <c:idx val="1"/>
          <c:order val="1"/>
          <c:tx>
            <c:strRef>
              <c:f>'Outgoing students'!$C$3</c:f>
              <c:strCache>
                <c:ptCount val="1"/>
                <c:pt idx="0">
                  <c:v>FaME</c:v>
                </c:pt>
              </c:strCache>
            </c:strRef>
          </c:tx>
          <c:spPr>
            <a:ln w="19050" cap="rnd" cmpd="sng" algn="ctr">
              <a:solidFill>
                <a:srgbClr val="00B0F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students'!$C$4:$C$16</c:f>
              <c:numCache>
                <c:formatCode>General</c:formatCode>
                <c:ptCount val="13"/>
                <c:pt idx="0">
                  <c:v>49</c:v>
                </c:pt>
                <c:pt idx="1">
                  <c:v>48</c:v>
                </c:pt>
                <c:pt idx="2">
                  <c:v>50</c:v>
                </c:pt>
                <c:pt idx="3">
                  <c:v>60</c:v>
                </c:pt>
                <c:pt idx="4">
                  <c:v>61</c:v>
                </c:pt>
                <c:pt idx="5">
                  <c:v>66</c:v>
                </c:pt>
                <c:pt idx="6">
                  <c:v>60</c:v>
                </c:pt>
                <c:pt idx="7">
                  <c:v>70</c:v>
                </c:pt>
                <c:pt idx="8">
                  <c:v>88</c:v>
                </c:pt>
                <c:pt idx="9">
                  <c:v>63</c:v>
                </c:pt>
                <c:pt idx="10">
                  <c:v>70</c:v>
                </c:pt>
                <c:pt idx="11">
                  <c:v>39</c:v>
                </c:pt>
                <c:pt idx="12">
                  <c:v>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93D-4CB1-9E5A-6FD02548D9C9}"/>
            </c:ext>
          </c:extLst>
        </c:ser>
        <c:ser>
          <c:idx val="2"/>
          <c:order val="2"/>
          <c:tx>
            <c:strRef>
              <c:f>'Outgoing students'!$D$3</c:f>
              <c:strCache>
                <c:ptCount val="1"/>
                <c:pt idx="0">
                  <c:v>FMK</c:v>
                </c:pt>
              </c:strCache>
            </c:strRef>
          </c:tx>
          <c:spPr>
            <a:ln w="19050" cap="rnd" cmpd="sng" algn="ctr">
              <a:solidFill>
                <a:srgbClr val="FF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students'!$D$4:$D$16</c:f>
              <c:numCache>
                <c:formatCode>General</c:formatCode>
                <c:ptCount val="13"/>
                <c:pt idx="0">
                  <c:v>30</c:v>
                </c:pt>
                <c:pt idx="1">
                  <c:v>37</c:v>
                </c:pt>
                <c:pt idx="2">
                  <c:v>47</c:v>
                </c:pt>
                <c:pt idx="3">
                  <c:v>56</c:v>
                </c:pt>
                <c:pt idx="4">
                  <c:v>68</c:v>
                </c:pt>
                <c:pt idx="5">
                  <c:v>82</c:v>
                </c:pt>
                <c:pt idx="6">
                  <c:v>62</c:v>
                </c:pt>
                <c:pt idx="7">
                  <c:v>91</c:v>
                </c:pt>
                <c:pt idx="8">
                  <c:v>89</c:v>
                </c:pt>
                <c:pt idx="9">
                  <c:v>73</c:v>
                </c:pt>
                <c:pt idx="10">
                  <c:v>91</c:v>
                </c:pt>
                <c:pt idx="11">
                  <c:v>114</c:v>
                </c:pt>
                <c:pt idx="12">
                  <c:v>128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93D-4CB1-9E5A-6FD02548D9C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92532095"/>
        <c:axId val="169252835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'Outgoing students'!$B$3</c15:sqref>
                        </c15:formulaRef>
                      </c:ext>
                    </c:extLst>
                    <c:strCache>
                      <c:ptCount val="1"/>
                      <c:pt idx="0">
                        <c:v>FT</c:v>
                      </c:pt>
                    </c:strCache>
                  </c:strRef>
                </c:tx>
                <c:spPr>
                  <a:ln w="19050" cap="rnd" cmpd="sng" algn="ctr">
                    <a:solidFill>
                      <a:srgbClr val="002060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solidFill>
                        <a:srgbClr val="002060"/>
                      </a:solidFill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'Outgoing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'Outgoing students'!$B$4:$B$16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6</c:v>
                      </c:pt>
                      <c:pt idx="1">
                        <c:v>7</c:v>
                      </c:pt>
                      <c:pt idx="2">
                        <c:v>7</c:v>
                      </c:pt>
                      <c:pt idx="3">
                        <c:v>7</c:v>
                      </c:pt>
                      <c:pt idx="4">
                        <c:v>13</c:v>
                      </c:pt>
                      <c:pt idx="5">
                        <c:v>19</c:v>
                      </c:pt>
                      <c:pt idx="6">
                        <c:v>8</c:v>
                      </c:pt>
                      <c:pt idx="7">
                        <c:v>12</c:v>
                      </c:pt>
                      <c:pt idx="8">
                        <c:v>26</c:v>
                      </c:pt>
                      <c:pt idx="9">
                        <c:v>25</c:v>
                      </c:pt>
                      <c:pt idx="10">
                        <c:v>33</c:v>
                      </c:pt>
                      <c:pt idx="11">
                        <c:v>40</c:v>
                      </c:pt>
                      <c:pt idx="12">
                        <c:v>27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B93D-4CB1-9E5A-6FD02548D9C9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students'!$E$3</c15:sqref>
                        </c15:formulaRef>
                      </c:ext>
                    </c:extLst>
                    <c:strCache>
                      <c:ptCount val="1"/>
                      <c:pt idx="0">
                        <c:v>FAI</c:v>
                      </c:pt>
                    </c:strCache>
                  </c:strRef>
                </c:tx>
                <c:spPr>
                  <a:ln w="19050" cap="rnd" cmpd="sng" algn="ctr">
                    <a:solidFill>
                      <a:srgbClr val="FFFF00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ln w="3175">
                            <a:solidFill>
                              <a:schemeClr val="tx1"/>
                            </a:solidFill>
                          </a:ln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students'!$E$4:$E$16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9</c:v>
                      </c:pt>
                      <c:pt idx="1">
                        <c:v>4</c:v>
                      </c:pt>
                      <c:pt idx="2">
                        <c:v>3</c:v>
                      </c:pt>
                      <c:pt idx="3">
                        <c:v>15</c:v>
                      </c:pt>
                      <c:pt idx="4">
                        <c:v>23</c:v>
                      </c:pt>
                      <c:pt idx="5">
                        <c:v>27</c:v>
                      </c:pt>
                      <c:pt idx="6">
                        <c:v>23</c:v>
                      </c:pt>
                      <c:pt idx="7">
                        <c:v>12</c:v>
                      </c:pt>
                      <c:pt idx="8">
                        <c:v>25</c:v>
                      </c:pt>
                      <c:pt idx="9">
                        <c:v>15</c:v>
                      </c:pt>
                      <c:pt idx="10">
                        <c:v>29</c:v>
                      </c:pt>
                      <c:pt idx="11">
                        <c:v>30</c:v>
                      </c:pt>
                      <c:pt idx="12">
                        <c:v>25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B93D-4CB1-9E5A-6FD02548D9C9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students'!$F$3</c15:sqref>
                        </c15:formulaRef>
                      </c:ext>
                    </c:extLst>
                    <c:strCache>
                      <c:ptCount val="1"/>
                      <c:pt idx="0">
                        <c:v>FHS</c:v>
                      </c:pt>
                    </c:strCache>
                  </c:strRef>
                </c:tx>
                <c:spPr>
                  <a:ln w="19050" cap="rnd" cmpd="sng" algn="ctr">
                    <a:solidFill>
                      <a:schemeClr val="accent6">
                        <a:lumMod val="5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students'!$F$4:$F$16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</c:v>
                      </c:pt>
                      <c:pt idx="1">
                        <c:v>20</c:v>
                      </c:pt>
                      <c:pt idx="2">
                        <c:v>31</c:v>
                      </c:pt>
                      <c:pt idx="3">
                        <c:v>25</c:v>
                      </c:pt>
                      <c:pt idx="4">
                        <c:v>34</c:v>
                      </c:pt>
                      <c:pt idx="5">
                        <c:v>31</c:v>
                      </c:pt>
                      <c:pt idx="6">
                        <c:v>32</c:v>
                      </c:pt>
                      <c:pt idx="7">
                        <c:v>28</c:v>
                      </c:pt>
                      <c:pt idx="8">
                        <c:v>41</c:v>
                      </c:pt>
                      <c:pt idx="9">
                        <c:v>33</c:v>
                      </c:pt>
                      <c:pt idx="10">
                        <c:v>35</c:v>
                      </c:pt>
                      <c:pt idx="11">
                        <c:v>35</c:v>
                      </c:pt>
                      <c:pt idx="12">
                        <c:v>58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B93D-4CB1-9E5A-6FD02548D9C9}"/>
                  </c:ext>
                </c:extLst>
              </c15:ser>
            </c15:filteredLineSeries>
            <c15:filteredLine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students'!$G$3</c15:sqref>
                        </c15:formulaRef>
                      </c:ext>
                    </c:extLst>
                    <c:strCache>
                      <c:ptCount val="1"/>
                      <c:pt idx="0">
                        <c:v>FLKŘ</c:v>
                      </c:pt>
                    </c:strCache>
                  </c:strRef>
                </c:tx>
                <c:spPr>
                  <a:ln w="19050" cap="rnd" cmpd="sng" algn="ctr">
                    <a:solidFill>
                      <a:srgbClr val="00B050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students'!$G$4:$G$16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3</c:v>
                      </c:pt>
                      <c:pt idx="6">
                        <c:v>1</c:v>
                      </c:pt>
                      <c:pt idx="7">
                        <c:v>9</c:v>
                      </c:pt>
                      <c:pt idx="8">
                        <c:v>6</c:v>
                      </c:pt>
                      <c:pt idx="9">
                        <c:v>7</c:v>
                      </c:pt>
                      <c:pt idx="10">
                        <c:v>9</c:v>
                      </c:pt>
                      <c:pt idx="11">
                        <c:v>1</c:v>
                      </c:pt>
                      <c:pt idx="12">
                        <c:v>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B93D-4CB1-9E5A-6FD02548D9C9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students'!$H$3</c15:sqref>
                        </c15:formulaRef>
                      </c:ext>
                    </c:extLst>
                    <c:strCache>
                      <c:ptCount val="1"/>
                      <c:pt idx="0">
                        <c:v>CPS</c:v>
                      </c:pt>
                    </c:strCache>
                  </c:strRef>
                </c:tx>
                <c:spPr>
                  <a:ln w="19050" cap="rnd" cmpd="sng" algn="ctr">
                    <a:solidFill>
                      <a:schemeClr val="tx1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'Outgoing students'!$H$4:$H$16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2</c:v>
                      </c:pt>
                      <c:pt idx="12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B93D-4CB1-9E5A-6FD02548D9C9}"/>
                  </c:ext>
                </c:extLst>
              </c15:ser>
            </c15:filteredLineSeries>
          </c:ext>
        </c:extLst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  <c:max val="13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096656058396664"/>
          <c:y val="0.9271617470509268"/>
          <c:w val="0.15201091408827214"/>
          <c:h val="6.48283660997621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>
                <a:solidFill>
                  <a:schemeClr val="tx1"/>
                </a:solidFill>
              </a:rPr>
              <a:t>MOBILITY utb - VÝJEZDY STUDENTI - PO SOUČÁSTECH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2.9071379074168794E-2"/>
          <c:y val="5.8763414066912524E-2"/>
          <c:w val="0.97211660329531047"/>
          <c:h val="0.80310463782700736"/>
        </c:manualLayout>
      </c:layout>
      <c:lineChart>
        <c:grouping val="standard"/>
        <c:varyColors val="0"/>
        <c:ser>
          <c:idx val="0"/>
          <c:order val="0"/>
          <c:tx>
            <c:strRef>
              <c:f>'Outgoing students'!$B$3</c:f>
              <c:strCache>
                <c:ptCount val="1"/>
                <c:pt idx="0">
                  <c:v>FT</c:v>
                </c:pt>
              </c:strCache>
            </c:strRef>
          </c:tx>
          <c:spPr>
            <a:ln w="12700" cap="rnd" cmpd="sng" algn="ctr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students'!$B$4:$B$16</c:f>
              <c:numCache>
                <c:formatCode>General</c:formatCode>
                <c:ptCount val="13"/>
                <c:pt idx="0">
                  <c:v>6</c:v>
                </c:pt>
                <c:pt idx="1">
                  <c:v>7</c:v>
                </c:pt>
                <c:pt idx="2">
                  <c:v>7</c:v>
                </c:pt>
                <c:pt idx="3">
                  <c:v>7</c:v>
                </c:pt>
                <c:pt idx="4">
                  <c:v>13</c:v>
                </c:pt>
                <c:pt idx="5">
                  <c:v>19</c:v>
                </c:pt>
                <c:pt idx="6">
                  <c:v>8</c:v>
                </c:pt>
                <c:pt idx="7">
                  <c:v>12</c:v>
                </c:pt>
                <c:pt idx="8">
                  <c:v>26</c:v>
                </c:pt>
                <c:pt idx="9">
                  <c:v>25</c:v>
                </c:pt>
                <c:pt idx="10">
                  <c:v>33</c:v>
                </c:pt>
                <c:pt idx="11">
                  <c:v>40</c:v>
                </c:pt>
                <c:pt idx="12">
                  <c:v>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EF1-4E15-9044-7ABB3A0A40BF}"/>
            </c:ext>
          </c:extLst>
        </c:ser>
        <c:ser>
          <c:idx val="1"/>
          <c:order val="1"/>
          <c:tx>
            <c:strRef>
              <c:f>'Outgoing students'!$C$3</c:f>
              <c:strCache>
                <c:ptCount val="1"/>
                <c:pt idx="0">
                  <c:v>FaME</c:v>
                </c:pt>
              </c:strCache>
            </c:strRef>
          </c:tx>
          <c:spPr>
            <a:ln w="12700" cap="rnd" cmpd="sng" algn="ctr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students'!$C$4:$C$16</c:f>
              <c:numCache>
                <c:formatCode>General</c:formatCode>
                <c:ptCount val="13"/>
                <c:pt idx="0">
                  <c:v>49</c:v>
                </c:pt>
                <c:pt idx="1">
                  <c:v>48</c:v>
                </c:pt>
                <c:pt idx="2">
                  <c:v>50</c:v>
                </c:pt>
                <c:pt idx="3">
                  <c:v>60</c:v>
                </c:pt>
                <c:pt idx="4">
                  <c:v>61</c:v>
                </c:pt>
                <c:pt idx="5">
                  <c:v>66</c:v>
                </c:pt>
                <c:pt idx="6">
                  <c:v>60</c:v>
                </c:pt>
                <c:pt idx="7">
                  <c:v>70</c:v>
                </c:pt>
                <c:pt idx="8">
                  <c:v>88</c:v>
                </c:pt>
                <c:pt idx="9">
                  <c:v>63</c:v>
                </c:pt>
                <c:pt idx="10">
                  <c:v>70</c:v>
                </c:pt>
                <c:pt idx="11">
                  <c:v>39</c:v>
                </c:pt>
                <c:pt idx="12">
                  <c:v>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EF1-4E15-9044-7ABB3A0A40BF}"/>
            </c:ext>
          </c:extLst>
        </c:ser>
        <c:ser>
          <c:idx val="2"/>
          <c:order val="2"/>
          <c:tx>
            <c:strRef>
              <c:f>'Outgoing students'!$D$3</c:f>
              <c:strCache>
                <c:ptCount val="1"/>
                <c:pt idx="0">
                  <c:v>FMK</c:v>
                </c:pt>
              </c:strCache>
            </c:strRef>
          </c:tx>
          <c:spPr>
            <a:ln w="12700" cap="rnd" cmpd="sng" algn="ctr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students'!$D$4:$D$16</c:f>
              <c:numCache>
                <c:formatCode>General</c:formatCode>
                <c:ptCount val="13"/>
                <c:pt idx="0">
                  <c:v>30</c:v>
                </c:pt>
                <c:pt idx="1">
                  <c:v>37</c:v>
                </c:pt>
                <c:pt idx="2">
                  <c:v>47</c:v>
                </c:pt>
                <c:pt idx="3">
                  <c:v>56</c:v>
                </c:pt>
                <c:pt idx="4">
                  <c:v>68</c:v>
                </c:pt>
                <c:pt idx="5">
                  <c:v>82</c:v>
                </c:pt>
                <c:pt idx="6">
                  <c:v>62</c:v>
                </c:pt>
                <c:pt idx="7">
                  <c:v>91</c:v>
                </c:pt>
                <c:pt idx="8">
                  <c:v>89</c:v>
                </c:pt>
                <c:pt idx="9">
                  <c:v>73</c:v>
                </c:pt>
                <c:pt idx="10">
                  <c:v>91</c:v>
                </c:pt>
                <c:pt idx="11">
                  <c:v>114</c:v>
                </c:pt>
                <c:pt idx="12">
                  <c:v>128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EF1-4E15-9044-7ABB3A0A40BF}"/>
            </c:ext>
          </c:extLst>
        </c:ser>
        <c:ser>
          <c:idx val="3"/>
          <c:order val="3"/>
          <c:tx>
            <c:strRef>
              <c:f>'Outgoing students'!$E$3</c:f>
              <c:strCache>
                <c:ptCount val="1"/>
                <c:pt idx="0">
                  <c:v>FAI</c:v>
                </c:pt>
              </c:strCache>
            </c:strRef>
          </c:tx>
          <c:spPr>
            <a:ln w="19050" cap="rnd" cmpd="sng" algn="ctr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students'!$E$4:$E$16</c:f>
              <c:numCache>
                <c:formatCode>General</c:formatCode>
                <c:ptCount val="13"/>
                <c:pt idx="0">
                  <c:v>9</c:v>
                </c:pt>
                <c:pt idx="1">
                  <c:v>4</c:v>
                </c:pt>
                <c:pt idx="2">
                  <c:v>3</c:v>
                </c:pt>
                <c:pt idx="3">
                  <c:v>15</c:v>
                </c:pt>
                <c:pt idx="4">
                  <c:v>23</c:v>
                </c:pt>
                <c:pt idx="5">
                  <c:v>27</c:v>
                </c:pt>
                <c:pt idx="6">
                  <c:v>23</c:v>
                </c:pt>
                <c:pt idx="7">
                  <c:v>12</c:v>
                </c:pt>
                <c:pt idx="8">
                  <c:v>25</c:v>
                </c:pt>
                <c:pt idx="9">
                  <c:v>15</c:v>
                </c:pt>
                <c:pt idx="10">
                  <c:v>29</c:v>
                </c:pt>
                <c:pt idx="11">
                  <c:v>30</c:v>
                </c:pt>
                <c:pt idx="12">
                  <c:v>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EF1-4E15-9044-7ABB3A0A40BF}"/>
            </c:ext>
          </c:extLst>
        </c:ser>
        <c:ser>
          <c:idx val="4"/>
          <c:order val="4"/>
          <c:tx>
            <c:strRef>
              <c:f>'Outgoing students'!$F$3</c:f>
              <c:strCache>
                <c:ptCount val="1"/>
                <c:pt idx="0">
                  <c:v>FHS</c:v>
                </c:pt>
              </c:strCache>
            </c:strRef>
          </c:tx>
          <c:spPr>
            <a:ln w="12700" cap="rnd" cmpd="sng" algn="ctr">
              <a:solidFill>
                <a:srgbClr val="CC660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students'!$F$4:$F$16</c:f>
              <c:numCache>
                <c:formatCode>General</c:formatCode>
                <c:ptCount val="13"/>
                <c:pt idx="0">
                  <c:v>8</c:v>
                </c:pt>
                <c:pt idx="1">
                  <c:v>20</c:v>
                </c:pt>
                <c:pt idx="2">
                  <c:v>31</c:v>
                </c:pt>
                <c:pt idx="3">
                  <c:v>25</c:v>
                </c:pt>
                <c:pt idx="4">
                  <c:v>34</c:v>
                </c:pt>
                <c:pt idx="5">
                  <c:v>31</c:v>
                </c:pt>
                <c:pt idx="6">
                  <c:v>32</c:v>
                </c:pt>
                <c:pt idx="7">
                  <c:v>28</c:v>
                </c:pt>
                <c:pt idx="8">
                  <c:v>41</c:v>
                </c:pt>
                <c:pt idx="9">
                  <c:v>33</c:v>
                </c:pt>
                <c:pt idx="10">
                  <c:v>35</c:v>
                </c:pt>
                <c:pt idx="11">
                  <c:v>35</c:v>
                </c:pt>
                <c:pt idx="12">
                  <c:v>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EF1-4E15-9044-7ABB3A0A40BF}"/>
            </c:ext>
          </c:extLst>
        </c:ser>
        <c:ser>
          <c:idx val="5"/>
          <c:order val="5"/>
          <c:tx>
            <c:strRef>
              <c:f>'Outgoing students'!$G$3</c:f>
              <c:strCache>
                <c:ptCount val="1"/>
                <c:pt idx="0">
                  <c:v>FLKŘ</c:v>
                </c:pt>
              </c:strCache>
            </c:strRef>
          </c:tx>
          <c:spPr>
            <a:ln w="12700" cap="rnd" cmpd="sng" algn="ctr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students'!$G$4:$G$16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3</c:v>
                </c:pt>
                <c:pt idx="6">
                  <c:v>1</c:v>
                </c:pt>
                <c:pt idx="7">
                  <c:v>9</c:v>
                </c:pt>
                <c:pt idx="8">
                  <c:v>6</c:v>
                </c:pt>
                <c:pt idx="9">
                  <c:v>7</c:v>
                </c:pt>
                <c:pt idx="10">
                  <c:v>9</c:v>
                </c:pt>
                <c:pt idx="11">
                  <c:v>1</c:v>
                </c:pt>
                <c:pt idx="12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EEF1-4E15-9044-7ABB3A0A40BF}"/>
            </c:ext>
          </c:extLst>
        </c:ser>
        <c:ser>
          <c:idx val="6"/>
          <c:order val="6"/>
          <c:tx>
            <c:strRef>
              <c:f>'Outgoing students'!$H$3</c:f>
              <c:strCache>
                <c:ptCount val="1"/>
                <c:pt idx="0">
                  <c:v>CPS</c:v>
                </c:pt>
              </c:strCache>
            </c:strRef>
          </c:tx>
          <c:spPr>
            <a:ln w="12700" cap="rnd" cmpd="sng" algn="ctr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'Outgoing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'Outgoing students'!$H$4:$H$16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2</c:v>
                </c:pt>
                <c:pt idx="1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EEF1-4E15-9044-7ABB3A0A40B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692532095"/>
        <c:axId val="1692528351"/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  <c:max val="13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>
                <a:solidFill>
                  <a:schemeClr val="tx1"/>
                </a:solidFill>
              </a:rPr>
              <a:t>MOBILITY utb - příjezdy STUDENTI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3.3137308885340382E-2"/>
          <c:y val="8.6993596484478533E-2"/>
          <c:w val="0.97211660329531047"/>
          <c:h val="0.80310463782700736"/>
        </c:manualLayout>
      </c:layout>
      <c:lineChart>
        <c:grouping val="standard"/>
        <c:varyColors val="0"/>
        <c:ser>
          <c:idx val="0"/>
          <c:order val="0"/>
          <c:tx>
            <c:v>UTB</c:v>
          </c:tx>
          <c:spPr>
            <a:ln w="19050" cap="rnd" cmpd="sng" algn="ctr">
              <a:solidFill>
                <a:srgbClr val="FF66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solidFill>
                  <a:srgbClr val="FF660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FF66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students'!$I$4:$I$16</c:f>
              <c:numCache>
                <c:formatCode>General</c:formatCode>
                <c:ptCount val="13"/>
                <c:pt idx="0">
                  <c:v>73</c:v>
                </c:pt>
                <c:pt idx="1">
                  <c:v>86</c:v>
                </c:pt>
                <c:pt idx="2">
                  <c:v>76</c:v>
                </c:pt>
                <c:pt idx="3">
                  <c:v>83</c:v>
                </c:pt>
                <c:pt idx="4">
                  <c:v>118</c:v>
                </c:pt>
                <c:pt idx="5">
                  <c:v>144</c:v>
                </c:pt>
                <c:pt idx="6">
                  <c:v>142</c:v>
                </c:pt>
                <c:pt idx="7">
                  <c:v>152</c:v>
                </c:pt>
                <c:pt idx="8">
                  <c:v>235</c:v>
                </c:pt>
                <c:pt idx="9">
                  <c:v>310</c:v>
                </c:pt>
                <c:pt idx="10">
                  <c:v>342</c:v>
                </c:pt>
                <c:pt idx="11">
                  <c:v>348</c:v>
                </c:pt>
                <c:pt idx="12">
                  <c:v>329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45-46F2-A8C1-08EDF4A77A6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92532095"/>
        <c:axId val="1692528351"/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7100268116584587"/>
          <c:y val="0.94231792171104334"/>
          <c:w val="6.6483176653493292E-2"/>
          <c:h val="5.133888770404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 dirty="0">
                <a:solidFill>
                  <a:schemeClr val="tx1"/>
                </a:solidFill>
              </a:rPr>
              <a:t>MOBILITY </a:t>
            </a:r>
            <a:r>
              <a:rPr lang="cs-CZ" sz="1800" b="1" dirty="0" err="1">
                <a:solidFill>
                  <a:schemeClr val="tx1"/>
                </a:solidFill>
              </a:rPr>
              <a:t>utb</a:t>
            </a:r>
            <a:r>
              <a:rPr lang="cs-CZ" sz="1800" b="1" dirty="0">
                <a:solidFill>
                  <a:schemeClr val="tx1"/>
                </a:solidFill>
              </a:rPr>
              <a:t> - PŘÍJEZDY STUDENTI </a:t>
            </a:r>
            <a:r>
              <a:rPr lang="cs-CZ" sz="1800" b="1" dirty="0" smtClean="0">
                <a:solidFill>
                  <a:schemeClr val="tx1"/>
                </a:solidFill>
              </a:rPr>
              <a:t>– FaME, FAI, FT</a:t>
            </a:r>
            <a:endParaRPr lang="cs-CZ" sz="1800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3.690794147076721E-2"/>
          <c:y val="8.7864593300559665E-2"/>
          <c:w val="0.97211660329531047"/>
          <c:h val="0.80310463782700736"/>
        </c:manualLayout>
      </c:layout>
      <c:lineChart>
        <c:grouping val="standard"/>
        <c:varyColors val="0"/>
        <c:ser>
          <c:idx val="0"/>
          <c:order val="0"/>
          <c:tx>
            <c:strRef>
              <c:f>'Incoming students'!$B$3</c:f>
              <c:strCache>
                <c:ptCount val="1"/>
                <c:pt idx="0">
                  <c:v>FT</c:v>
                </c:pt>
              </c:strCache>
            </c:strRef>
          </c:tx>
          <c:spPr>
            <a:ln w="12700" cap="rnd" cmpd="sng" algn="ctr">
              <a:solidFill>
                <a:srgbClr val="0070C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students'!$B$4:$B$16</c:f>
              <c:numCache>
                <c:formatCode>General</c:formatCode>
                <c:ptCount val="13"/>
                <c:pt idx="0">
                  <c:v>2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  <c:pt idx="4">
                  <c:v>6</c:v>
                </c:pt>
                <c:pt idx="5">
                  <c:v>4</c:v>
                </c:pt>
                <c:pt idx="6">
                  <c:v>6</c:v>
                </c:pt>
                <c:pt idx="7">
                  <c:v>7</c:v>
                </c:pt>
                <c:pt idx="8">
                  <c:v>21</c:v>
                </c:pt>
                <c:pt idx="9">
                  <c:v>28</c:v>
                </c:pt>
                <c:pt idx="10">
                  <c:v>36</c:v>
                </c:pt>
                <c:pt idx="11">
                  <c:v>45</c:v>
                </c:pt>
                <c:pt idx="12">
                  <c:v>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374-49EF-9F53-4398B8BE4706}"/>
            </c:ext>
          </c:extLst>
        </c:ser>
        <c:ser>
          <c:idx val="1"/>
          <c:order val="1"/>
          <c:tx>
            <c:strRef>
              <c:f>'Incoming students'!$C$3</c:f>
              <c:strCache>
                <c:ptCount val="1"/>
                <c:pt idx="0">
                  <c:v>FaME</c:v>
                </c:pt>
              </c:strCache>
            </c:strRef>
          </c:tx>
          <c:spPr>
            <a:ln w="12700" cap="rnd" cmpd="sng" algn="ctr">
              <a:solidFill>
                <a:srgbClr val="00B0F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B0F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students'!$C$4:$C$16</c:f>
              <c:numCache>
                <c:formatCode>General</c:formatCode>
                <c:ptCount val="13"/>
                <c:pt idx="0">
                  <c:v>43</c:v>
                </c:pt>
                <c:pt idx="1">
                  <c:v>42</c:v>
                </c:pt>
                <c:pt idx="2">
                  <c:v>49</c:v>
                </c:pt>
                <c:pt idx="3">
                  <c:v>44</c:v>
                </c:pt>
                <c:pt idx="4">
                  <c:v>58</c:v>
                </c:pt>
                <c:pt idx="5">
                  <c:v>57</c:v>
                </c:pt>
                <c:pt idx="6">
                  <c:v>52</c:v>
                </c:pt>
                <c:pt idx="7">
                  <c:v>52</c:v>
                </c:pt>
                <c:pt idx="8">
                  <c:v>117</c:v>
                </c:pt>
                <c:pt idx="9">
                  <c:v>107</c:v>
                </c:pt>
                <c:pt idx="10">
                  <c:v>123</c:v>
                </c:pt>
                <c:pt idx="11">
                  <c:v>119</c:v>
                </c:pt>
                <c:pt idx="12">
                  <c:v>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74-49EF-9F53-4398B8BE4706}"/>
            </c:ext>
          </c:extLst>
        </c:ser>
        <c:ser>
          <c:idx val="3"/>
          <c:order val="3"/>
          <c:tx>
            <c:strRef>
              <c:f>'Incoming students'!$E$3</c:f>
              <c:strCache>
                <c:ptCount val="1"/>
                <c:pt idx="0">
                  <c:v>FAI</c:v>
                </c:pt>
              </c:strCache>
            </c:strRef>
          </c:tx>
          <c:spPr>
            <a:ln w="12700" cap="rnd" cmpd="sng" algn="ctr">
              <a:solidFill>
                <a:srgbClr val="FFFF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ln w="3175">
                      <a:noFill/>
                    </a:ln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students'!$E$4:$E$16</c:f>
              <c:numCache>
                <c:formatCode>General</c:formatCode>
                <c:ptCount val="13"/>
                <c:pt idx="0">
                  <c:v>0</c:v>
                </c:pt>
                <c:pt idx="1">
                  <c:v>5</c:v>
                </c:pt>
                <c:pt idx="2">
                  <c:v>4</c:v>
                </c:pt>
                <c:pt idx="3">
                  <c:v>6</c:v>
                </c:pt>
                <c:pt idx="4">
                  <c:v>3</c:v>
                </c:pt>
                <c:pt idx="5">
                  <c:v>4</c:v>
                </c:pt>
                <c:pt idx="6">
                  <c:v>6</c:v>
                </c:pt>
                <c:pt idx="7">
                  <c:v>8</c:v>
                </c:pt>
                <c:pt idx="8">
                  <c:v>28</c:v>
                </c:pt>
                <c:pt idx="9">
                  <c:v>61</c:v>
                </c:pt>
                <c:pt idx="10">
                  <c:v>74</c:v>
                </c:pt>
                <c:pt idx="11">
                  <c:v>69</c:v>
                </c:pt>
                <c:pt idx="12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374-49EF-9F53-4398B8BE470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92532095"/>
        <c:axId val="1692528351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'Incoming students'!$D$3</c15:sqref>
                        </c15:formulaRef>
                      </c:ext>
                    </c:extLst>
                    <c:strCache>
                      <c:ptCount val="1"/>
                      <c:pt idx="0">
                        <c:v>FMK</c:v>
                      </c:pt>
                    </c:strCache>
                  </c:strRef>
                </c:tx>
                <c:spPr>
                  <a:ln w="6350" cap="rnd" cmpd="sng" algn="ctr">
                    <a:solidFill>
                      <a:srgbClr val="FF0000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'Incoming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'Incoming students'!$D$4:$D$16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</c:v>
                      </c:pt>
                      <c:pt idx="1">
                        <c:v>21</c:v>
                      </c:pt>
                      <c:pt idx="2">
                        <c:v>16</c:v>
                      </c:pt>
                      <c:pt idx="3">
                        <c:v>28</c:v>
                      </c:pt>
                      <c:pt idx="4">
                        <c:v>37</c:v>
                      </c:pt>
                      <c:pt idx="5">
                        <c:v>60</c:v>
                      </c:pt>
                      <c:pt idx="6">
                        <c:v>53</c:v>
                      </c:pt>
                      <c:pt idx="7">
                        <c:v>74</c:v>
                      </c:pt>
                      <c:pt idx="8">
                        <c:v>45</c:v>
                      </c:pt>
                      <c:pt idx="9">
                        <c:v>81</c:v>
                      </c:pt>
                      <c:pt idx="10">
                        <c:v>73</c:v>
                      </c:pt>
                      <c:pt idx="11">
                        <c:v>75</c:v>
                      </c:pt>
                      <c:pt idx="12">
                        <c:v>74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1374-49EF-9F53-4398B8BE4706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students'!$F$3</c15:sqref>
                        </c15:formulaRef>
                      </c:ext>
                    </c:extLst>
                    <c:strCache>
                      <c:ptCount val="1"/>
                      <c:pt idx="0">
                        <c:v>FHS</c:v>
                      </c:pt>
                    </c:strCache>
                  </c:strRef>
                </c:tx>
                <c:spPr>
                  <a:ln w="6350" cap="rnd" cmpd="sng" algn="ctr">
                    <a:solidFill>
                      <a:schemeClr val="accent6">
                        <a:lumMod val="5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students'!$F$4:$F$16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</c:v>
                      </c:pt>
                      <c:pt idx="1">
                        <c:v>15</c:v>
                      </c:pt>
                      <c:pt idx="2">
                        <c:v>5</c:v>
                      </c:pt>
                      <c:pt idx="3">
                        <c:v>3</c:v>
                      </c:pt>
                      <c:pt idx="4">
                        <c:v>9</c:v>
                      </c:pt>
                      <c:pt idx="5">
                        <c:v>9</c:v>
                      </c:pt>
                      <c:pt idx="6">
                        <c:v>19</c:v>
                      </c:pt>
                      <c:pt idx="7">
                        <c:v>11</c:v>
                      </c:pt>
                      <c:pt idx="8">
                        <c:v>24</c:v>
                      </c:pt>
                      <c:pt idx="9">
                        <c:v>24</c:v>
                      </c:pt>
                      <c:pt idx="10">
                        <c:v>29</c:v>
                      </c:pt>
                      <c:pt idx="11">
                        <c:v>32</c:v>
                      </c:pt>
                      <c:pt idx="12">
                        <c:v>28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1374-49EF-9F53-4398B8BE4706}"/>
                  </c:ext>
                </c:extLst>
              </c15:ser>
            </c15:filteredLineSeries>
            <c15:filteredLine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students'!$G$3</c15:sqref>
                        </c15:formulaRef>
                      </c:ext>
                    </c:extLst>
                    <c:strCache>
                      <c:ptCount val="1"/>
                      <c:pt idx="0">
                        <c:v>FLKŘ</c:v>
                      </c:pt>
                    </c:strCache>
                  </c:strRef>
                </c:tx>
                <c:spPr>
                  <a:ln w="6350" cap="rnd" cmpd="sng" algn="ctr">
                    <a:solidFill>
                      <a:srgbClr val="00B050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students'!$G$4:$G$16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1</c:v>
                      </c:pt>
                      <c:pt idx="4">
                        <c:v>5</c:v>
                      </c:pt>
                      <c:pt idx="5">
                        <c:v>10</c:v>
                      </c:pt>
                      <c:pt idx="6">
                        <c:v>6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9</c:v>
                      </c:pt>
                      <c:pt idx="10">
                        <c:v>5</c:v>
                      </c:pt>
                      <c:pt idx="11">
                        <c:v>0</c:v>
                      </c:pt>
                      <c:pt idx="12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1374-49EF-9F53-4398B8BE4706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students'!$H$3</c15:sqref>
                        </c15:formulaRef>
                      </c:ext>
                    </c:extLst>
                    <c:strCache>
                      <c:ptCount val="1"/>
                      <c:pt idx="0">
                        <c:v>CPS</c:v>
                      </c:pt>
                    </c:strCache>
                  </c:strRef>
                </c:tx>
                <c:spPr>
                  <a:ln w="6350" cap="rnd" cmpd="sng" algn="ctr">
                    <a:solidFill>
                      <a:schemeClr val="tx1"/>
                    </a:solidFill>
                    <a:round/>
                  </a:ln>
                  <a:effectLst/>
                </c:spPr>
                <c:marker>
                  <c:symbol val="circle"/>
                  <c:size val="17"/>
                  <c:spPr>
                    <a:solidFill>
                      <a:schemeClr val="lt1"/>
                    </a:solidFill>
                    <a:ln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students'!$A$4:$A$16</c15:sqref>
                        </c15:formulaRef>
                      </c:ext>
                    </c:extLst>
                    <c:strCache>
                      <c:ptCount val="13"/>
                      <c:pt idx="0">
                        <c:v>2006/07</c:v>
                      </c:pt>
                      <c:pt idx="1">
                        <c:v>2007/08</c:v>
                      </c:pt>
                      <c:pt idx="2">
                        <c:v>2008/09</c:v>
                      </c:pt>
                      <c:pt idx="3">
                        <c:v>2009/10</c:v>
                      </c:pt>
                      <c:pt idx="4">
                        <c:v>2010/11</c:v>
                      </c:pt>
                      <c:pt idx="5">
                        <c:v>2011/12</c:v>
                      </c:pt>
                      <c:pt idx="6">
                        <c:v>2012/13</c:v>
                      </c:pt>
                      <c:pt idx="7">
                        <c:v>2013/14</c:v>
                      </c:pt>
                      <c:pt idx="8">
                        <c:v>2014/15</c:v>
                      </c:pt>
                      <c:pt idx="9">
                        <c:v>2015/16</c:v>
                      </c:pt>
                      <c:pt idx="10">
                        <c:v>2016/17</c:v>
                      </c:pt>
                      <c:pt idx="11">
                        <c:v>2017/18</c:v>
                      </c:pt>
                      <c:pt idx="12">
                        <c:v>2018/19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'Incoming students'!$H$4:$H$16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2</c:v>
                      </c:pt>
                      <c:pt idx="11">
                        <c:v>8</c:v>
                      </c:pt>
                      <c:pt idx="12">
                        <c:v>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1374-49EF-9F53-4398B8BE4706}"/>
                  </c:ext>
                </c:extLst>
              </c15:ser>
            </c15:filteredLineSeries>
          </c:ext>
        </c:extLst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  <c:max val="13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>
                <a:solidFill>
                  <a:schemeClr val="tx1"/>
                </a:solidFill>
              </a:rPr>
              <a:t>MOBILITY utb - PŘÍJEZDY STUDENTI - PO SOUČÁSTECH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2.7883388035125561E-2"/>
          <c:y val="0.10536155865539763"/>
          <c:w val="0.97211660329531047"/>
          <c:h val="0.80310463782700736"/>
        </c:manualLayout>
      </c:layout>
      <c:lineChart>
        <c:grouping val="standard"/>
        <c:varyColors val="0"/>
        <c:ser>
          <c:idx val="0"/>
          <c:order val="0"/>
          <c:tx>
            <c:strRef>
              <c:f>'Incoming students'!$B$3</c:f>
              <c:strCache>
                <c:ptCount val="1"/>
                <c:pt idx="0">
                  <c:v>FT</c:v>
                </c:pt>
              </c:strCache>
            </c:strRef>
          </c:tx>
          <c:spPr>
            <a:ln w="12700" cap="rnd" cmpd="sng" algn="ctr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students'!$B$4:$B$16</c:f>
              <c:numCache>
                <c:formatCode>General</c:formatCode>
                <c:ptCount val="13"/>
                <c:pt idx="0">
                  <c:v>2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  <c:pt idx="4">
                  <c:v>6</c:v>
                </c:pt>
                <c:pt idx="5">
                  <c:v>4</c:v>
                </c:pt>
                <c:pt idx="6">
                  <c:v>6</c:v>
                </c:pt>
                <c:pt idx="7">
                  <c:v>7</c:v>
                </c:pt>
                <c:pt idx="8">
                  <c:v>21</c:v>
                </c:pt>
                <c:pt idx="9">
                  <c:v>28</c:v>
                </c:pt>
                <c:pt idx="10">
                  <c:v>36</c:v>
                </c:pt>
                <c:pt idx="11">
                  <c:v>45</c:v>
                </c:pt>
                <c:pt idx="12">
                  <c:v>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71D-4E75-AA82-39689FA7E201}"/>
            </c:ext>
          </c:extLst>
        </c:ser>
        <c:ser>
          <c:idx val="1"/>
          <c:order val="1"/>
          <c:tx>
            <c:strRef>
              <c:f>'Incoming students'!$C$3</c:f>
              <c:strCache>
                <c:ptCount val="1"/>
                <c:pt idx="0">
                  <c:v>FaME</c:v>
                </c:pt>
              </c:strCache>
            </c:strRef>
          </c:tx>
          <c:spPr>
            <a:ln w="12700" cap="rnd" cmpd="sng" algn="ctr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students'!$C$4:$C$16</c:f>
              <c:numCache>
                <c:formatCode>General</c:formatCode>
                <c:ptCount val="13"/>
                <c:pt idx="0">
                  <c:v>43</c:v>
                </c:pt>
                <c:pt idx="1">
                  <c:v>42</c:v>
                </c:pt>
                <c:pt idx="2">
                  <c:v>49</c:v>
                </c:pt>
                <c:pt idx="3">
                  <c:v>44</c:v>
                </c:pt>
                <c:pt idx="4">
                  <c:v>58</c:v>
                </c:pt>
                <c:pt idx="5">
                  <c:v>57</c:v>
                </c:pt>
                <c:pt idx="6">
                  <c:v>52</c:v>
                </c:pt>
                <c:pt idx="7">
                  <c:v>52</c:v>
                </c:pt>
                <c:pt idx="8">
                  <c:v>117</c:v>
                </c:pt>
                <c:pt idx="9">
                  <c:v>107</c:v>
                </c:pt>
                <c:pt idx="10">
                  <c:v>123</c:v>
                </c:pt>
                <c:pt idx="11">
                  <c:v>119</c:v>
                </c:pt>
                <c:pt idx="12">
                  <c:v>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71D-4E75-AA82-39689FA7E201}"/>
            </c:ext>
          </c:extLst>
        </c:ser>
        <c:ser>
          <c:idx val="2"/>
          <c:order val="2"/>
          <c:tx>
            <c:strRef>
              <c:f>'Incoming students'!$D$3</c:f>
              <c:strCache>
                <c:ptCount val="1"/>
                <c:pt idx="0">
                  <c:v>FMK</c:v>
                </c:pt>
              </c:strCache>
            </c:strRef>
          </c:tx>
          <c:spPr>
            <a:ln w="12700" cap="rnd" cmpd="sng" algn="ctr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students'!$D$4:$D$16</c:f>
              <c:numCache>
                <c:formatCode>General</c:formatCode>
                <c:ptCount val="13"/>
                <c:pt idx="0">
                  <c:v>20</c:v>
                </c:pt>
                <c:pt idx="1">
                  <c:v>21</c:v>
                </c:pt>
                <c:pt idx="2">
                  <c:v>16</c:v>
                </c:pt>
                <c:pt idx="3">
                  <c:v>28</c:v>
                </c:pt>
                <c:pt idx="4">
                  <c:v>37</c:v>
                </c:pt>
                <c:pt idx="5">
                  <c:v>60</c:v>
                </c:pt>
                <c:pt idx="6">
                  <c:v>53</c:v>
                </c:pt>
                <c:pt idx="7">
                  <c:v>74</c:v>
                </c:pt>
                <c:pt idx="8">
                  <c:v>45</c:v>
                </c:pt>
                <c:pt idx="9">
                  <c:v>81</c:v>
                </c:pt>
                <c:pt idx="10">
                  <c:v>73</c:v>
                </c:pt>
                <c:pt idx="11">
                  <c:v>75</c:v>
                </c:pt>
                <c:pt idx="12">
                  <c:v>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71D-4E75-AA82-39689FA7E201}"/>
            </c:ext>
          </c:extLst>
        </c:ser>
        <c:ser>
          <c:idx val="3"/>
          <c:order val="3"/>
          <c:tx>
            <c:strRef>
              <c:f>'Incoming students'!$E$3</c:f>
              <c:strCache>
                <c:ptCount val="1"/>
                <c:pt idx="0">
                  <c:v>FAI</c:v>
                </c:pt>
              </c:strCache>
            </c:strRef>
          </c:tx>
          <c:spPr>
            <a:ln w="12700" cap="rnd" cmpd="sng" algn="ctr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students'!$E$4:$E$16</c:f>
              <c:numCache>
                <c:formatCode>General</c:formatCode>
                <c:ptCount val="13"/>
                <c:pt idx="0">
                  <c:v>0</c:v>
                </c:pt>
                <c:pt idx="1">
                  <c:v>5</c:v>
                </c:pt>
                <c:pt idx="2">
                  <c:v>4</c:v>
                </c:pt>
                <c:pt idx="3">
                  <c:v>6</c:v>
                </c:pt>
                <c:pt idx="4">
                  <c:v>3</c:v>
                </c:pt>
                <c:pt idx="5">
                  <c:v>4</c:v>
                </c:pt>
                <c:pt idx="6">
                  <c:v>6</c:v>
                </c:pt>
                <c:pt idx="7">
                  <c:v>8</c:v>
                </c:pt>
                <c:pt idx="8">
                  <c:v>28</c:v>
                </c:pt>
                <c:pt idx="9">
                  <c:v>61</c:v>
                </c:pt>
                <c:pt idx="10">
                  <c:v>74</c:v>
                </c:pt>
                <c:pt idx="11">
                  <c:v>69</c:v>
                </c:pt>
                <c:pt idx="12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71D-4E75-AA82-39689FA7E201}"/>
            </c:ext>
          </c:extLst>
        </c:ser>
        <c:ser>
          <c:idx val="4"/>
          <c:order val="4"/>
          <c:tx>
            <c:strRef>
              <c:f>'Incoming students'!$F$3</c:f>
              <c:strCache>
                <c:ptCount val="1"/>
                <c:pt idx="0">
                  <c:v>FHS</c:v>
                </c:pt>
              </c:strCache>
            </c:strRef>
          </c:tx>
          <c:spPr>
            <a:ln w="12700" cap="rnd" cmpd="sng" algn="ctr">
              <a:solidFill>
                <a:srgbClr val="CC660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students'!$F$4:$F$16</c:f>
              <c:numCache>
                <c:formatCode>General</c:formatCode>
                <c:ptCount val="13"/>
                <c:pt idx="0">
                  <c:v>8</c:v>
                </c:pt>
                <c:pt idx="1">
                  <c:v>15</c:v>
                </c:pt>
                <c:pt idx="2">
                  <c:v>5</c:v>
                </c:pt>
                <c:pt idx="3">
                  <c:v>3</c:v>
                </c:pt>
                <c:pt idx="4">
                  <c:v>9</c:v>
                </c:pt>
                <c:pt idx="5">
                  <c:v>9</c:v>
                </c:pt>
                <c:pt idx="6">
                  <c:v>19</c:v>
                </c:pt>
                <c:pt idx="7">
                  <c:v>11</c:v>
                </c:pt>
                <c:pt idx="8">
                  <c:v>24</c:v>
                </c:pt>
                <c:pt idx="9">
                  <c:v>24</c:v>
                </c:pt>
                <c:pt idx="10">
                  <c:v>29</c:v>
                </c:pt>
                <c:pt idx="11">
                  <c:v>32</c:v>
                </c:pt>
                <c:pt idx="12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171D-4E75-AA82-39689FA7E201}"/>
            </c:ext>
          </c:extLst>
        </c:ser>
        <c:ser>
          <c:idx val="5"/>
          <c:order val="5"/>
          <c:tx>
            <c:strRef>
              <c:f>'Incoming students'!$G$3</c:f>
              <c:strCache>
                <c:ptCount val="1"/>
                <c:pt idx="0">
                  <c:v>FLKŘ</c:v>
                </c:pt>
              </c:strCache>
            </c:strRef>
          </c:tx>
          <c:spPr>
            <a:ln w="12700" cap="rnd" cmpd="sng" algn="ctr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students'!$G$4:$G$16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5</c:v>
                </c:pt>
                <c:pt idx="5">
                  <c:v>10</c:v>
                </c:pt>
                <c:pt idx="6">
                  <c:v>6</c:v>
                </c:pt>
                <c:pt idx="7">
                  <c:v>0</c:v>
                </c:pt>
                <c:pt idx="8">
                  <c:v>0</c:v>
                </c:pt>
                <c:pt idx="9">
                  <c:v>9</c:v>
                </c:pt>
                <c:pt idx="10">
                  <c:v>5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171D-4E75-AA82-39689FA7E201}"/>
            </c:ext>
          </c:extLst>
        </c:ser>
        <c:ser>
          <c:idx val="6"/>
          <c:order val="6"/>
          <c:tx>
            <c:strRef>
              <c:f>'Incoming students'!$H$3</c:f>
              <c:strCache>
                <c:ptCount val="1"/>
                <c:pt idx="0">
                  <c:v>CPS</c:v>
                </c:pt>
              </c:strCache>
            </c:strRef>
          </c:tx>
          <c:spPr>
            <a:ln w="12700" cap="rnd" cmpd="sng" algn="ctr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'Incoming students'!$A$4:$A$16</c:f>
              <c:strCache>
                <c:ptCount val="13"/>
                <c:pt idx="0">
                  <c:v>2006/07</c:v>
                </c:pt>
                <c:pt idx="1">
                  <c:v>2007/08</c:v>
                </c:pt>
                <c:pt idx="2">
                  <c:v>2008/09</c:v>
                </c:pt>
                <c:pt idx="3">
                  <c:v>2009/10</c:v>
                </c:pt>
                <c:pt idx="4">
                  <c:v>2010/11</c:v>
                </c:pt>
                <c:pt idx="5">
                  <c:v>2011/12</c:v>
                </c:pt>
                <c:pt idx="6">
                  <c:v>2012/13</c:v>
                </c:pt>
                <c:pt idx="7">
                  <c:v>2013/14</c:v>
                </c:pt>
                <c:pt idx="8">
                  <c:v>2014/15</c:v>
                </c:pt>
                <c:pt idx="9">
                  <c:v>2015/16</c:v>
                </c:pt>
                <c:pt idx="10">
                  <c:v>2016/17</c:v>
                </c:pt>
                <c:pt idx="11">
                  <c:v>2017/18</c:v>
                </c:pt>
                <c:pt idx="12">
                  <c:v>2018/19</c:v>
                </c:pt>
              </c:strCache>
            </c:strRef>
          </c:cat>
          <c:val>
            <c:numRef>
              <c:f>'Incoming students'!$H$4:$H$16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2</c:v>
                </c:pt>
                <c:pt idx="11">
                  <c:v>8</c:v>
                </c:pt>
                <c:pt idx="12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171D-4E75-AA82-39689FA7E20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692532095"/>
        <c:axId val="1692528351"/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  <c:max val="13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740552975401083"/>
          <c:y val="0.95542243672271709"/>
          <c:w val="0.46237811647346494"/>
          <c:h val="4.19838972140350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800" b="1">
                <a:solidFill>
                  <a:schemeClr val="tx1"/>
                </a:solidFill>
              </a:rPr>
              <a:t>samoplátci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3.9171170146598169E-2"/>
          <c:y val="8.2378839098089698E-2"/>
          <c:w val="0.97211660329531047"/>
          <c:h val="0.80310463782700736"/>
        </c:manualLayout>
      </c:layout>
      <c:lineChart>
        <c:grouping val="standard"/>
        <c:varyColors val="0"/>
        <c:ser>
          <c:idx val="0"/>
          <c:order val="0"/>
          <c:tx>
            <c:strRef>
              <c:f>Samoplatci!$A$16:$A$22</c:f>
              <c:strCache>
                <c:ptCount val="7"/>
                <c:pt idx="0">
                  <c:v>31.10.2013</c:v>
                </c:pt>
                <c:pt idx="1">
                  <c:v>31.10.2014</c:v>
                </c:pt>
                <c:pt idx="2">
                  <c:v>31.10.2015</c:v>
                </c:pt>
                <c:pt idx="3">
                  <c:v>31.10.2016</c:v>
                </c:pt>
                <c:pt idx="4">
                  <c:v>31.10.2017</c:v>
                </c:pt>
                <c:pt idx="5">
                  <c:v>31.10.2018</c:v>
                </c:pt>
                <c:pt idx="6">
                  <c:v>13.09.2019*</c:v>
                </c:pt>
              </c:strCache>
            </c:strRef>
          </c:tx>
          <c:spPr>
            <a:ln w="19050" cap="rnd" cmpd="sng" algn="ctr">
              <a:solidFill>
                <a:srgbClr val="FF66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solidFill>
                  <a:srgbClr val="FF660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FF66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Samoplatci!$A$16:$A$22</c:f>
              <c:strCache>
                <c:ptCount val="7"/>
                <c:pt idx="0">
                  <c:v>31.10.2013</c:v>
                </c:pt>
                <c:pt idx="1">
                  <c:v>31.10.2014</c:v>
                </c:pt>
                <c:pt idx="2">
                  <c:v>31.10.2015</c:v>
                </c:pt>
                <c:pt idx="3">
                  <c:v>31.10.2016</c:v>
                </c:pt>
                <c:pt idx="4">
                  <c:v>31.10.2017</c:v>
                </c:pt>
                <c:pt idx="5">
                  <c:v>31.10.2018</c:v>
                </c:pt>
                <c:pt idx="6">
                  <c:v>13.09.2019*</c:v>
                </c:pt>
              </c:strCache>
            </c:strRef>
          </c:cat>
          <c:val>
            <c:numRef>
              <c:f>Samoplatci!$B$16:$B$22</c:f>
              <c:numCache>
                <c:formatCode>General</c:formatCode>
                <c:ptCount val="7"/>
                <c:pt idx="0">
                  <c:v>40</c:v>
                </c:pt>
                <c:pt idx="1">
                  <c:v>61</c:v>
                </c:pt>
                <c:pt idx="2">
                  <c:v>79</c:v>
                </c:pt>
                <c:pt idx="3">
                  <c:v>98</c:v>
                </c:pt>
                <c:pt idx="4">
                  <c:v>107</c:v>
                </c:pt>
                <c:pt idx="5">
                  <c:v>106</c:v>
                </c:pt>
                <c:pt idx="6">
                  <c:v>112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301-4C3B-B792-B1F9E4197EA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92532095"/>
        <c:axId val="1692528351"/>
      </c:lineChart>
      <c:catAx>
        <c:axId val="1692532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28351"/>
        <c:crosses val="autoZero"/>
        <c:auto val="1"/>
        <c:lblAlgn val="ctr"/>
        <c:lblOffset val="100"/>
        <c:noMultiLvlLbl val="0"/>
      </c:catAx>
      <c:valAx>
        <c:axId val="1692528351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925320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1900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61900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/>
            </a:lvl1pPr>
          </a:lstStyle>
          <a:p>
            <a:pPr>
              <a:defRPr/>
            </a:pPr>
            <a:fld id="{0AC58F2A-9C0E-476B-B02A-6689B95D9AC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6090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3450" y="739775"/>
            <a:ext cx="4930775" cy="36972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682528"/>
            <a:ext cx="5435600" cy="443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1900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61900"/>
            <a:ext cx="2946400" cy="49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/>
            </a:lvl1pPr>
          </a:lstStyle>
          <a:p>
            <a:pPr>
              <a:defRPr/>
            </a:pPr>
            <a:fld id="{5083735A-FC40-4D80-99E7-CBBE0ABD01C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63018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364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524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144000" cy="2565400"/>
          </a:xfrm>
          <a:prstGeom prst="rect">
            <a:avLst/>
          </a:prstGeom>
          <a:solidFill>
            <a:srgbClr val="FF8001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>
              <a:latin typeface="Arial Black" pitchFamily="34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>
              <a:latin typeface="Arial Black" pitchFamily="34" charset="0"/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0" y="2565400"/>
            <a:ext cx="3276600" cy="576263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>
              <a:latin typeface="Arial Black" pitchFamily="34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867400" y="2565400"/>
            <a:ext cx="3276600" cy="576263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>
              <a:latin typeface="Arial Black" pitchFamily="34" charset="0"/>
            </a:endParaRPr>
          </a:p>
        </p:txBody>
      </p:sp>
      <p:pic>
        <p:nvPicPr>
          <p:cNvPr id="8" name="Picture 13" descr="utb_logo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565400"/>
            <a:ext cx="25908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10"/>
          <p:cNvSpPr txBox="1">
            <a:spLocks noChangeArrowheads="1"/>
          </p:cNvSpPr>
          <p:nvPr userDrawn="1"/>
        </p:nvSpPr>
        <p:spPr bwMode="auto">
          <a:xfrm>
            <a:off x="900113" y="6453188"/>
            <a:ext cx="4967287" cy="3048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cs-CZ" altLang="cs-CZ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11188" y="549275"/>
            <a:ext cx="7772400" cy="1470025"/>
          </a:xfrm>
          <a:effectLst>
            <a:outerShdw dist="53882" dir="2700000" algn="ctr" rotWithShape="0">
              <a:schemeClr val="bg2"/>
            </a:outerShdw>
          </a:effectLst>
        </p:spPr>
        <p:txBody>
          <a:bodyPr/>
          <a:lstStyle>
            <a:lvl1pPr algn="ctr">
              <a:defRPr sz="4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800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3573463"/>
            <a:ext cx="6400800" cy="2087562"/>
          </a:xfrm>
        </p:spPr>
        <p:txBody>
          <a:bodyPr anchor="ctr"/>
          <a:lstStyle>
            <a:lvl1pPr marL="0" indent="0" algn="ctr">
              <a:buFontTx/>
              <a:buNone/>
              <a:defRPr sz="2800" b="1"/>
            </a:lvl1pPr>
          </a:lstStyle>
          <a:p>
            <a:r>
              <a:rPr lang="cs-CZ" dirty="0"/>
              <a:t>Klepnutím lze upravit styl předlohy podnadpisů.</a:t>
            </a:r>
          </a:p>
        </p:txBody>
      </p:sp>
    </p:spTree>
    <p:extLst>
      <p:ext uri="{BB962C8B-B14F-4D97-AF65-F5344CB8AC3E}">
        <p14:creationId xmlns:p14="http://schemas.microsoft.com/office/powerpoint/2010/main" val="375559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64704"/>
            <a:ext cx="8713787" cy="5545137"/>
          </a:xfrm>
        </p:spPr>
        <p:txBody>
          <a:bodyPr/>
          <a:lstStyle/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63646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9184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388" y="836613"/>
            <a:ext cx="4279900" cy="5545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1688" y="836613"/>
            <a:ext cx="4281487" cy="5545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64143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70512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3235397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7058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3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949238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463571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70675" y="0"/>
            <a:ext cx="2222500" cy="638175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518275" cy="638175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990737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6588125" cy="620713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179388" y="836613"/>
            <a:ext cx="8713787" cy="5545137"/>
          </a:xfrm>
        </p:spPr>
        <p:txBody>
          <a:bodyPr/>
          <a:lstStyle/>
          <a:p>
            <a:pPr lvl="0"/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3793921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0" y="0"/>
            <a:ext cx="6588125" cy="620713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388" y="836613"/>
            <a:ext cx="4279900" cy="269557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11688" y="836613"/>
            <a:ext cx="4281487" cy="269557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179388" y="3684588"/>
            <a:ext cx="4279900" cy="2697162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11688" y="3684588"/>
            <a:ext cx="4281487" cy="2697162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27337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"/>
          <p:cNvSpPr>
            <a:spLocks noChangeArrowheads="1"/>
          </p:cNvSpPr>
          <p:nvPr/>
        </p:nvSpPr>
        <p:spPr bwMode="auto">
          <a:xfrm>
            <a:off x="0" y="0"/>
            <a:ext cx="6588125" cy="620713"/>
          </a:xfrm>
          <a:prstGeom prst="rect">
            <a:avLst/>
          </a:prstGeom>
          <a:solidFill>
            <a:srgbClr val="FF8001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>
              <a:latin typeface="Arial Black" pitchFamily="34" charset="0"/>
            </a:endParaRPr>
          </a:p>
        </p:txBody>
      </p:sp>
      <p:sp>
        <p:nvSpPr>
          <p:cNvPr id="1027" name="Rectangle 9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cs-CZ" altLang="cs-CZ" sz="1800"/>
          </a:p>
        </p:txBody>
      </p:sp>
      <p:sp>
        <p:nvSpPr>
          <p:cNvPr id="1028" name="Rectangle 10"/>
          <p:cNvSpPr>
            <a:spLocks noChangeArrowheads="1"/>
          </p:cNvSpPr>
          <p:nvPr/>
        </p:nvSpPr>
        <p:spPr bwMode="auto">
          <a:xfrm>
            <a:off x="0" y="620713"/>
            <a:ext cx="9144000" cy="71437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>
              <a:latin typeface="Arial Black" pitchFamily="34" charset="0"/>
            </a:endParaRPr>
          </a:p>
        </p:txBody>
      </p:sp>
      <p:pic>
        <p:nvPicPr>
          <p:cNvPr id="1029" name="Picture 11" descr="utb_logo_cz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2555875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65881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836613"/>
            <a:ext cx="8713787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</p:txBody>
      </p:sp>
      <p:pic>
        <p:nvPicPr>
          <p:cNvPr id="1032" name="Picture 12" descr="UTB-knizka_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34150"/>
            <a:ext cx="35242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76" r:id="rId1"/>
    <p:sldLayoutId id="2147484264" r:id="rId2"/>
    <p:sldLayoutId id="2147484265" r:id="rId3"/>
    <p:sldLayoutId id="2147484266" r:id="rId4"/>
    <p:sldLayoutId id="2147484267" r:id="rId5"/>
    <p:sldLayoutId id="2147484268" r:id="rId6"/>
    <p:sldLayoutId id="2147484269" r:id="rId7"/>
    <p:sldLayoutId id="2147484270" r:id="rId8"/>
    <p:sldLayoutId id="2147484271" r:id="rId9"/>
    <p:sldLayoutId id="2147484272" r:id="rId10"/>
    <p:sldLayoutId id="2147484273" r:id="rId11"/>
    <p:sldLayoutId id="2147484274" r:id="rId12"/>
    <p:sldLayoutId id="2147484275" r:id="rId13"/>
  </p:sldLayoutIdLst>
  <p:txStyles>
    <p:titleStyle>
      <a:lvl1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+mj-ea"/>
          <a:cs typeface="+mj-cs"/>
        </a:defRPr>
      </a:lvl1pPr>
      <a:lvl2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6381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6pPr>
      <a:lvl7pPr marL="10953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7pPr>
      <a:lvl8pPr marL="15525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8pPr>
      <a:lvl9pPr marL="20097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7544" y="3284984"/>
            <a:ext cx="8136904" cy="2448942"/>
          </a:xfrm>
        </p:spPr>
        <p:txBody>
          <a:bodyPr/>
          <a:lstStyle/>
          <a:p>
            <a:pPr marL="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cs-CZ" dirty="0"/>
              <a:t>Strategie rozvoje UTB v oblasti internacionalizace</a:t>
            </a:r>
          </a:p>
          <a:p>
            <a:pPr marL="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cs-CZ" altLang="cs-CZ" sz="2000" b="0" dirty="0" smtClean="0">
                <a:latin typeface="Arial" panose="020B0604020202020204" pitchFamily="34" charset="0"/>
              </a:rPr>
              <a:t>Michaela </a:t>
            </a:r>
            <a:r>
              <a:rPr lang="cs-CZ" altLang="cs-CZ" sz="2000" b="0" dirty="0" smtClean="0">
                <a:latin typeface="Arial" panose="020B0604020202020204" pitchFamily="34" charset="0"/>
              </a:rPr>
              <a:t>Blahová</a:t>
            </a:r>
            <a:endParaRPr lang="cs-CZ" altLang="cs-CZ" sz="2000" b="0" dirty="0">
              <a:latin typeface="Arial" panose="020B0604020202020204" pitchFamily="34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anose="05000000000000000000" pitchFamily="2" charset="2"/>
              <a:buNone/>
            </a:pPr>
            <a:endParaRPr lang="cs-CZ" altLang="cs-CZ" sz="1600" b="0" dirty="0">
              <a:latin typeface="Arial" panose="020B0604020202020204" pitchFamily="34" charset="0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889180" y="5549260"/>
            <a:ext cx="72965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080"/>
              </a:spcBef>
            </a:pPr>
            <a:r>
              <a:rPr lang="cs-CZ" dirty="0"/>
              <a:t> </a:t>
            </a:r>
            <a:r>
              <a:rPr lang="cs-CZ" b="1" dirty="0">
                <a:solidFill>
                  <a:srgbClr val="FF8001"/>
                </a:solidFill>
              </a:rPr>
              <a:t>Zasedání akademického senátu UTB </a:t>
            </a:r>
            <a:r>
              <a:rPr lang="cs-CZ" b="1" dirty="0" smtClean="0">
                <a:solidFill>
                  <a:srgbClr val="FF8001"/>
                </a:solidFill>
              </a:rPr>
              <a:t>24. 09. </a:t>
            </a:r>
            <a:r>
              <a:rPr lang="cs-CZ" b="1" dirty="0">
                <a:solidFill>
                  <a:srgbClr val="FF8001"/>
                </a:solidFill>
              </a:rPr>
              <a:t>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13787" cy="5545137"/>
          </a:xfrm>
        </p:spPr>
        <p:txBody>
          <a:bodyPr/>
          <a:lstStyle/>
          <a:p>
            <a:pPr marL="0" indent="0">
              <a:buNone/>
            </a:pPr>
            <a:r>
              <a:rPr lang="cs-CZ" sz="1600" dirty="0" smtClean="0"/>
              <a:t>Absolvovaná VŠ:</a:t>
            </a:r>
          </a:p>
          <a:p>
            <a:r>
              <a:rPr lang="cs-CZ" sz="1600" dirty="0" smtClean="0"/>
              <a:t>2008 </a:t>
            </a:r>
            <a:r>
              <a:rPr lang="cs-CZ" sz="1600" dirty="0"/>
              <a:t>– 2013 </a:t>
            </a:r>
            <a:r>
              <a:rPr lang="cs-CZ" sz="1600" dirty="0" smtClean="0"/>
              <a:t>	UTB </a:t>
            </a:r>
            <a:r>
              <a:rPr lang="cs-CZ" sz="1600" dirty="0"/>
              <a:t>FaME, doktorské studium, obor Finance (v anglickém jazyce)</a:t>
            </a:r>
          </a:p>
          <a:p>
            <a:r>
              <a:rPr lang="cs-CZ" sz="1600" dirty="0" smtClean="0"/>
              <a:t>2005 </a:t>
            </a:r>
            <a:r>
              <a:rPr lang="cs-CZ" sz="1600" dirty="0"/>
              <a:t>– 2007 </a:t>
            </a:r>
            <a:r>
              <a:rPr lang="cs-CZ" sz="1600" dirty="0" smtClean="0"/>
              <a:t>	UTB </a:t>
            </a:r>
            <a:r>
              <a:rPr lang="cs-CZ" sz="1600" dirty="0"/>
              <a:t>FaME, navazující magisterské studium, obor Finance</a:t>
            </a:r>
          </a:p>
          <a:p>
            <a:r>
              <a:rPr lang="cs-CZ" sz="1600" dirty="0" smtClean="0"/>
              <a:t>2002 </a:t>
            </a:r>
            <a:r>
              <a:rPr lang="cs-CZ" sz="1600" dirty="0"/>
              <a:t>– </a:t>
            </a:r>
            <a:r>
              <a:rPr lang="cs-CZ" sz="1600" dirty="0" smtClean="0"/>
              <a:t>2005 	UTB </a:t>
            </a:r>
            <a:r>
              <a:rPr lang="cs-CZ" sz="1600" dirty="0"/>
              <a:t>FaME, bakalářské studium, obor Management a Ekonomika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Průběh zaměstnání:</a:t>
            </a:r>
          </a:p>
          <a:p>
            <a:r>
              <a:rPr lang="cs-CZ" sz="1600" dirty="0" smtClean="0"/>
              <a:t>2015 </a:t>
            </a:r>
            <a:r>
              <a:rPr lang="cs-CZ" sz="1600" dirty="0"/>
              <a:t>– </a:t>
            </a:r>
            <a:r>
              <a:rPr lang="cs-CZ" sz="1600" dirty="0" smtClean="0"/>
              <a:t>dosud 	UTB </a:t>
            </a:r>
            <a:r>
              <a:rPr lang="cs-CZ" sz="1600" dirty="0"/>
              <a:t>FaME, akademický pracovník (odborná </a:t>
            </a:r>
            <a:r>
              <a:rPr lang="cs-CZ" sz="1600" dirty="0" smtClean="0"/>
              <a:t>asistentka), ÚFU</a:t>
            </a:r>
            <a:endParaRPr lang="cs-CZ" sz="1600" dirty="0"/>
          </a:p>
          <a:p>
            <a:r>
              <a:rPr lang="cs-CZ" sz="1600" dirty="0" smtClean="0"/>
              <a:t>2013 </a:t>
            </a:r>
            <a:r>
              <a:rPr lang="cs-CZ" sz="1600" dirty="0"/>
              <a:t>– 2015	UTB FaME, </a:t>
            </a:r>
            <a:r>
              <a:rPr lang="cs-CZ" sz="1600" dirty="0" smtClean="0"/>
              <a:t>post-doktorandka, CAEV</a:t>
            </a:r>
            <a:endParaRPr lang="cs-CZ" sz="1600" dirty="0"/>
          </a:p>
          <a:p>
            <a:r>
              <a:rPr lang="cs-CZ" sz="1600" dirty="0" smtClean="0"/>
              <a:t>2011 </a:t>
            </a:r>
            <a:r>
              <a:rPr lang="cs-CZ" sz="1600" dirty="0"/>
              <a:t>– 2013 	UTB Rektorát, vedoucí Mezinárodního oddělení</a:t>
            </a:r>
          </a:p>
          <a:p>
            <a:r>
              <a:rPr lang="cs-CZ" sz="1600" dirty="0" smtClean="0"/>
              <a:t>2007 </a:t>
            </a:r>
            <a:r>
              <a:rPr lang="cs-CZ" sz="1600" dirty="0"/>
              <a:t>– 2011	UTB Rektorát, odborná referentka, Mezinárodní oddělení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Oblast vědeckého zájmu:</a:t>
            </a:r>
          </a:p>
          <a:p>
            <a:r>
              <a:rPr lang="cs-CZ" sz="1600" dirty="0" smtClean="0"/>
              <a:t>Měření a řízení výkonnosti podniků v mezinárodním prostředí</a:t>
            </a:r>
          </a:p>
          <a:p>
            <a:r>
              <a:rPr lang="cs-CZ" sz="1600" dirty="0" smtClean="0"/>
              <a:t>Podnikové finance</a:t>
            </a:r>
          </a:p>
          <a:p>
            <a:r>
              <a:rPr lang="cs-CZ" sz="1600" dirty="0" smtClean="0"/>
              <a:t>Business modely a strategie</a:t>
            </a: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Předměty:</a:t>
            </a:r>
          </a:p>
          <a:p>
            <a:pPr marL="0" indent="0">
              <a:buNone/>
            </a:pPr>
            <a:r>
              <a:rPr lang="cs-CZ" sz="1600" dirty="0" smtClean="0"/>
              <a:t>Podnikové finance, </a:t>
            </a:r>
            <a:r>
              <a:rPr lang="cs-CZ" sz="1600" dirty="0" err="1" smtClean="0"/>
              <a:t>Corporate</a:t>
            </a:r>
            <a:r>
              <a:rPr lang="cs-CZ" sz="1600" dirty="0" smtClean="0"/>
              <a:t> Finance I. </a:t>
            </a:r>
            <a:r>
              <a:rPr lang="cs-CZ" sz="1600" dirty="0"/>
              <a:t>a</a:t>
            </a:r>
            <a:r>
              <a:rPr lang="cs-CZ" sz="1600" dirty="0" smtClean="0"/>
              <a:t> II., Základy financí, </a:t>
            </a:r>
            <a:r>
              <a:rPr lang="cs-CZ" sz="1600" dirty="0" err="1" smtClean="0"/>
              <a:t>Basics</a:t>
            </a:r>
            <a:r>
              <a:rPr lang="cs-CZ" sz="1600" dirty="0" smtClean="0"/>
              <a:t> </a:t>
            </a:r>
            <a:r>
              <a:rPr lang="cs-CZ" sz="1600" dirty="0" err="1" smtClean="0"/>
              <a:t>of</a:t>
            </a:r>
            <a:r>
              <a:rPr lang="cs-CZ" sz="1600" dirty="0" smtClean="0"/>
              <a:t> Finance, </a:t>
            </a:r>
            <a:r>
              <a:rPr lang="cs-CZ" sz="1600" dirty="0" err="1" smtClean="0"/>
              <a:t>Value</a:t>
            </a:r>
            <a:r>
              <a:rPr lang="cs-CZ" sz="1600" dirty="0" smtClean="0"/>
              <a:t> </a:t>
            </a:r>
            <a:r>
              <a:rPr lang="cs-CZ" sz="1600" dirty="0" err="1" smtClean="0"/>
              <a:t>Based</a:t>
            </a:r>
            <a:r>
              <a:rPr lang="cs-CZ" sz="1600" dirty="0" smtClean="0"/>
              <a:t> Management, Základy účetnictví</a:t>
            </a:r>
          </a:p>
        </p:txBody>
      </p:sp>
    </p:spTree>
    <p:extLst>
      <p:ext uri="{BB962C8B-B14F-4D97-AF65-F5344CB8AC3E}">
        <p14:creationId xmlns:p14="http://schemas.microsoft.com/office/powerpoint/2010/main" val="26551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13787" cy="5545137"/>
          </a:xfrm>
        </p:spPr>
        <p:txBody>
          <a:bodyPr/>
          <a:lstStyle/>
          <a:p>
            <a:pPr marL="0" indent="0">
              <a:buNone/>
            </a:pPr>
            <a:r>
              <a:rPr lang="cs-CZ" sz="1600" dirty="0" smtClean="0"/>
              <a:t>Zahraniční stáže (výzkumné a ostatní):</a:t>
            </a:r>
          </a:p>
          <a:p>
            <a:r>
              <a:rPr lang="cs-CZ" sz="1600" dirty="0" smtClean="0"/>
              <a:t>2015 </a:t>
            </a:r>
            <a:r>
              <a:rPr lang="cs-CZ" sz="1600" dirty="0"/>
              <a:t>(červen)		</a:t>
            </a:r>
            <a:r>
              <a:rPr lang="cs-CZ" sz="1600" dirty="0" smtClean="0"/>
              <a:t>LIUC </a:t>
            </a:r>
            <a:r>
              <a:rPr lang="cs-CZ" sz="1600" dirty="0" err="1"/>
              <a:t>Università</a:t>
            </a:r>
            <a:r>
              <a:rPr lang="cs-CZ" sz="1600" dirty="0"/>
              <a:t> </a:t>
            </a:r>
            <a:r>
              <a:rPr lang="cs-CZ" sz="1600" dirty="0" err="1"/>
              <a:t>Cattaneo</a:t>
            </a:r>
            <a:r>
              <a:rPr lang="cs-CZ" sz="1600" dirty="0"/>
              <a:t>, </a:t>
            </a:r>
            <a:r>
              <a:rPr lang="cs-CZ" sz="1600" dirty="0" err="1"/>
              <a:t>Castellanza</a:t>
            </a:r>
            <a:r>
              <a:rPr lang="cs-CZ" sz="1600" dirty="0"/>
              <a:t>, </a:t>
            </a:r>
            <a:r>
              <a:rPr lang="cs-CZ" sz="1600" dirty="0" smtClean="0"/>
              <a:t>Itálie</a:t>
            </a:r>
          </a:p>
          <a:p>
            <a:r>
              <a:rPr lang="cs-CZ" sz="1600" dirty="0" smtClean="0"/>
              <a:t>2015 (červen)		</a:t>
            </a:r>
            <a:r>
              <a:rPr lang="cs-CZ" sz="1600" dirty="0" err="1" smtClean="0"/>
              <a:t>Northumbria</a:t>
            </a:r>
            <a:r>
              <a:rPr lang="cs-CZ" sz="1600" dirty="0" smtClean="0"/>
              <a:t> University, Newcastle, Velká Británie</a:t>
            </a:r>
            <a:r>
              <a:rPr lang="cs-CZ" sz="1600" dirty="0"/>
              <a:t>		</a:t>
            </a:r>
          </a:p>
          <a:p>
            <a:r>
              <a:rPr lang="cs-CZ" sz="1600" dirty="0" smtClean="0"/>
              <a:t>2015 </a:t>
            </a:r>
            <a:r>
              <a:rPr lang="cs-CZ" sz="1600" dirty="0"/>
              <a:t>(květen)	</a:t>
            </a:r>
            <a:r>
              <a:rPr lang="cs-CZ" sz="1600" dirty="0" smtClean="0"/>
              <a:t>	Sophia </a:t>
            </a:r>
            <a:r>
              <a:rPr lang="cs-CZ" sz="1600" dirty="0"/>
              <a:t>University, Tokio, </a:t>
            </a:r>
            <a:r>
              <a:rPr lang="cs-CZ" sz="1600" dirty="0" smtClean="0"/>
              <a:t>Japonsko</a:t>
            </a:r>
          </a:p>
          <a:p>
            <a:r>
              <a:rPr lang="cs-CZ" sz="1600" dirty="0" smtClean="0"/>
              <a:t>2014 (srpen)		</a:t>
            </a:r>
            <a:r>
              <a:rPr lang="cs-CZ" sz="1600" dirty="0" err="1" smtClean="0"/>
              <a:t>Northumbria</a:t>
            </a:r>
            <a:r>
              <a:rPr lang="cs-CZ" sz="1600" dirty="0" smtClean="0"/>
              <a:t> </a:t>
            </a:r>
            <a:r>
              <a:rPr lang="cs-CZ" sz="1600" dirty="0"/>
              <a:t>University, Newcastle, Velká Británie	</a:t>
            </a:r>
          </a:p>
          <a:p>
            <a:r>
              <a:rPr lang="cs-CZ" sz="1600" dirty="0" smtClean="0"/>
              <a:t>2014 </a:t>
            </a:r>
            <a:r>
              <a:rPr lang="cs-CZ" sz="1600" dirty="0"/>
              <a:t>(květen-červen)	Sophia University, Tokio, </a:t>
            </a:r>
            <a:r>
              <a:rPr lang="cs-CZ" sz="1600" dirty="0" smtClean="0"/>
              <a:t>Japonsko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Řešené projekty a granty </a:t>
            </a:r>
            <a:r>
              <a:rPr lang="cs-CZ" sz="1200" dirty="0" smtClean="0"/>
              <a:t>(výběr nejdůležitějších):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u="sng" dirty="0" smtClean="0"/>
              <a:t>Výzkumné</a:t>
            </a:r>
            <a:r>
              <a:rPr lang="cs-CZ" sz="1600" dirty="0" smtClean="0"/>
              <a:t>:</a:t>
            </a:r>
          </a:p>
          <a:p>
            <a:r>
              <a:rPr lang="cs-CZ" sz="1600" dirty="0" smtClean="0"/>
              <a:t>2017 – 2019		</a:t>
            </a:r>
            <a:r>
              <a:rPr lang="cs-CZ" sz="1600" dirty="0" err="1" smtClean="0"/>
              <a:t>Horizon</a:t>
            </a:r>
            <a:r>
              <a:rPr lang="cs-CZ" sz="1600" dirty="0" smtClean="0"/>
              <a:t> 2020 			spoluřešitelka 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		</a:t>
            </a:r>
            <a:r>
              <a:rPr lang="en-US" sz="1200" dirty="0"/>
              <a:t>Social Sciences and Humanities for Advancing Policy in European Energy</a:t>
            </a:r>
            <a:endParaRPr lang="cs-CZ" sz="1200" dirty="0" smtClean="0"/>
          </a:p>
          <a:p>
            <a:r>
              <a:rPr lang="cs-CZ" sz="1600" dirty="0" smtClean="0"/>
              <a:t>2014 – 2017		</a:t>
            </a:r>
            <a:r>
              <a:rPr lang="cs-CZ" sz="1600" dirty="0"/>
              <a:t>GAČR </a:t>
            </a:r>
            <a:r>
              <a:rPr lang="cs-CZ" sz="1600" dirty="0" smtClean="0"/>
              <a:t>				řešitelka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		</a:t>
            </a:r>
            <a:r>
              <a:rPr lang="cs-CZ" sz="1200" dirty="0" smtClean="0"/>
              <a:t>Tvorba </a:t>
            </a:r>
            <a:r>
              <a:rPr lang="cs-CZ" sz="1200" dirty="0"/>
              <a:t>strategického modelu výkonnosti založeného na synergických efektech </a:t>
            </a:r>
            <a:r>
              <a:rPr lang="cs-CZ" sz="1200" dirty="0" smtClean="0"/>
              <a:t>				vybraných </a:t>
            </a:r>
            <a:r>
              <a:rPr lang="cs-CZ" sz="1200" dirty="0"/>
              <a:t>soustav řízení </a:t>
            </a:r>
            <a:r>
              <a:rPr lang="cs-CZ" sz="1600" dirty="0" smtClean="0"/>
              <a:t>				</a:t>
            </a:r>
          </a:p>
          <a:p>
            <a:r>
              <a:rPr lang="cs-CZ" sz="1600" dirty="0" smtClean="0"/>
              <a:t>2009 – 2011		GAČR				členka týmu</a:t>
            </a:r>
            <a:endParaRPr lang="cs-CZ" sz="1600" dirty="0"/>
          </a:p>
          <a:p>
            <a:pPr marL="0" indent="0">
              <a:buNone/>
            </a:pPr>
            <a:r>
              <a:rPr lang="cs-CZ" sz="1600" dirty="0"/>
              <a:t>			</a:t>
            </a:r>
            <a:r>
              <a:rPr lang="cs-CZ" sz="1200" dirty="0"/>
              <a:t>Model pro měření a řízení výkonnosti </a:t>
            </a:r>
            <a:r>
              <a:rPr lang="cs-CZ" sz="1200" dirty="0" smtClean="0"/>
              <a:t>podniků</a:t>
            </a:r>
          </a:p>
        </p:txBody>
      </p:sp>
    </p:spTree>
    <p:extLst>
      <p:ext uri="{BB962C8B-B14F-4D97-AF65-F5344CB8AC3E}">
        <p14:creationId xmlns:p14="http://schemas.microsoft.com/office/powerpoint/2010/main" val="272975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13787" cy="5545137"/>
          </a:xfrm>
        </p:spPr>
        <p:txBody>
          <a:bodyPr/>
          <a:lstStyle/>
          <a:p>
            <a:pPr marL="0" indent="0">
              <a:buNone/>
            </a:pPr>
            <a:r>
              <a:rPr lang="cs-CZ" sz="1600" u="sng" dirty="0" smtClean="0"/>
              <a:t>Mezinárodní vzdělávací</a:t>
            </a:r>
            <a:r>
              <a:rPr lang="cs-CZ" sz="1600" dirty="0" smtClean="0"/>
              <a:t> (ostatní):</a:t>
            </a:r>
            <a:endParaRPr lang="cs-CZ" sz="1600" dirty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2014 </a:t>
            </a:r>
            <a:r>
              <a:rPr lang="cs-CZ" sz="1200" dirty="0"/>
              <a:t>– 2016	CEEPUS		</a:t>
            </a:r>
            <a:r>
              <a:rPr lang="cs-CZ" sz="1200" dirty="0" err="1"/>
              <a:t>Rural</a:t>
            </a:r>
            <a:r>
              <a:rPr lang="cs-CZ" sz="1200" dirty="0"/>
              <a:t> </a:t>
            </a:r>
            <a:r>
              <a:rPr lang="cs-CZ" sz="1200" dirty="0" err="1"/>
              <a:t>Tourism</a:t>
            </a:r>
            <a:r>
              <a:rPr lang="cs-CZ" sz="1200" dirty="0"/>
              <a:t> </a:t>
            </a:r>
            <a:r>
              <a:rPr lang="cs-CZ" sz="1200" dirty="0" err="1"/>
              <a:t>Programs</a:t>
            </a:r>
            <a:r>
              <a:rPr lang="cs-CZ" sz="1200" dirty="0"/>
              <a:t> Network			UTB partner	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2013 </a:t>
            </a:r>
            <a:r>
              <a:rPr lang="cs-CZ" sz="1200" dirty="0"/>
              <a:t>– 2017	Erasmus </a:t>
            </a:r>
            <a:r>
              <a:rPr lang="cs-CZ" sz="1200" dirty="0" err="1"/>
              <a:t>Mundus</a:t>
            </a:r>
            <a:r>
              <a:rPr lang="cs-CZ" sz="1200" dirty="0"/>
              <a:t>	</a:t>
            </a:r>
            <a:r>
              <a:rPr lang="cs-CZ" sz="1200" dirty="0" err="1"/>
              <a:t>Education</a:t>
            </a:r>
            <a:r>
              <a:rPr lang="cs-CZ" sz="1200" dirty="0"/>
              <a:t> </a:t>
            </a:r>
            <a:r>
              <a:rPr lang="cs-CZ" sz="1200" dirty="0" err="1"/>
              <a:t>Force</a:t>
            </a:r>
            <a:r>
              <a:rPr lang="cs-CZ" sz="1200" dirty="0"/>
              <a:t>: </a:t>
            </a:r>
            <a:r>
              <a:rPr lang="cs-CZ" sz="1200" dirty="0" err="1"/>
              <a:t>Driving</a:t>
            </a:r>
            <a:r>
              <a:rPr lang="cs-CZ" sz="1200" dirty="0"/>
              <a:t> Mobility </a:t>
            </a:r>
            <a:r>
              <a:rPr lang="cs-CZ" sz="1200" dirty="0" err="1"/>
              <a:t>for</a:t>
            </a:r>
            <a:r>
              <a:rPr lang="cs-CZ" sz="1200" dirty="0"/>
              <a:t> EU-East </a:t>
            </a:r>
            <a:r>
              <a:rPr lang="cs-CZ" sz="1200" dirty="0" err="1"/>
              <a:t>Europe</a:t>
            </a:r>
            <a:r>
              <a:rPr lang="cs-CZ" sz="1200" dirty="0"/>
              <a:t> </a:t>
            </a:r>
            <a:r>
              <a:rPr lang="cs-CZ" sz="1200" dirty="0" err="1"/>
              <a:t>Cooperation</a:t>
            </a:r>
            <a:r>
              <a:rPr lang="cs-CZ" sz="1200" dirty="0"/>
              <a:t>	UTB partner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2013 </a:t>
            </a:r>
            <a:r>
              <a:rPr lang="cs-CZ" sz="1200" dirty="0"/>
              <a:t>– 2017	Erasmus </a:t>
            </a:r>
            <a:r>
              <a:rPr lang="cs-CZ" sz="1200" dirty="0" err="1"/>
              <a:t>Mundus</a:t>
            </a:r>
            <a:r>
              <a:rPr lang="cs-CZ" sz="1200" dirty="0"/>
              <a:t>	Euro-</a:t>
            </a:r>
            <a:r>
              <a:rPr lang="cs-CZ" sz="1200" dirty="0" err="1"/>
              <a:t>Asian</a:t>
            </a:r>
            <a:r>
              <a:rPr lang="cs-CZ" sz="1200" dirty="0"/>
              <a:t> </a:t>
            </a:r>
            <a:r>
              <a:rPr lang="cs-CZ" sz="1200" dirty="0" err="1"/>
              <a:t>Cooperation</a:t>
            </a:r>
            <a:r>
              <a:rPr lang="cs-CZ" sz="1200" dirty="0"/>
              <a:t> </a:t>
            </a:r>
            <a:r>
              <a:rPr lang="cs-CZ" sz="1200" dirty="0" err="1"/>
              <a:t>for</a:t>
            </a:r>
            <a:r>
              <a:rPr lang="cs-CZ" sz="1200" dirty="0"/>
              <a:t> Excellence and </a:t>
            </a:r>
            <a:r>
              <a:rPr lang="cs-CZ" sz="1200" dirty="0" err="1"/>
              <a:t>Advancement</a:t>
            </a:r>
            <a:r>
              <a:rPr lang="cs-CZ" sz="1200" dirty="0"/>
              <a:t> II.	UTB partner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2012 </a:t>
            </a:r>
            <a:r>
              <a:rPr lang="cs-CZ" sz="1200" dirty="0"/>
              <a:t>– 2016	</a:t>
            </a:r>
            <a:r>
              <a:rPr lang="cs-CZ" sz="1200" dirty="0" err="1"/>
              <a:t>Tempus</a:t>
            </a:r>
            <a:r>
              <a:rPr lang="cs-CZ" sz="1200" dirty="0"/>
              <a:t>		</a:t>
            </a:r>
            <a:r>
              <a:rPr lang="cs-CZ" sz="1200" dirty="0" err="1"/>
              <a:t>Improving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200" dirty="0" err="1"/>
              <a:t>Efficiency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Student </a:t>
            </a:r>
            <a:r>
              <a:rPr lang="cs-CZ" sz="1200" dirty="0" err="1"/>
              <a:t>Services</a:t>
            </a:r>
            <a:r>
              <a:rPr lang="cs-CZ" sz="1200" dirty="0"/>
              <a:t>		UTB partner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2010</a:t>
            </a:r>
            <a:r>
              <a:rPr lang="cs-CZ" sz="1200" dirty="0"/>
              <a:t>	</a:t>
            </a:r>
            <a:r>
              <a:rPr lang="cs-CZ" sz="1200" dirty="0" err="1"/>
              <a:t>Visegrad</a:t>
            </a:r>
            <a:r>
              <a:rPr lang="cs-CZ" sz="1200" dirty="0"/>
              <a:t> </a:t>
            </a:r>
            <a:r>
              <a:rPr lang="cs-CZ" sz="1200" dirty="0" err="1"/>
              <a:t>Fund</a:t>
            </a:r>
            <a:r>
              <a:rPr lang="cs-CZ" sz="1200" dirty="0"/>
              <a:t>	</a:t>
            </a:r>
            <a:r>
              <a:rPr lang="cs-CZ" sz="1200" dirty="0" err="1"/>
              <a:t>Profitable</a:t>
            </a:r>
            <a:r>
              <a:rPr lang="cs-CZ" sz="1200" dirty="0"/>
              <a:t> Business </a:t>
            </a:r>
            <a:r>
              <a:rPr lang="cs-CZ" sz="1200" dirty="0" err="1"/>
              <a:t>Methods</a:t>
            </a:r>
            <a:r>
              <a:rPr lang="cs-CZ" sz="1200" dirty="0"/>
              <a:t> on </a:t>
            </a:r>
            <a:r>
              <a:rPr lang="cs-CZ" sz="1200" dirty="0" err="1"/>
              <a:t>the</a:t>
            </a:r>
            <a:r>
              <a:rPr lang="cs-CZ" sz="1200" dirty="0"/>
              <a:t> FOREX </a:t>
            </a:r>
            <a:r>
              <a:rPr lang="cs-CZ" sz="1200" dirty="0" err="1"/>
              <a:t>Markets</a:t>
            </a:r>
            <a:r>
              <a:rPr lang="cs-CZ" sz="1200" dirty="0"/>
              <a:t> to </a:t>
            </a:r>
            <a:r>
              <a:rPr lang="cs-CZ" sz="1200" dirty="0" err="1"/>
              <a:t>be</a:t>
            </a:r>
            <a:r>
              <a:rPr lang="cs-CZ" sz="1200" dirty="0"/>
              <a:t> </a:t>
            </a:r>
            <a:r>
              <a:rPr lang="cs-CZ" sz="1200" dirty="0" err="1"/>
              <a:t>Used</a:t>
            </a:r>
            <a:r>
              <a:rPr lang="cs-CZ" sz="1200" dirty="0"/>
              <a:t> in </a:t>
            </a:r>
            <a:r>
              <a:rPr lang="cs-CZ" sz="1200" dirty="0" err="1"/>
              <a:t>the</a:t>
            </a:r>
            <a:r>
              <a:rPr lang="cs-CZ" sz="1200" dirty="0"/>
              <a:t> 				</a:t>
            </a:r>
            <a:r>
              <a:rPr lang="cs-CZ" sz="1200" dirty="0" err="1"/>
              <a:t>Entrepreneurial</a:t>
            </a:r>
            <a:r>
              <a:rPr lang="cs-CZ" sz="1200" dirty="0"/>
              <a:t> </a:t>
            </a:r>
            <a:r>
              <a:rPr lang="cs-CZ" sz="1200" dirty="0" err="1"/>
              <a:t>Sphere</a:t>
            </a:r>
            <a:r>
              <a:rPr lang="cs-CZ" sz="1200" dirty="0"/>
              <a:t> in </a:t>
            </a:r>
            <a:r>
              <a:rPr lang="cs-CZ" sz="1200" dirty="0" err="1"/>
              <a:t>the</a:t>
            </a:r>
            <a:r>
              <a:rPr lang="cs-CZ" sz="1200" dirty="0"/>
              <a:t> V4			UTB hl. </a:t>
            </a:r>
            <a:r>
              <a:rPr lang="cs-CZ" sz="1200" dirty="0" err="1"/>
              <a:t>koordin</a:t>
            </a:r>
            <a:r>
              <a:rPr lang="cs-CZ" sz="1200" dirty="0"/>
              <a:t>.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2010</a:t>
            </a:r>
            <a:r>
              <a:rPr lang="cs-CZ" sz="1200" dirty="0"/>
              <a:t>	</a:t>
            </a:r>
            <a:r>
              <a:rPr lang="cs-CZ" sz="1200" dirty="0" err="1"/>
              <a:t>Visegrad</a:t>
            </a:r>
            <a:r>
              <a:rPr lang="cs-CZ" sz="1200" dirty="0"/>
              <a:t> </a:t>
            </a:r>
            <a:r>
              <a:rPr lang="cs-CZ" sz="1200" dirty="0" err="1"/>
              <a:t>Fund</a:t>
            </a:r>
            <a:r>
              <a:rPr lang="cs-CZ" sz="1200" dirty="0"/>
              <a:t>	International </a:t>
            </a:r>
            <a:r>
              <a:rPr lang="cs-CZ" sz="1200" dirty="0" err="1"/>
              <a:t>Visegrad</a:t>
            </a:r>
            <a:r>
              <a:rPr lang="cs-CZ" sz="1200" dirty="0"/>
              <a:t> </a:t>
            </a:r>
            <a:r>
              <a:rPr lang="cs-CZ" sz="1200" dirty="0" err="1"/>
              <a:t>Summer</a:t>
            </a:r>
            <a:r>
              <a:rPr lang="cs-CZ" sz="1200" dirty="0"/>
              <a:t> </a:t>
            </a:r>
            <a:r>
              <a:rPr lang="cs-CZ" sz="1200" dirty="0" err="1"/>
              <a:t>School</a:t>
            </a:r>
            <a:r>
              <a:rPr lang="cs-CZ" sz="1200" dirty="0"/>
              <a:t> 2010 on </a:t>
            </a:r>
            <a:r>
              <a:rPr lang="cs-CZ" sz="1200" dirty="0" err="1"/>
              <a:t>Investment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Financial</a:t>
            </a:r>
            <a:r>
              <a:rPr lang="cs-CZ" sz="1200" dirty="0"/>
              <a:t> </a:t>
            </a:r>
            <a:r>
              <a:rPr lang="cs-CZ" sz="1200" dirty="0" err="1"/>
              <a:t>Resources</a:t>
            </a:r>
            <a:r>
              <a:rPr lang="cs-CZ" sz="1200" dirty="0"/>
              <a:t> on 			</a:t>
            </a:r>
            <a:r>
              <a:rPr lang="cs-CZ" sz="1200" dirty="0" err="1"/>
              <a:t>Financial</a:t>
            </a:r>
            <a:r>
              <a:rPr lang="cs-CZ" sz="1200" dirty="0"/>
              <a:t> </a:t>
            </a:r>
            <a:r>
              <a:rPr lang="cs-CZ" sz="1200" dirty="0" err="1"/>
              <a:t>Markets</a:t>
            </a:r>
            <a:r>
              <a:rPr lang="cs-CZ" sz="1200" dirty="0"/>
              <a:t>				UTB hl. </a:t>
            </a:r>
            <a:r>
              <a:rPr lang="cs-CZ" sz="1200" dirty="0" err="1"/>
              <a:t>koordin</a:t>
            </a:r>
            <a:r>
              <a:rPr lang="cs-CZ" sz="1200" dirty="0"/>
              <a:t>.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2008 </a:t>
            </a:r>
            <a:r>
              <a:rPr lang="cs-CZ" sz="1200" dirty="0"/>
              <a:t>– 2011	Erasmus </a:t>
            </a:r>
            <a:r>
              <a:rPr lang="cs-CZ" sz="1200" dirty="0" err="1"/>
              <a:t>Mundus</a:t>
            </a:r>
            <a:r>
              <a:rPr lang="cs-CZ" sz="1200" dirty="0"/>
              <a:t>	Web-</a:t>
            </a:r>
            <a:r>
              <a:rPr lang="cs-CZ" sz="1200" dirty="0" err="1"/>
              <a:t>Based</a:t>
            </a:r>
            <a:r>
              <a:rPr lang="cs-CZ" sz="1200" dirty="0"/>
              <a:t> </a:t>
            </a:r>
            <a:r>
              <a:rPr lang="cs-CZ" sz="1200" dirty="0" err="1"/>
              <a:t>Information</a:t>
            </a:r>
            <a:r>
              <a:rPr lang="cs-CZ" sz="1200" dirty="0"/>
              <a:t> </a:t>
            </a:r>
            <a:r>
              <a:rPr lang="cs-CZ" sz="1200" dirty="0" err="1"/>
              <a:t>Service</a:t>
            </a:r>
            <a:r>
              <a:rPr lang="cs-CZ" sz="1200" dirty="0"/>
              <a:t> </a:t>
            </a:r>
            <a:r>
              <a:rPr lang="cs-CZ" sz="1200" dirty="0" err="1"/>
              <a:t>for</a:t>
            </a:r>
            <a:r>
              <a:rPr lang="cs-CZ" sz="1200" dirty="0"/>
              <a:t> </a:t>
            </a:r>
            <a:r>
              <a:rPr lang="cs-CZ" sz="1200" dirty="0" err="1"/>
              <a:t>Higher</a:t>
            </a:r>
            <a:r>
              <a:rPr lang="cs-CZ" sz="1200" dirty="0"/>
              <a:t> </a:t>
            </a:r>
            <a:r>
              <a:rPr lang="cs-CZ" sz="1200" dirty="0" err="1"/>
              <a:t>Education</a:t>
            </a:r>
            <a:r>
              <a:rPr lang="cs-CZ" sz="1200" dirty="0"/>
              <a:t> </a:t>
            </a:r>
            <a:r>
              <a:rPr lang="cs-CZ" sz="1200" dirty="0" err="1"/>
              <a:t>Students</a:t>
            </a:r>
            <a:r>
              <a:rPr lang="cs-CZ" sz="1200" dirty="0"/>
              <a:t>	UTB partner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u="sng" dirty="0" smtClean="0"/>
              <a:t>Národní vzdělávací </a:t>
            </a:r>
            <a:r>
              <a:rPr lang="cs-CZ" sz="1600" dirty="0" smtClean="0"/>
              <a:t>(ostatní):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2013 - 2019	MŠMT		4 projekty vládních stipendií (FAME, FAI)		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2013	MŠMT		CRP – Rozvojový projekt na podporu vytváření společných studijních programů </a:t>
            </a:r>
          </a:p>
          <a:p>
            <a:pPr marL="0" indent="0">
              <a:buNone/>
            </a:pPr>
            <a:r>
              <a:rPr lang="cs-CZ" sz="1200" dirty="0" smtClean="0"/>
              <a:t>			(FT, FAI, FHS)</a:t>
            </a:r>
          </a:p>
        </p:txBody>
      </p:sp>
    </p:spTree>
    <p:extLst>
      <p:ext uri="{BB962C8B-B14F-4D97-AF65-F5344CB8AC3E}">
        <p14:creationId xmlns:p14="http://schemas.microsoft.com/office/powerpoint/2010/main" val="347495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V souladu se Strategickým záměrem vzdělávací a tvůrčí činnosti UTB: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b="1" dirty="0" smtClean="0"/>
              <a:t>PRIORITNÍ SMĚRY (3):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1. MOBILITY a DLOUHODOBÍ ZAHRANIČNÍ STUDENTI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 smtClean="0"/>
              <a:t>Posílit zahraniční výměnu studentů ve všech formách studia</a:t>
            </a:r>
          </a:p>
          <a:p>
            <a:r>
              <a:rPr lang="cs-CZ" sz="1600" dirty="0" smtClean="0"/>
              <a:t>Zvýšit mobility pracovníků (ze/do zahraničí)</a:t>
            </a:r>
          </a:p>
          <a:p>
            <a:r>
              <a:rPr lang="cs-CZ" sz="1600" dirty="0" smtClean="0"/>
              <a:t>Zvyšovat </a:t>
            </a:r>
            <a:r>
              <a:rPr lang="cs-CZ" sz="1600" dirty="0"/>
              <a:t>počty cizinců (samoplátců) ve studijních programech v anglickém </a:t>
            </a:r>
            <a:r>
              <a:rPr lang="cs-CZ" sz="1600" dirty="0" smtClean="0"/>
              <a:t>jazyce</a:t>
            </a:r>
          </a:p>
          <a:p>
            <a:r>
              <a:rPr lang="cs-CZ" sz="1600" dirty="0" smtClean="0"/>
              <a:t>Zvyšování </a:t>
            </a:r>
            <a:r>
              <a:rPr lang="cs-CZ" sz="1600" dirty="0"/>
              <a:t>počtu zahraničních studentů účastnících se letních škol UTB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2. ZAHRANIČNÍ PROJEKTY</a:t>
            </a:r>
          </a:p>
          <a:p>
            <a:pPr marL="0" indent="0">
              <a:buNone/>
            </a:pPr>
            <a:endParaRPr lang="cs-CZ" sz="1600" dirty="0" smtClean="0"/>
          </a:p>
          <a:p>
            <a:r>
              <a:rPr lang="cs-CZ" sz="1600" dirty="0" smtClean="0"/>
              <a:t>Příprava a realizace vyššího počtu zahraničních projektů</a:t>
            </a:r>
          </a:p>
          <a:p>
            <a:r>
              <a:rPr lang="cs-CZ" sz="1600" dirty="0" smtClean="0"/>
              <a:t>Příprava a realizace projektů podporovaných MŠMT, aj. (projekty vládních stipendií, centralizované rozvojové projekty, …)</a:t>
            </a:r>
          </a:p>
          <a:p>
            <a:r>
              <a:rPr lang="cs-CZ" sz="1600" dirty="0" smtClean="0"/>
              <a:t>Podporovat </a:t>
            </a:r>
            <a:r>
              <a:rPr lang="cs-CZ" sz="1600" dirty="0"/>
              <a:t>přípravu a realizaci joint/double/</a:t>
            </a:r>
            <a:r>
              <a:rPr lang="cs-CZ" sz="1600" dirty="0" err="1"/>
              <a:t>multiple</a:t>
            </a:r>
            <a:r>
              <a:rPr lang="cs-CZ" sz="1600" dirty="0"/>
              <a:t> </a:t>
            </a:r>
            <a:r>
              <a:rPr lang="cs-CZ" sz="1600" dirty="0" err="1"/>
              <a:t>degree</a:t>
            </a:r>
            <a:r>
              <a:rPr lang="cs-CZ" sz="1600" dirty="0"/>
              <a:t> studijních programů</a:t>
            </a:r>
          </a:p>
          <a:p>
            <a:pPr marL="0" indent="0">
              <a:buNone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310065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3. MEZINÁRODNÍ PRESTIŽ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 smtClean="0"/>
              <a:t>Posílit vnímání UTB jako atraktivní instituce pro talentované zahraniční studenty a pracovníky</a:t>
            </a:r>
          </a:p>
          <a:p>
            <a:r>
              <a:rPr lang="cs-CZ" sz="1600" dirty="0" smtClean="0"/>
              <a:t>Udržení a zlepšení pozice UTB v mezinárodních srovnání (</a:t>
            </a:r>
            <a:r>
              <a:rPr lang="cs-CZ" sz="1600" dirty="0" err="1" smtClean="0"/>
              <a:t>rankingy</a:t>
            </a:r>
            <a:r>
              <a:rPr lang="cs-CZ" sz="1600" dirty="0" smtClean="0"/>
              <a:t>)</a:t>
            </a:r>
          </a:p>
          <a:p>
            <a:r>
              <a:rPr lang="cs-CZ" sz="1600" dirty="0" smtClean="0"/>
              <a:t>Podporovat mezinárodní spolupráci s partnerskými VŠ, zahraničními centry UTB,…</a:t>
            </a:r>
          </a:p>
          <a:p>
            <a:r>
              <a:rPr lang="cs-CZ" sz="1600" dirty="0" smtClean="0"/>
              <a:t>Realizovat marketingové aktivity vedoucí ke zvýšení zájmu o mobility, dlouhodobé studium na UTB</a:t>
            </a:r>
          </a:p>
          <a:p>
            <a:r>
              <a:rPr lang="cs-CZ" sz="1600" dirty="0" smtClean="0"/>
              <a:t>Propagovat dobré jméno univerzity, mezinárodní a vědecké aktivity v zahraničí</a:t>
            </a:r>
          </a:p>
          <a:p>
            <a:r>
              <a:rPr lang="cs-CZ" sz="1600" dirty="0" smtClean="0"/>
              <a:t>Zajistit infrastrukturu pro zahraniční studenty (ubytování,…)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80231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AKTUÁLNÍ CÍLE PRO NEJBLIŽŠÍ OBDOBÍ:</a:t>
            </a:r>
          </a:p>
          <a:p>
            <a:pPr marL="0" indent="0">
              <a:buNone/>
            </a:pPr>
            <a:endParaRPr lang="cs-CZ" sz="1600" dirty="0"/>
          </a:p>
          <a:p>
            <a:pPr>
              <a:buAutoNum type="arabicPeriod"/>
            </a:pPr>
            <a:r>
              <a:rPr lang="cs-CZ" sz="1600" u="sng" dirty="0" smtClean="0"/>
              <a:t>Výjezdy studentů  </a:t>
            </a:r>
          </a:p>
          <a:p>
            <a:pPr marL="0" indent="0">
              <a:buNone/>
            </a:pPr>
            <a:r>
              <a:rPr lang="cs-CZ" sz="1600" dirty="0" smtClean="0"/>
              <a:t>	Stabilizovat propad u některých fakult, realizovat opatření k jejich rozvoji; </a:t>
            </a:r>
          </a:p>
          <a:p>
            <a:pPr marL="0" indent="0">
              <a:buNone/>
            </a:pPr>
            <a:r>
              <a:rPr lang="cs-CZ" sz="1600" dirty="0"/>
              <a:t>	P</a:t>
            </a:r>
            <a:r>
              <a:rPr lang="cs-CZ" sz="1600" dirty="0" smtClean="0"/>
              <a:t>odporovat růst u ostatních součástí.</a:t>
            </a:r>
          </a:p>
          <a:p>
            <a:endParaRPr lang="cs-CZ" sz="1600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0231474"/>
              </p:ext>
            </p:extLst>
          </p:nvPr>
        </p:nvGraphicFramePr>
        <p:xfrm>
          <a:off x="107504" y="2348880"/>
          <a:ext cx="8976692" cy="3788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9741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9919895"/>
              </p:ext>
            </p:extLst>
          </p:nvPr>
        </p:nvGraphicFramePr>
        <p:xfrm>
          <a:off x="107504" y="1484784"/>
          <a:ext cx="892899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388424" y="1916832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FF0000"/>
                </a:solidFill>
              </a:rPr>
              <a:t>FMK</a:t>
            </a:r>
            <a:endParaRPr lang="cs-CZ" sz="1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30703" y="3568021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B0F0"/>
                </a:solidFill>
              </a:rPr>
              <a:t>FaME</a:t>
            </a:r>
            <a:endParaRPr lang="cs-CZ" sz="1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66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0941229"/>
              </p:ext>
            </p:extLst>
          </p:nvPr>
        </p:nvGraphicFramePr>
        <p:xfrm>
          <a:off x="0" y="1124744"/>
          <a:ext cx="9036496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563499" y="1450405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FF0000"/>
                </a:solidFill>
              </a:rPr>
              <a:t>FMK</a:t>
            </a:r>
            <a:endParaRPr lang="cs-CZ" sz="1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30703" y="3248166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CC6600"/>
                </a:solidFill>
              </a:rPr>
              <a:t>FHS</a:t>
            </a:r>
            <a:endParaRPr lang="cs-CZ" sz="1000" b="1" dirty="0">
              <a:solidFill>
                <a:srgbClr val="CC66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530703" y="3568021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B0F0"/>
                </a:solidFill>
              </a:rPr>
              <a:t>FaME</a:t>
            </a:r>
            <a:endParaRPr lang="cs-CZ" sz="1000" b="1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38497" y="4406288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FAI</a:t>
            </a:r>
            <a:endParaRPr lang="cs-CZ" sz="1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604448" y="4086433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70C0"/>
                </a:solidFill>
              </a:rPr>
              <a:t>FT</a:t>
            </a:r>
            <a:endParaRPr lang="cs-CZ" sz="10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388424" y="4684173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B050"/>
                </a:solidFill>
              </a:rPr>
              <a:t>FLKŘ</a:t>
            </a:r>
            <a:endParaRPr lang="cs-CZ" sz="10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488569" y="4867533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CPS</a:t>
            </a:r>
            <a:endParaRPr lang="cs-CZ" sz="1000" b="1" dirty="0"/>
          </a:p>
        </p:txBody>
      </p:sp>
    </p:spTree>
    <p:extLst>
      <p:ext uri="{BB962C8B-B14F-4D97-AF65-F5344CB8AC3E}">
        <p14:creationId xmlns:p14="http://schemas.microsoft.com/office/powerpoint/2010/main" val="46634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AKTUÁLNÍ CÍLE PRO NEJBLIŽŠÍ OBDOBÍ: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u="sng" dirty="0" smtClean="0"/>
              <a:t>2. Příjezdy studentů  </a:t>
            </a:r>
          </a:p>
          <a:p>
            <a:pPr marL="0" indent="0">
              <a:buNone/>
            </a:pPr>
            <a:r>
              <a:rPr lang="cs-CZ" sz="1600" dirty="0" smtClean="0"/>
              <a:t>	Relativně stabilní růst, nicméně v posledním období došlo ke stagnaci;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Realizovat opatření k obnovení růstu</a:t>
            </a:r>
            <a:endParaRPr lang="cs-CZ" sz="1600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8379013"/>
              </p:ext>
            </p:extLst>
          </p:nvPr>
        </p:nvGraphicFramePr>
        <p:xfrm>
          <a:off x="107504" y="2318444"/>
          <a:ext cx="8976692" cy="4004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956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842732"/>
              </p:ext>
            </p:extLst>
          </p:nvPr>
        </p:nvGraphicFramePr>
        <p:xfrm>
          <a:off x="0" y="1124744"/>
          <a:ext cx="9033503" cy="4917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8443620" y="2204864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B0F0"/>
                </a:solidFill>
              </a:rPr>
              <a:t>FaME</a:t>
            </a:r>
            <a:endParaRPr lang="cs-CZ" sz="10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604448" y="4086433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70C0"/>
                </a:solidFill>
              </a:rPr>
              <a:t>FT</a:t>
            </a:r>
            <a:endParaRPr lang="cs-CZ" sz="10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604448" y="3284984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FAI</a:t>
            </a:r>
            <a:endParaRPr lang="cs-CZ" sz="1000" b="1" dirty="0"/>
          </a:p>
        </p:txBody>
      </p:sp>
    </p:spTree>
    <p:extLst>
      <p:ext uri="{BB962C8B-B14F-4D97-AF65-F5344CB8AC3E}">
        <p14:creationId xmlns:p14="http://schemas.microsoft.com/office/powerpoint/2010/main" val="197937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4700189"/>
              </p:ext>
            </p:extLst>
          </p:nvPr>
        </p:nvGraphicFramePr>
        <p:xfrm>
          <a:off x="0" y="1124744"/>
          <a:ext cx="9036496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8513115" y="2420888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B0F0"/>
                </a:solidFill>
              </a:rPr>
              <a:t>FaME</a:t>
            </a:r>
            <a:endParaRPr lang="cs-CZ" sz="10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604448" y="4086433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70C0"/>
                </a:solidFill>
              </a:rPr>
              <a:t>FT</a:t>
            </a:r>
            <a:endParaRPr lang="cs-CZ" sz="10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712460" y="3048029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FAI</a:t>
            </a:r>
            <a:endParaRPr lang="cs-CZ" sz="1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537492" y="4757548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CC6600"/>
                </a:solidFill>
              </a:rPr>
              <a:t>FHS</a:t>
            </a:r>
            <a:endParaRPr lang="cs-CZ" sz="1000" b="1" dirty="0">
              <a:solidFill>
                <a:srgbClr val="CC66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50442" y="3324307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FF0000"/>
                </a:solidFill>
              </a:rPr>
              <a:t>FMK</a:t>
            </a:r>
            <a:endParaRPr lang="cs-CZ" sz="1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93790" y="5305552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>
                <a:solidFill>
                  <a:srgbClr val="00B050"/>
                </a:solidFill>
              </a:rPr>
              <a:t>FLKŘ</a:t>
            </a:r>
            <a:endParaRPr lang="cs-CZ" sz="10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571304" y="5073858"/>
            <a:ext cx="648072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CPS</a:t>
            </a:r>
            <a:endParaRPr lang="cs-CZ" sz="1000" b="1" dirty="0"/>
          </a:p>
        </p:txBody>
      </p:sp>
    </p:spTree>
    <p:extLst>
      <p:ext uri="{BB962C8B-B14F-4D97-AF65-F5344CB8AC3E}">
        <p14:creationId xmlns:p14="http://schemas.microsoft.com/office/powerpoint/2010/main" val="404314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AKTUÁLNÍ CÍLE PRO NEJBLIŽŠÍ OBDOBÍ: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3</a:t>
            </a:r>
            <a:r>
              <a:rPr lang="cs-CZ" sz="1600" u="sng" dirty="0" smtClean="0"/>
              <a:t>. Samoplátci</a:t>
            </a:r>
          </a:p>
          <a:p>
            <a:pPr marL="0" indent="0">
              <a:buNone/>
            </a:pPr>
            <a:r>
              <a:rPr lang="cs-CZ" sz="1600" dirty="0" smtClean="0"/>
              <a:t>	Velké množství přihlášek (do </a:t>
            </a:r>
            <a:r>
              <a:rPr lang="cs-CZ" sz="1600" dirty="0" err="1" smtClean="0"/>
              <a:t>ak</a:t>
            </a:r>
            <a:r>
              <a:rPr lang="cs-CZ" sz="1600" dirty="0" smtClean="0"/>
              <a:t>. roku 2019/2020: 999, nicméně </a:t>
            </a:r>
            <a:r>
              <a:rPr lang="cs-CZ" sz="1600" dirty="0" smtClean="0"/>
              <a:t>přijato/navrženo k 	přijetí </a:t>
            </a:r>
            <a:r>
              <a:rPr lang="cs-CZ" sz="1600" dirty="0" smtClean="0"/>
              <a:t>pouze 100 </a:t>
            </a:r>
            <a:r>
              <a:rPr lang="cs-CZ" sz="1600" dirty="0" smtClean="0"/>
              <a:t>uchazečů</a:t>
            </a:r>
            <a:r>
              <a:rPr lang="cs-CZ" sz="1600" dirty="0" smtClean="0"/>
              <a:t>; k zápisu se dostaví ještě méně – víza, atd.)</a:t>
            </a:r>
          </a:p>
          <a:p>
            <a:pPr marL="0" indent="0">
              <a:buNone/>
            </a:pPr>
            <a:r>
              <a:rPr lang="cs-CZ" sz="1600" dirty="0" smtClean="0"/>
              <a:t>	Realizovat opatření k navýšení počtu </a:t>
            </a:r>
            <a:r>
              <a:rPr lang="cs-CZ" sz="1600" dirty="0" smtClean="0"/>
              <a:t>samoplátců (k 13.9.2019 počet samoplátců: 	FaME – 52, FAI – 26, FT – 19, CPS – 9, FMK – 6)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Zvýšit podíl cizinců na studentech UTB (k 31.10.2018 podíl cca 11,3% - 1044 	</a:t>
            </a:r>
            <a:r>
              <a:rPr lang="cs-CZ" sz="1600" dirty="0" smtClean="0"/>
              <a:t>cizinců vč. Slováků)</a:t>
            </a:r>
          </a:p>
          <a:p>
            <a:pPr marL="0" indent="0">
              <a:buNone/>
            </a:pPr>
            <a:endParaRPr lang="cs-CZ" sz="200" dirty="0"/>
          </a:p>
          <a:p>
            <a:pPr marL="0" indent="0">
              <a:buNone/>
            </a:pPr>
            <a:endParaRPr lang="cs-CZ" sz="200" dirty="0" smtClean="0"/>
          </a:p>
          <a:p>
            <a:pPr marL="0" indent="0">
              <a:buNone/>
            </a:pPr>
            <a:endParaRPr lang="cs-CZ" sz="2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050" dirty="0" smtClean="0"/>
          </a:p>
          <a:p>
            <a:pPr marL="0" indent="0" algn="r">
              <a:buNone/>
            </a:pPr>
            <a:r>
              <a:rPr lang="cs-CZ" sz="1050" dirty="0" smtClean="0"/>
              <a:t>*Data: SIMS (31.10.), rok 2019 data IS/STAG</a:t>
            </a:r>
            <a:endParaRPr lang="cs-CZ" sz="1050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4521609"/>
              </p:ext>
            </p:extLst>
          </p:nvPr>
        </p:nvGraphicFramePr>
        <p:xfrm>
          <a:off x="395536" y="3356992"/>
          <a:ext cx="8511566" cy="2751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321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rozvoje mezinárodních aktivit na UTB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 smtClean="0"/>
              <a:t>AKTUÁLNÍ CÍLE PRO NEJBLIŽŠÍ OBDOBÍ: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u="sng" dirty="0" smtClean="0"/>
              <a:t>4. Projekty</a:t>
            </a:r>
          </a:p>
          <a:p>
            <a:pPr marL="0" indent="0">
              <a:buNone/>
            </a:pPr>
            <a:r>
              <a:rPr lang="cs-CZ" sz="1600" dirty="0" smtClean="0"/>
              <a:t>	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CHYBÍ VELKÉ MEZINÁRODNÍ VZDĚLÁVACÍ PROJEKTY ZA UTB</a:t>
            </a:r>
          </a:p>
          <a:p>
            <a:pPr marL="0" indent="0">
              <a:buNone/>
            </a:pPr>
            <a:r>
              <a:rPr lang="cs-CZ" sz="1600" dirty="0" smtClean="0"/>
              <a:t>	Aktuálně: 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Erasmus + KA103 a KA107 (JAR)  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smtClean="0"/>
              <a:t>EHP fondy pro FMK a FHS</a:t>
            </a:r>
          </a:p>
          <a:p>
            <a:pPr marL="0" indent="0">
              <a:buNone/>
            </a:pPr>
            <a:r>
              <a:rPr lang="cs-CZ" sz="1600" dirty="0" smtClean="0"/>
              <a:t>	</a:t>
            </a:r>
            <a:r>
              <a:rPr lang="cs-CZ" sz="1600" b="1" dirty="0" smtClean="0"/>
              <a:t>PODAT NOVÉ MEZINÁRODNÍ PROJEKTY VZTAHUJÍCÍ SE NA CELOU UTB</a:t>
            </a: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	KONČÍ 4 PROJEKTY VLÁDNÍCH STIPENDIÍ (2013-2019) – FaME, FAI 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b="1" dirty="0" smtClean="0"/>
              <a:t>PODAT NOVÉ PROJEKTY PRO DALŠÍ OBDOBÍ</a:t>
            </a:r>
            <a:endParaRPr lang="cs-CZ" sz="1600" dirty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	PŘÍPRAVA PROJEKTŮ K REALIZACI SPOLEČNÝCH STUDIJNÍCH PROGRAMŮ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b="1" dirty="0" smtClean="0"/>
              <a:t>PODAT PROJEKT V RÁMCI CRP (MŠMT)</a:t>
            </a:r>
          </a:p>
          <a:p>
            <a:pPr marL="0" indent="0">
              <a:buNone/>
            </a:pPr>
            <a:r>
              <a:rPr lang="cs-CZ" sz="1600" b="1" dirty="0"/>
              <a:t>	</a:t>
            </a:r>
            <a:r>
              <a:rPr lang="cs-CZ" sz="1600" b="1" dirty="0"/>
              <a:t>PŘIPRAVIT </a:t>
            </a:r>
            <a:r>
              <a:rPr lang="cs-CZ" sz="1600" b="1" dirty="0" smtClean="0"/>
              <a:t>NOVÉ/DALŠÍ A REALIZOVAT JE (NE POUZE NA PAPÍŘE) </a:t>
            </a:r>
          </a:p>
          <a:p>
            <a:pPr marL="0" indent="0">
              <a:buNone/>
            </a:pPr>
            <a:r>
              <a:rPr lang="cs-CZ" sz="1600" b="1" dirty="0"/>
              <a:t>	</a:t>
            </a:r>
            <a:r>
              <a:rPr lang="cs-CZ" sz="1600" b="1" dirty="0" smtClean="0"/>
              <a:t>A PODPOŘIT </a:t>
            </a:r>
            <a:r>
              <a:rPr lang="cs-CZ" sz="1600" b="1" dirty="0" smtClean="0"/>
              <a:t>STÁVAJÍCÍ PROJEKTY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01205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496" y="3284984"/>
            <a:ext cx="9073008" cy="2448942"/>
          </a:xfrm>
        </p:spPr>
        <p:txBody>
          <a:bodyPr/>
          <a:lstStyle/>
          <a:p>
            <a:pPr marL="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cs-CZ" altLang="cs-CZ" dirty="0" smtClean="0"/>
              <a:t>DĚKUJI ZA POZORNOST</a:t>
            </a:r>
            <a:endParaRPr lang="cs-CZ" altLang="cs-CZ" sz="2000" b="0" dirty="0">
              <a:latin typeface="Arial" panose="020B0604020202020204" pitchFamily="34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anose="05000000000000000000" pitchFamily="2" charset="2"/>
              <a:buNone/>
            </a:pPr>
            <a:endParaRPr lang="cs-CZ" altLang="cs-CZ" sz="1600" b="0" dirty="0">
              <a:latin typeface="Arial" panose="020B0604020202020204" pitchFamily="34" charset="0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889180" y="5549260"/>
            <a:ext cx="72965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080"/>
              </a:spcBef>
            </a:pPr>
            <a:r>
              <a:rPr lang="cs-CZ" dirty="0"/>
              <a:t> </a:t>
            </a:r>
            <a:r>
              <a:rPr lang="cs-CZ" b="1" dirty="0">
                <a:solidFill>
                  <a:srgbClr val="FF8001"/>
                </a:solidFill>
              </a:rPr>
              <a:t>Zasedání akademického senátu UTB </a:t>
            </a:r>
            <a:r>
              <a:rPr lang="cs-CZ" b="1" dirty="0" smtClean="0">
                <a:solidFill>
                  <a:srgbClr val="FF8001"/>
                </a:solidFill>
              </a:rPr>
              <a:t>24. 09. </a:t>
            </a:r>
            <a:r>
              <a:rPr lang="cs-CZ" b="1" dirty="0">
                <a:solidFill>
                  <a:srgbClr val="FF8001"/>
                </a:solidFill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90623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blona-prezentace">
  <a:themeElements>
    <a:clrScheme name="Sablona-prezenta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ablona-prezentace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lnDef>
  </a:objectDefaults>
  <a:extraClrSchemeLst>
    <a:extraClrScheme>
      <a:clrScheme name="Sablona-prezenta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11945</TotalTime>
  <Words>390</Words>
  <Application>Microsoft Office PowerPoint</Application>
  <PresentationFormat>Předvádění na obrazovce (4:3)</PresentationFormat>
  <Paragraphs>174</Paragraphs>
  <Slides>15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Arial Narrow</vt:lpstr>
      <vt:lpstr>Wingdings</vt:lpstr>
      <vt:lpstr>Sablona-prezentace</vt:lpstr>
      <vt:lpstr>Prezentace aplikace PowerPoint</vt:lpstr>
      <vt:lpstr>CV</vt:lpstr>
      <vt:lpstr>CV</vt:lpstr>
      <vt:lpstr>CV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Strategie rozvoje mezinárodních aktivit na UTB</vt:lpstr>
      <vt:lpstr>Prezentace aplikace PowerPoint</vt:lpstr>
    </vt:vector>
  </TitlesOfParts>
  <Company>utb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Mzdy 2008 – 2016</dc:title>
  <dc:creator>Kňourková, Černý</dc:creator>
  <cp:lastModifiedBy>Michaela Blahová</cp:lastModifiedBy>
  <cp:revision>1105</cp:revision>
  <cp:lastPrinted>2018-12-07T09:30:45Z</cp:lastPrinted>
  <dcterms:created xsi:type="dcterms:W3CDTF">2007-10-02T10:20:28Z</dcterms:created>
  <dcterms:modified xsi:type="dcterms:W3CDTF">2019-09-22T09:00:50Z</dcterms:modified>
</cp:coreProperties>
</file>