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95" r:id="rId2"/>
    <p:sldId id="519" r:id="rId3"/>
    <p:sldId id="520" r:id="rId4"/>
    <p:sldId id="522" r:id="rId5"/>
    <p:sldId id="549" r:id="rId6"/>
    <p:sldId id="525" r:id="rId7"/>
    <p:sldId id="527" r:id="rId8"/>
    <p:sldId id="528" r:id="rId9"/>
    <p:sldId id="529" r:id="rId10"/>
    <p:sldId id="530" r:id="rId11"/>
    <p:sldId id="544" r:id="rId12"/>
    <p:sldId id="550" r:id="rId13"/>
    <p:sldId id="551" r:id="rId14"/>
    <p:sldId id="512" r:id="rId15"/>
    <p:sldId id="531" r:id="rId16"/>
    <p:sldId id="532" r:id="rId17"/>
    <p:sldId id="533" r:id="rId18"/>
    <p:sldId id="534" r:id="rId19"/>
    <p:sldId id="535" r:id="rId20"/>
    <p:sldId id="539" r:id="rId21"/>
    <p:sldId id="523" r:id="rId22"/>
    <p:sldId id="536" r:id="rId23"/>
    <p:sldId id="537" r:id="rId24"/>
    <p:sldId id="538" r:id="rId25"/>
    <p:sldId id="546" r:id="rId26"/>
    <p:sldId id="547" r:id="rId27"/>
  </p:sldIdLst>
  <p:sldSz cx="9144000" cy="6858000" type="screen4x3"/>
  <p:notesSz cx="6797675" cy="9928225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NDr. Alexander Černý" initials="RAČ" lastIdx="1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001"/>
    <a:srgbClr val="FF6600"/>
    <a:srgbClr val="FF1A0A"/>
    <a:srgbClr val="D0D0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Střední styl 1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40" autoAdjust="0"/>
    <p:restoredTop sz="99377" autoAdjust="0"/>
  </p:normalViewPr>
  <p:slideViewPr>
    <p:cSldViewPr>
      <p:cViewPr varScale="1">
        <p:scale>
          <a:sx n="71" d="100"/>
          <a:sy n="71" d="100"/>
        </p:scale>
        <p:origin x="8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982" y="-96"/>
      </p:cViewPr>
      <p:guideLst>
        <p:guide orient="horz" pos="3127"/>
        <p:guide pos="2141"/>
        <p:guide orient="horz" pos="31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 eaLnBrk="1" hangingPunct="1">
              <a:defRPr sz="1200"/>
            </a:lvl1pPr>
          </a:lstStyle>
          <a:p>
            <a:pPr>
              <a:defRPr/>
            </a:pPr>
            <a:fld id="{0AC58F2A-9C0E-476B-B02A-6689B95D9AC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46090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6464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defTabSz="915988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 eaLnBrk="1" hangingPunct="1">
              <a:defRPr sz="1200"/>
            </a:lvl1pPr>
          </a:lstStyle>
          <a:p>
            <a:pPr>
              <a:defRPr/>
            </a:pPr>
            <a:fld id="{5083735A-FC40-4D80-99E7-CBBE0ABD01C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363018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364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144000" cy="2565400"/>
          </a:xfrm>
          <a:prstGeom prst="rect">
            <a:avLst/>
          </a:prstGeom>
          <a:solidFill>
            <a:srgbClr val="FF8001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 smtClean="0">
              <a:latin typeface="Arial Black" pitchFamily="34" charset="0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0" y="6092825"/>
            <a:ext cx="9144000" cy="765175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 smtClean="0">
              <a:latin typeface="Arial Black" pitchFamily="34" charset="0"/>
            </a:endParaRP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0" y="2565400"/>
            <a:ext cx="3276600" cy="576263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 smtClean="0">
              <a:latin typeface="Arial Black" pitchFamily="34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5867400" y="2565400"/>
            <a:ext cx="3276600" cy="576263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 smtClean="0">
              <a:latin typeface="Arial Black" pitchFamily="34" charset="0"/>
            </a:endParaRPr>
          </a:p>
        </p:txBody>
      </p:sp>
      <p:pic>
        <p:nvPicPr>
          <p:cNvPr id="8" name="Picture 13" descr="utb_logo_c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565400"/>
            <a:ext cx="25908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10"/>
          <p:cNvSpPr txBox="1">
            <a:spLocks noChangeArrowheads="1"/>
          </p:cNvSpPr>
          <p:nvPr userDrawn="1"/>
        </p:nvSpPr>
        <p:spPr bwMode="auto">
          <a:xfrm>
            <a:off x="900113" y="6453188"/>
            <a:ext cx="4967287" cy="3048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cs-CZ" altLang="cs-CZ" smtClean="0"/>
          </a:p>
        </p:txBody>
      </p:sp>
      <p:sp>
        <p:nvSpPr>
          <p:cNvPr id="12800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11188" y="549275"/>
            <a:ext cx="7772400" cy="1470025"/>
          </a:xfrm>
          <a:effectLst>
            <a:outerShdw dist="53882" dir="2700000" algn="ctr" rotWithShape="0">
              <a:schemeClr val="bg2"/>
            </a:outerShdw>
          </a:effectLst>
        </p:spPr>
        <p:txBody>
          <a:bodyPr/>
          <a:lstStyle>
            <a:lvl1pPr algn="ctr">
              <a:defRPr sz="40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800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3573463"/>
            <a:ext cx="6400800" cy="2087562"/>
          </a:xfrm>
        </p:spPr>
        <p:txBody>
          <a:bodyPr anchor="ctr"/>
          <a:lstStyle>
            <a:lvl1pPr marL="0" indent="0" algn="ctr">
              <a:buFontTx/>
              <a:buNone/>
              <a:defRPr sz="2800" b="1"/>
            </a:lvl1pPr>
          </a:lstStyle>
          <a:p>
            <a:r>
              <a:rPr lang="cs-CZ" dirty="0"/>
              <a:t>Klepnutím lze upravit styl předlohy podnadpisů.</a:t>
            </a:r>
          </a:p>
        </p:txBody>
      </p:sp>
    </p:spTree>
    <p:extLst>
      <p:ext uri="{BB962C8B-B14F-4D97-AF65-F5344CB8AC3E}">
        <p14:creationId xmlns:p14="http://schemas.microsoft.com/office/powerpoint/2010/main" val="375559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64704"/>
            <a:ext cx="8713787" cy="5545137"/>
          </a:xfrm>
        </p:spPr>
        <p:txBody>
          <a:bodyPr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6465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91840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388" y="836613"/>
            <a:ext cx="4279900" cy="5545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1688" y="836613"/>
            <a:ext cx="4281487" cy="5545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143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12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397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7058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435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949238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571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70675" y="0"/>
            <a:ext cx="2222500" cy="63817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518275" cy="63817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737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6588125" cy="62071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179388" y="836613"/>
            <a:ext cx="8713787" cy="5545137"/>
          </a:xfrm>
        </p:spPr>
        <p:txBody>
          <a:bodyPr/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val="37939214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0" y="0"/>
            <a:ext cx="6588125" cy="62071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388" y="836613"/>
            <a:ext cx="4279900" cy="2695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11688" y="836613"/>
            <a:ext cx="4281487" cy="2695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179388" y="3684588"/>
            <a:ext cx="4279900" cy="2697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11688" y="3684588"/>
            <a:ext cx="4281487" cy="2697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3375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"/>
          <p:cNvSpPr>
            <a:spLocks noChangeArrowheads="1"/>
          </p:cNvSpPr>
          <p:nvPr/>
        </p:nvSpPr>
        <p:spPr bwMode="auto">
          <a:xfrm>
            <a:off x="0" y="0"/>
            <a:ext cx="6588125" cy="620713"/>
          </a:xfrm>
          <a:prstGeom prst="rect">
            <a:avLst/>
          </a:prstGeom>
          <a:solidFill>
            <a:srgbClr val="FF8001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 smtClean="0">
              <a:latin typeface="Arial Black" pitchFamily="34" charset="0"/>
            </a:endParaRPr>
          </a:p>
        </p:txBody>
      </p:sp>
      <p:sp>
        <p:nvSpPr>
          <p:cNvPr id="1027" name="Rectangle 9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cs-CZ" altLang="cs-CZ" sz="1800" smtClean="0"/>
          </a:p>
        </p:txBody>
      </p:sp>
      <p:sp>
        <p:nvSpPr>
          <p:cNvPr id="1028" name="Rectangle 10"/>
          <p:cNvSpPr>
            <a:spLocks noChangeArrowheads="1"/>
          </p:cNvSpPr>
          <p:nvPr/>
        </p:nvSpPr>
        <p:spPr bwMode="auto">
          <a:xfrm>
            <a:off x="0" y="620713"/>
            <a:ext cx="9144000" cy="71437"/>
          </a:xfrm>
          <a:prstGeom prst="rect">
            <a:avLst/>
          </a:prstGeom>
          <a:solidFill>
            <a:srgbClr val="D0D0C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cs-CZ" altLang="cs-CZ" sz="1800" b="1" smtClean="0">
              <a:latin typeface="Arial Black" pitchFamily="34" charset="0"/>
            </a:endParaRPr>
          </a:p>
        </p:txBody>
      </p:sp>
      <p:pic>
        <p:nvPicPr>
          <p:cNvPr id="1029" name="Picture 11" descr="utb_logo_cz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2555875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65881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836613"/>
            <a:ext cx="8713787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</p:txBody>
      </p:sp>
      <p:pic>
        <p:nvPicPr>
          <p:cNvPr id="1032" name="Picture 12" descr="UTB-knizka_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34150"/>
            <a:ext cx="35242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76" r:id="rId1"/>
    <p:sldLayoutId id="2147484264" r:id="rId2"/>
    <p:sldLayoutId id="2147484265" r:id="rId3"/>
    <p:sldLayoutId id="2147484266" r:id="rId4"/>
    <p:sldLayoutId id="2147484267" r:id="rId5"/>
    <p:sldLayoutId id="2147484268" r:id="rId6"/>
    <p:sldLayoutId id="2147484269" r:id="rId7"/>
    <p:sldLayoutId id="2147484270" r:id="rId8"/>
    <p:sldLayoutId id="2147484271" r:id="rId9"/>
    <p:sldLayoutId id="2147484272" r:id="rId10"/>
    <p:sldLayoutId id="2147484273" r:id="rId11"/>
    <p:sldLayoutId id="2147484274" r:id="rId12"/>
    <p:sldLayoutId id="2147484275" r:id="rId13"/>
  </p:sldLayoutIdLst>
  <p:txStyles>
    <p:titleStyle>
      <a:lvl1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+mj-ea"/>
          <a:cs typeface="+mj-cs"/>
        </a:defRPr>
      </a:lvl1pPr>
      <a:lvl2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marL="180975" indent="-180975" algn="l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638175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6pPr>
      <a:lvl7pPr marL="1095375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7pPr>
      <a:lvl8pPr marL="1552575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8pPr>
      <a:lvl9pPr marL="2009775" algn="l" rtl="0" fontAlgn="base">
        <a:spcBef>
          <a:spcPct val="0"/>
        </a:spcBef>
        <a:spcAft>
          <a:spcPct val="0"/>
        </a:spcAft>
        <a:defRPr b="1">
          <a:solidFill>
            <a:schemeClr val="bg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 charset="0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576" y="3789040"/>
            <a:ext cx="7705725" cy="2448942"/>
          </a:xfrm>
        </p:spPr>
        <p:txBody>
          <a:bodyPr/>
          <a:lstStyle/>
          <a:p>
            <a:pPr marL="60960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Font typeface="Wingdings" panose="05000000000000000000" pitchFamily="2" charset="2"/>
              <a:buNone/>
            </a:pPr>
            <a:r>
              <a:rPr lang="cs-CZ" altLang="cs-CZ" sz="3600" dirty="0" smtClean="0">
                <a:latin typeface="Arial" panose="020B0604020202020204" pitchFamily="34" charset="0"/>
              </a:rPr>
              <a:t>Výsledky hodnocení UTB ve Zlíně: Šetření zpětné vazby</a:t>
            </a:r>
            <a:endParaRPr lang="cs-CZ" altLang="cs-CZ" sz="1600" b="0" dirty="0" smtClean="0">
              <a:latin typeface="Arial" panose="020B0604020202020204" pitchFamily="34" charset="0"/>
            </a:endParaRPr>
          </a:p>
          <a:p>
            <a:pPr marL="609600" indent="-60960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Font typeface="Wingdings" panose="05000000000000000000" pitchFamily="2" charset="2"/>
              <a:buNone/>
            </a:pPr>
            <a:r>
              <a:rPr lang="cs-CZ" altLang="cs-CZ" sz="1600" b="0" dirty="0" smtClean="0">
                <a:latin typeface="Arial" panose="020B0604020202020204" pitchFamily="34" charset="0"/>
              </a:rPr>
              <a:t>Mgr. Jan Kalenda, Ph.D.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Východiska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450592"/>
              </p:ext>
            </p:extLst>
          </p:nvPr>
        </p:nvGraphicFramePr>
        <p:xfrm>
          <a:off x="539552" y="1196752"/>
          <a:ext cx="7704856" cy="4586711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866622">
                  <a:extLst>
                    <a:ext uri="{9D8B030D-6E8A-4147-A177-3AD203B41FA5}">
                      <a16:colId xmlns:a16="http://schemas.microsoft.com/office/drawing/2014/main" xmlns="" val="2649655407"/>
                    </a:ext>
                  </a:extLst>
                </a:gridCol>
                <a:gridCol w="999947">
                  <a:extLst>
                    <a:ext uri="{9D8B030D-6E8A-4147-A177-3AD203B41FA5}">
                      <a16:colId xmlns:a16="http://schemas.microsoft.com/office/drawing/2014/main" xmlns="" val="3417804363"/>
                    </a:ext>
                  </a:extLst>
                </a:gridCol>
                <a:gridCol w="1367471">
                  <a:extLst>
                    <a:ext uri="{9D8B030D-6E8A-4147-A177-3AD203B41FA5}">
                      <a16:colId xmlns:a16="http://schemas.microsoft.com/office/drawing/2014/main" xmlns="" val="3127655302"/>
                    </a:ext>
                  </a:extLst>
                </a:gridCol>
                <a:gridCol w="942424">
                  <a:extLst>
                    <a:ext uri="{9D8B030D-6E8A-4147-A177-3AD203B41FA5}">
                      <a16:colId xmlns:a16="http://schemas.microsoft.com/office/drawing/2014/main" xmlns="" val="3012361761"/>
                    </a:ext>
                  </a:extLst>
                </a:gridCol>
                <a:gridCol w="1784624">
                  <a:extLst>
                    <a:ext uri="{9D8B030D-6E8A-4147-A177-3AD203B41FA5}">
                      <a16:colId xmlns:a16="http://schemas.microsoft.com/office/drawing/2014/main" xmlns="" val="3210384118"/>
                    </a:ext>
                  </a:extLst>
                </a:gridCol>
                <a:gridCol w="807664">
                  <a:extLst>
                    <a:ext uri="{9D8B030D-6E8A-4147-A177-3AD203B41FA5}">
                      <a16:colId xmlns:a16="http://schemas.microsoft.com/office/drawing/2014/main" xmlns="" val="1978642208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162451440"/>
                    </a:ext>
                  </a:extLst>
                </a:gridCol>
              </a:tblGrid>
              <a:tr h="833447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Indikátor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Indikátoru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Popis indikátoru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Datová základna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Vnější vazby indikátoru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Vnitřní vazby indikátoru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Cyklus monitoringu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119955995"/>
                  </a:ext>
                </a:extLst>
              </a:tr>
              <a:tr h="163965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C</a:t>
                      </a:r>
                      <a:r>
                        <a:rPr lang="cs-CZ" sz="1400" baseline="-25000">
                          <a:effectLst/>
                        </a:rPr>
                        <a:t>1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u="sng" dirty="0">
                          <a:effectLst/>
                        </a:rPr>
                        <a:t>Kvalita výuky </a:t>
                      </a:r>
                      <a:endParaRPr lang="cs-CZ" sz="1400" b="1" u="sng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 kvality výuky v jednotlivých studijních předmětech skrze jednotný dotazník v IS/STAG</a:t>
                      </a:r>
                      <a:r>
                        <a:rPr lang="cs-CZ" sz="1400" dirty="0" smtClean="0">
                          <a:effectLst/>
                        </a:rPr>
                        <a:t>.</a:t>
                      </a:r>
                      <a:endParaRPr lang="cs-CZ" sz="14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IS/STAG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NAŘÍZENÍ VLÁDY č. 274/2016 Sb. (Standard  1.7) a metodiky Rady NAÚ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SP/SO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1/rok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647319949"/>
                  </a:ext>
                </a:extLst>
              </a:tr>
              <a:tr h="166689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</a:t>
                      </a:r>
                      <a:r>
                        <a:rPr lang="cs-CZ" sz="1400" baseline="-25000" dirty="0">
                          <a:effectLst/>
                        </a:rPr>
                        <a:t>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u="sng" dirty="0">
                          <a:effectLst/>
                        </a:rPr>
                        <a:t>Kvalita studia ve studijním oboru</a:t>
                      </a:r>
                      <a:endParaRPr lang="cs-CZ" sz="1400" b="1" u="sng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kvality studia v jednotlivých SO u studentů v posledním roce studia.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Elektronické dotazníkové šetření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NAŘÍZENÍ VLÁDY č. 274/2016 Sb. (Standard  1.8) a metodiky Rady NAÚ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SP/SO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1/3roky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69659279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528" y="834381"/>
            <a:ext cx="5876930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 modulu C. </a:t>
            </a:r>
            <a:r>
              <a:rPr kumimoji="0" lang="cs-CZ" alt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Ukazatele kvality vzdělávací činnosti z pohledu vnitřních zákazníků</a:t>
            </a:r>
            <a:endParaRPr kumimoji="0" lang="cs-CZ" alt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0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489798"/>
              </p:ext>
            </p:extLst>
          </p:nvPr>
        </p:nvGraphicFramePr>
        <p:xfrm>
          <a:off x="251520" y="1385771"/>
          <a:ext cx="7776865" cy="3915437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840282">
                  <a:extLst>
                    <a:ext uri="{9D8B030D-6E8A-4147-A177-3AD203B41FA5}">
                      <a16:colId xmlns:a16="http://schemas.microsoft.com/office/drawing/2014/main" xmlns="" val="2155220825"/>
                    </a:ext>
                  </a:extLst>
                </a:gridCol>
                <a:gridCol w="1275733">
                  <a:extLst>
                    <a:ext uri="{9D8B030D-6E8A-4147-A177-3AD203B41FA5}">
                      <a16:colId xmlns:a16="http://schemas.microsoft.com/office/drawing/2014/main" xmlns="" val="3456213879"/>
                    </a:ext>
                  </a:extLst>
                </a:gridCol>
                <a:gridCol w="1325911">
                  <a:extLst>
                    <a:ext uri="{9D8B030D-6E8A-4147-A177-3AD203B41FA5}">
                      <a16:colId xmlns:a16="http://schemas.microsoft.com/office/drawing/2014/main" xmlns="" val="2091307357"/>
                    </a:ext>
                  </a:extLst>
                </a:gridCol>
                <a:gridCol w="960073">
                  <a:extLst>
                    <a:ext uri="{9D8B030D-6E8A-4147-A177-3AD203B41FA5}">
                      <a16:colId xmlns:a16="http://schemas.microsoft.com/office/drawing/2014/main" xmlns="" val="2010703930"/>
                    </a:ext>
                  </a:extLst>
                </a:gridCol>
                <a:gridCol w="1574665">
                  <a:extLst>
                    <a:ext uri="{9D8B030D-6E8A-4147-A177-3AD203B41FA5}">
                      <a16:colId xmlns:a16="http://schemas.microsoft.com/office/drawing/2014/main" xmlns="" val="2791729881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1044299953"/>
                    </a:ext>
                  </a:extLst>
                </a:gridCol>
                <a:gridCol w="936105">
                  <a:extLst>
                    <a:ext uri="{9D8B030D-6E8A-4147-A177-3AD203B41FA5}">
                      <a16:colId xmlns:a16="http://schemas.microsoft.com/office/drawing/2014/main" xmlns="" val="3122833433"/>
                    </a:ext>
                  </a:extLst>
                </a:gridCol>
              </a:tblGrid>
              <a:tr h="101545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Indikátor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Indikátor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Popis indikátoru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Datová základna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Vnější vazby indikátoru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Vnitřní vazby indikátoru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Cyklus monitoringu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83019860"/>
                  </a:ext>
                </a:extLst>
              </a:tr>
              <a:tr h="1343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</a:t>
                      </a:r>
                      <a:r>
                        <a:rPr lang="cs-CZ" sz="1400" baseline="-25000">
                          <a:effectLst/>
                        </a:rPr>
                        <a:t>1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Kvalita studia ve studijním oboru - </a:t>
                      </a:r>
                      <a:r>
                        <a:rPr lang="cs-CZ" sz="1400" u="sng" dirty="0">
                          <a:effectLst/>
                        </a:rPr>
                        <a:t>absolventi</a:t>
                      </a:r>
                      <a:endParaRPr lang="cs-CZ" sz="1400" b="1" u="sng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kvality studia v jednotlivých SO od absolventů, kteří mají 3-6 let po absolutoriu.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Elektronické dotazníkové šetření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NAŘÍZENÍ VLÁDY č. 274/2016 Sb. (Standard  1.7) a metodiky Rady NAÚ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SP/SO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1/3roky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36904480"/>
                  </a:ext>
                </a:extLst>
              </a:tr>
              <a:tr h="155692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</a:t>
                      </a:r>
                      <a:r>
                        <a:rPr lang="cs-CZ" sz="1400" baseline="-25000">
                          <a:effectLst/>
                        </a:rPr>
                        <a:t>2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Kvalita studia ve studijním oboru - </a:t>
                      </a:r>
                      <a:r>
                        <a:rPr lang="cs-CZ" sz="1400" u="sng" dirty="0">
                          <a:effectLst/>
                        </a:rPr>
                        <a:t>zaměstnavatelé</a:t>
                      </a:r>
                      <a:endParaRPr lang="cs-CZ" sz="1400" b="1" u="sng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kvality SO ze strany klíčových zaměstnavatelů absolventů UTB ve Zlíně.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Elektronické dotazníkové šetření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NAŘÍZENÍ VLÁDY č. 274/2016 Sb. (Standard  1.7) a metodiky Rady NAÚ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SP/SO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1/3roky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30767394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9512" y="980728"/>
            <a:ext cx="583044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 modulu D. </a:t>
            </a:r>
            <a:r>
              <a:rPr kumimoji="0" lang="cs-CZ" altLang="cs-CZ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Ukazatele kvality vzdělávací činnosti z pohledu vnějších zákazníků</a:t>
            </a:r>
            <a:endParaRPr kumimoji="0" lang="cs-CZ" alt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34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baseline="-25000" dirty="0" smtClean="0"/>
              <a:t>2</a:t>
            </a:r>
            <a:r>
              <a:rPr lang="cs-CZ" dirty="0" smtClean="0"/>
              <a:t>:hodnocení studia ve Studijní oboru - studenti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Modul C</a:t>
            </a:r>
            <a:r>
              <a:rPr lang="cs-CZ" dirty="0"/>
              <a:t>. Hodnocení studia – vnitřní </a:t>
            </a:r>
            <a:r>
              <a:rPr lang="cs-CZ" dirty="0" smtClean="0"/>
              <a:t>zákazníci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45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NOKUT-CZ-Q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79512" y="908720"/>
            <a:ext cx="4680520" cy="5437237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436096" y="1052736"/>
            <a:ext cx="30243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CFA:</a:t>
            </a:r>
          </a:p>
          <a:p>
            <a:endParaRPr lang="cs-CZ" dirty="0" smtClean="0"/>
          </a:p>
          <a:p>
            <a:r>
              <a:rPr lang="en-GB" dirty="0" smtClean="0"/>
              <a:t>Chi-square </a:t>
            </a:r>
            <a:r>
              <a:rPr lang="en-GB" dirty="0"/>
              <a:t>= 530,259; Degrees of freedom = 137; CMIN/DF = 3,871; </a:t>
            </a:r>
            <a:endParaRPr lang="cs-CZ" dirty="0" smtClean="0"/>
          </a:p>
          <a:p>
            <a:endParaRPr lang="cs-CZ" dirty="0"/>
          </a:p>
          <a:p>
            <a:r>
              <a:rPr lang="en-GB" dirty="0" smtClean="0"/>
              <a:t>Probability </a:t>
            </a:r>
            <a:r>
              <a:rPr lang="en-GB" dirty="0"/>
              <a:t>level = ,000; CFI = 0,955; TLI = 0,938; RMSEA = </a:t>
            </a:r>
            <a:r>
              <a:rPr lang="en-GB" dirty="0" smtClean="0"/>
              <a:t>0,048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Reliabilita faktorů:</a:t>
            </a:r>
            <a:endParaRPr lang="cs-CZ" b="1" dirty="0"/>
          </a:p>
          <a:p>
            <a:endParaRPr lang="cs-CZ" dirty="0" smtClean="0"/>
          </a:p>
          <a:p>
            <a:r>
              <a:rPr lang="cs-CZ" dirty="0" smtClean="0"/>
              <a:t>F1 </a:t>
            </a:r>
            <a:r>
              <a:rPr lang="cs-CZ" dirty="0"/>
              <a:t>– 0,860</a:t>
            </a:r>
          </a:p>
          <a:p>
            <a:r>
              <a:rPr lang="cs-CZ" dirty="0"/>
              <a:t>F2 – 0,777</a:t>
            </a:r>
          </a:p>
          <a:p>
            <a:r>
              <a:rPr lang="cs-CZ" dirty="0"/>
              <a:t>F3 – 0,806</a:t>
            </a:r>
          </a:p>
          <a:p>
            <a:r>
              <a:rPr lang="cs-CZ" dirty="0"/>
              <a:t>F4 – 0,873</a:t>
            </a:r>
          </a:p>
          <a:p>
            <a:r>
              <a:rPr lang="cs-CZ" dirty="0"/>
              <a:t>F5 – 0,848</a:t>
            </a:r>
          </a:p>
          <a:p>
            <a:r>
              <a:rPr lang="cs-CZ" dirty="0"/>
              <a:t>F6 – </a:t>
            </a:r>
            <a:r>
              <a:rPr lang="cs-CZ" dirty="0" smtClean="0"/>
              <a:t>0,599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2250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Vzdělávání a podpora </a:t>
            </a:r>
            <a:r>
              <a:rPr lang="cs-CZ" dirty="0" smtClean="0"/>
              <a:t>studentů + </a:t>
            </a:r>
            <a:r>
              <a:rPr lang="cs-CZ" dirty="0"/>
              <a:t>Studijní prostředí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904570"/>
              </p:ext>
            </p:extLst>
          </p:nvPr>
        </p:nvGraphicFramePr>
        <p:xfrm>
          <a:off x="107504" y="863392"/>
          <a:ext cx="7488831" cy="192024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441046">
                  <a:extLst>
                    <a:ext uri="{9D8B030D-6E8A-4147-A177-3AD203B41FA5}">
                      <a16:colId xmlns:a16="http://schemas.microsoft.com/office/drawing/2014/main" xmlns="" val="1104458817"/>
                    </a:ext>
                  </a:extLst>
                </a:gridCol>
                <a:gridCol w="839383">
                  <a:extLst>
                    <a:ext uri="{9D8B030D-6E8A-4147-A177-3AD203B41FA5}">
                      <a16:colId xmlns:a16="http://schemas.microsoft.com/office/drawing/2014/main" xmlns="" val="1013460021"/>
                    </a:ext>
                  </a:extLst>
                </a:gridCol>
                <a:gridCol w="556463">
                  <a:extLst>
                    <a:ext uri="{9D8B030D-6E8A-4147-A177-3AD203B41FA5}">
                      <a16:colId xmlns:a16="http://schemas.microsoft.com/office/drawing/2014/main" xmlns="" val="872092041"/>
                    </a:ext>
                  </a:extLst>
                </a:gridCol>
                <a:gridCol w="477213">
                  <a:extLst>
                    <a:ext uri="{9D8B030D-6E8A-4147-A177-3AD203B41FA5}">
                      <a16:colId xmlns:a16="http://schemas.microsoft.com/office/drawing/2014/main" xmlns="" val="558985601"/>
                    </a:ext>
                  </a:extLst>
                </a:gridCol>
                <a:gridCol w="558168">
                  <a:extLst>
                    <a:ext uri="{9D8B030D-6E8A-4147-A177-3AD203B41FA5}">
                      <a16:colId xmlns:a16="http://schemas.microsoft.com/office/drawing/2014/main" xmlns="" val="3672989023"/>
                    </a:ext>
                  </a:extLst>
                </a:gridCol>
                <a:gridCol w="639124">
                  <a:extLst>
                    <a:ext uri="{9D8B030D-6E8A-4147-A177-3AD203B41FA5}">
                      <a16:colId xmlns:a16="http://schemas.microsoft.com/office/drawing/2014/main" xmlns="" val="3685279306"/>
                    </a:ext>
                  </a:extLst>
                </a:gridCol>
                <a:gridCol w="478180">
                  <a:extLst>
                    <a:ext uri="{9D8B030D-6E8A-4147-A177-3AD203B41FA5}">
                      <a16:colId xmlns:a16="http://schemas.microsoft.com/office/drawing/2014/main" xmlns="" val="2721820684"/>
                    </a:ext>
                  </a:extLst>
                </a:gridCol>
                <a:gridCol w="499254">
                  <a:extLst>
                    <a:ext uri="{9D8B030D-6E8A-4147-A177-3AD203B41FA5}">
                      <a16:colId xmlns:a16="http://schemas.microsoft.com/office/drawing/2014/main" xmlns="" val="420572323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položka 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6181568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Schopnost pedagogů činit výuku zajímavou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3,3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29905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Schopnost pedagogů vysvětlovat složitou učební látku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3,5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54080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Provázanost obsahu výuky se studijním plánem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3,7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3,5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3,7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3,6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55162307"/>
                  </a:ext>
                </a:extLst>
              </a:tr>
              <a:tr h="28765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Konstruktivní zpětná vazba na vlastní studijní výsledky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3,4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3,5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28361832"/>
                  </a:ext>
                </a:extLst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575445"/>
              </p:ext>
            </p:extLst>
          </p:nvPr>
        </p:nvGraphicFramePr>
        <p:xfrm>
          <a:off x="107504" y="4077072"/>
          <a:ext cx="7457234" cy="170688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488472">
                  <a:extLst>
                    <a:ext uri="{9D8B030D-6E8A-4147-A177-3AD203B41FA5}">
                      <a16:colId xmlns:a16="http://schemas.microsoft.com/office/drawing/2014/main" xmlns="" val="4000222281"/>
                    </a:ext>
                  </a:extLst>
                </a:gridCol>
                <a:gridCol w="841782">
                  <a:extLst>
                    <a:ext uri="{9D8B030D-6E8A-4147-A177-3AD203B41FA5}">
                      <a16:colId xmlns:a16="http://schemas.microsoft.com/office/drawing/2014/main" xmlns="" val="902967242"/>
                    </a:ext>
                  </a:extLst>
                </a:gridCol>
                <a:gridCol w="453136">
                  <a:extLst>
                    <a:ext uri="{9D8B030D-6E8A-4147-A177-3AD203B41FA5}">
                      <a16:colId xmlns:a16="http://schemas.microsoft.com/office/drawing/2014/main" xmlns="" val="1473199460"/>
                    </a:ext>
                  </a:extLst>
                </a:gridCol>
                <a:gridCol w="475199">
                  <a:extLst>
                    <a:ext uri="{9D8B030D-6E8A-4147-A177-3AD203B41FA5}">
                      <a16:colId xmlns:a16="http://schemas.microsoft.com/office/drawing/2014/main" xmlns="" val="468127920"/>
                    </a:ext>
                  </a:extLst>
                </a:gridCol>
                <a:gridCol w="555813">
                  <a:extLst>
                    <a:ext uri="{9D8B030D-6E8A-4147-A177-3AD203B41FA5}">
                      <a16:colId xmlns:a16="http://schemas.microsoft.com/office/drawing/2014/main" xmlns="" val="3523463085"/>
                    </a:ext>
                  </a:extLst>
                </a:gridCol>
                <a:gridCol w="636428">
                  <a:extLst>
                    <a:ext uri="{9D8B030D-6E8A-4147-A177-3AD203B41FA5}">
                      <a16:colId xmlns:a16="http://schemas.microsoft.com/office/drawing/2014/main" xmlns="" val="1319111480"/>
                    </a:ext>
                  </a:extLst>
                </a:gridCol>
                <a:gridCol w="534599">
                  <a:extLst>
                    <a:ext uri="{9D8B030D-6E8A-4147-A177-3AD203B41FA5}">
                      <a16:colId xmlns:a16="http://schemas.microsoft.com/office/drawing/2014/main" xmlns="" val="816218707"/>
                    </a:ext>
                  </a:extLst>
                </a:gridCol>
                <a:gridCol w="471805">
                  <a:extLst>
                    <a:ext uri="{9D8B030D-6E8A-4147-A177-3AD203B41FA5}">
                      <a16:colId xmlns:a16="http://schemas.microsoft.com/office/drawing/2014/main" xmlns="" val="15514619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986129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Velikost studijních skupin v rámci SP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3,9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4,1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4,0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680482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Učebny a další studijní prostory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3,7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4,0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6352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Vybavení a studijní pomůcky využívané při studiu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>
                          <a:effectLst/>
                        </a:rPr>
                        <a:t>3,6</a:t>
                      </a:r>
                      <a:endParaRPr lang="cs-CZ" sz="1400" b="1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3,7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3,6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66477298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Knihovna a knihovní služby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4,3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4,1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4,4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3,7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4,5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4,4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4,2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01291376"/>
                  </a:ext>
                </a:extLst>
              </a:tr>
              <a:tr h="18732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Počítačové vybavení a další IT služby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3,8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4,1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3,7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480627806"/>
                  </a:ext>
                </a:extLst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0" y="5877272"/>
            <a:ext cx="4572000" cy="6232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cs-CZ" sz="10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Komentář/poznámky: Data – „Šetření kvalita studijních oborů – 2018“ (N= 1237). V případě jednotlivých položek jsou uvedeny průměry odpovědí na </a:t>
            </a:r>
            <a:r>
              <a:rPr lang="cs-CZ" sz="1000" i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Likertově</a:t>
            </a:r>
            <a:r>
              <a:rPr lang="cs-CZ" sz="10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škále od 1 do 5, kde 1 = nejnižší míra spokojenosti, zatímco 5 = nejvyšší míra spokojenosti. </a:t>
            </a:r>
            <a:endParaRPr lang="cs-CZ" sz="1200" dirty="0">
              <a:effectLst/>
              <a:latin typeface="Trebuchet MS" panose="020B0603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20272" y="3052862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SLABÉ STRÁNKY STUDIA NA UTB VE ZLÍNĚ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1560" y="3069178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SILNÉ STRÁNKY STUDIA NA UTB VE ZLÍNĚ</a:t>
            </a:r>
          </a:p>
        </p:txBody>
      </p:sp>
      <p:cxnSp>
        <p:nvCxnSpPr>
          <p:cNvPr id="10" name="Přímá spojnice se šipkou 9"/>
          <p:cNvCxnSpPr/>
          <p:nvPr/>
        </p:nvCxnSpPr>
        <p:spPr bwMode="auto">
          <a:xfrm flipH="1" flipV="1">
            <a:off x="4139952" y="1412776"/>
            <a:ext cx="3568802" cy="159342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" name="Přímá spojnice se šipkou 13"/>
          <p:cNvCxnSpPr/>
          <p:nvPr/>
        </p:nvCxnSpPr>
        <p:spPr bwMode="auto">
          <a:xfrm>
            <a:off x="2771800" y="3573016"/>
            <a:ext cx="1008112" cy="175448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8" name="Přímá spojnice se šipkou 17"/>
          <p:cNvCxnSpPr/>
          <p:nvPr/>
        </p:nvCxnSpPr>
        <p:spPr bwMode="auto">
          <a:xfrm>
            <a:off x="2738471" y="3391861"/>
            <a:ext cx="1064321" cy="11974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Přímá spojnice se šipkou 21"/>
          <p:cNvCxnSpPr/>
          <p:nvPr/>
        </p:nvCxnSpPr>
        <p:spPr bwMode="auto">
          <a:xfrm>
            <a:off x="2715591" y="3714353"/>
            <a:ext cx="992313" cy="19376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36151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Participace studentů + stimulace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103185"/>
              </p:ext>
            </p:extLst>
          </p:nvPr>
        </p:nvGraphicFramePr>
        <p:xfrm>
          <a:off x="179512" y="1052736"/>
          <a:ext cx="7848872" cy="149352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671679">
                  <a:extLst>
                    <a:ext uri="{9D8B030D-6E8A-4147-A177-3AD203B41FA5}">
                      <a16:colId xmlns:a16="http://schemas.microsoft.com/office/drawing/2014/main" xmlns="" val="2130174594"/>
                    </a:ext>
                  </a:extLst>
                </a:gridCol>
                <a:gridCol w="885990">
                  <a:extLst>
                    <a:ext uri="{9D8B030D-6E8A-4147-A177-3AD203B41FA5}">
                      <a16:colId xmlns:a16="http://schemas.microsoft.com/office/drawing/2014/main" xmlns="" val="230470612"/>
                    </a:ext>
                  </a:extLst>
                </a:gridCol>
                <a:gridCol w="477827">
                  <a:extLst>
                    <a:ext uri="{9D8B030D-6E8A-4147-A177-3AD203B41FA5}">
                      <a16:colId xmlns:a16="http://schemas.microsoft.com/office/drawing/2014/main" xmlns="" val="136635727"/>
                    </a:ext>
                  </a:extLst>
                </a:gridCol>
                <a:gridCol w="500156">
                  <a:extLst>
                    <a:ext uri="{9D8B030D-6E8A-4147-A177-3AD203B41FA5}">
                      <a16:colId xmlns:a16="http://schemas.microsoft.com/office/drawing/2014/main" xmlns="" val="695870458"/>
                    </a:ext>
                  </a:extLst>
                </a:gridCol>
                <a:gridCol w="585004">
                  <a:extLst>
                    <a:ext uri="{9D8B030D-6E8A-4147-A177-3AD203B41FA5}">
                      <a16:colId xmlns:a16="http://schemas.microsoft.com/office/drawing/2014/main" xmlns="" val="2177756204"/>
                    </a:ext>
                  </a:extLst>
                </a:gridCol>
                <a:gridCol w="669851">
                  <a:extLst>
                    <a:ext uri="{9D8B030D-6E8A-4147-A177-3AD203B41FA5}">
                      <a16:colId xmlns:a16="http://schemas.microsoft.com/office/drawing/2014/main" xmlns="" val="633490627"/>
                    </a:ext>
                  </a:extLst>
                </a:gridCol>
                <a:gridCol w="562675">
                  <a:extLst>
                    <a:ext uri="{9D8B030D-6E8A-4147-A177-3AD203B41FA5}">
                      <a16:colId xmlns:a16="http://schemas.microsoft.com/office/drawing/2014/main" xmlns="" val="2126724090"/>
                    </a:ext>
                  </a:extLst>
                </a:gridCol>
                <a:gridCol w="495690">
                  <a:extLst>
                    <a:ext uri="{9D8B030D-6E8A-4147-A177-3AD203B41FA5}">
                      <a16:colId xmlns:a16="http://schemas.microsoft.com/office/drawing/2014/main" xmlns="" val="28105415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 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595069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Možnosti studentů ovlivňovat obsah a formy výuky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2,9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2,7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solidFill>
                          <a:srgbClr val="FFFF00"/>
                        </a:solidFill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2,7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2,7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159300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Způsob, jak se pracuje s kritikou a připomínkami studentů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2,9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2,6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015400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Vliv studentů na chod univerzity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3,0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3,0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8709394"/>
                  </a:ext>
                </a:extLst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851072"/>
              </p:ext>
            </p:extLst>
          </p:nvPr>
        </p:nvGraphicFramePr>
        <p:xfrm>
          <a:off x="177782" y="2887338"/>
          <a:ext cx="7850602" cy="128016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490137">
                  <a:extLst>
                    <a:ext uri="{9D8B030D-6E8A-4147-A177-3AD203B41FA5}">
                      <a16:colId xmlns:a16="http://schemas.microsoft.com/office/drawing/2014/main" xmlns="" val="2105994599"/>
                    </a:ext>
                  </a:extLst>
                </a:gridCol>
                <a:gridCol w="961483">
                  <a:extLst>
                    <a:ext uri="{9D8B030D-6E8A-4147-A177-3AD203B41FA5}">
                      <a16:colId xmlns:a16="http://schemas.microsoft.com/office/drawing/2014/main" xmlns="" val="3167987614"/>
                    </a:ext>
                  </a:extLst>
                </a:gridCol>
                <a:gridCol w="460140">
                  <a:extLst>
                    <a:ext uri="{9D8B030D-6E8A-4147-A177-3AD203B41FA5}">
                      <a16:colId xmlns:a16="http://schemas.microsoft.com/office/drawing/2014/main" xmlns="" val="2871733525"/>
                    </a:ext>
                  </a:extLst>
                </a:gridCol>
                <a:gridCol w="560518">
                  <a:extLst>
                    <a:ext uri="{9D8B030D-6E8A-4147-A177-3AD203B41FA5}">
                      <a16:colId xmlns:a16="http://schemas.microsoft.com/office/drawing/2014/main" xmlns="" val="2086470860"/>
                    </a:ext>
                  </a:extLst>
                </a:gridCol>
                <a:gridCol w="650132">
                  <a:extLst>
                    <a:ext uri="{9D8B030D-6E8A-4147-A177-3AD203B41FA5}">
                      <a16:colId xmlns:a16="http://schemas.microsoft.com/office/drawing/2014/main" xmlns="" val="825579289"/>
                    </a:ext>
                  </a:extLst>
                </a:gridCol>
                <a:gridCol w="621028">
                  <a:extLst>
                    <a:ext uri="{9D8B030D-6E8A-4147-A177-3AD203B41FA5}">
                      <a16:colId xmlns:a16="http://schemas.microsoft.com/office/drawing/2014/main" xmlns="" val="783488784"/>
                    </a:ext>
                  </a:extLst>
                </a:gridCol>
                <a:gridCol w="208203">
                  <a:extLst>
                    <a:ext uri="{9D8B030D-6E8A-4147-A177-3AD203B41FA5}">
                      <a16:colId xmlns:a16="http://schemas.microsoft.com/office/drawing/2014/main" xmlns="" val="1756014067"/>
                    </a:ext>
                  </a:extLst>
                </a:gridCol>
                <a:gridCol w="414837">
                  <a:extLst>
                    <a:ext uri="{9D8B030D-6E8A-4147-A177-3AD203B41FA5}">
                      <a16:colId xmlns:a16="http://schemas.microsoft.com/office/drawing/2014/main" xmlns="" val="4149033134"/>
                    </a:ext>
                  </a:extLst>
                </a:gridCol>
                <a:gridCol w="484124">
                  <a:extLst>
                    <a:ext uri="{9D8B030D-6E8A-4147-A177-3AD203B41FA5}">
                      <a16:colId xmlns:a16="http://schemas.microsoft.com/office/drawing/2014/main" xmlns="" val="31483017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Součást /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položka dotazníku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481460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Přiměřené množství hodin pro výuku a další organizované aktivity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3,2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881087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Přiměřený </a:t>
                      </a:r>
                      <a:r>
                        <a:rPr lang="cs-CZ" sz="1400" dirty="0">
                          <a:effectLst/>
                        </a:rPr>
                        <a:t>objem požadovaného učiva ke čtení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3,0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2,9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3,3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3,0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522420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Přiměřené </a:t>
                      </a:r>
                      <a:r>
                        <a:rPr lang="cs-CZ" sz="1400" dirty="0">
                          <a:effectLst/>
                        </a:rPr>
                        <a:t>množství psaných úkolů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3,1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39164726"/>
                  </a:ext>
                </a:extLst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732240" y="4653136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SLABÉ STRÁNKY STUDIA NA UTB VE ZLÍNĚ</a:t>
            </a:r>
          </a:p>
        </p:txBody>
      </p:sp>
      <p:sp>
        <p:nvSpPr>
          <p:cNvPr id="8" name="Obdélník 7"/>
          <p:cNvSpPr/>
          <p:nvPr/>
        </p:nvSpPr>
        <p:spPr>
          <a:xfrm>
            <a:off x="0" y="5877272"/>
            <a:ext cx="4572000" cy="6232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cs-CZ" sz="10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Komentář/poznámky: Data – „Šetření kvalita studijních oborů – 2018“ (N= 1237). V případě jednotlivých položek jsou uvedeny průměry odpovědí na </a:t>
            </a:r>
            <a:r>
              <a:rPr lang="cs-CZ" sz="1000" i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Likertově</a:t>
            </a:r>
            <a:r>
              <a:rPr lang="cs-CZ" sz="10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škále od 1 do 5, kde 1 = nejnižší míra spokojenosti, zatímco 5 = nejvyšší míra spokojenosti. </a:t>
            </a:r>
            <a:endParaRPr lang="cs-CZ" sz="1200" dirty="0">
              <a:effectLst/>
              <a:latin typeface="Trebuchet MS" panose="020B0603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61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Relevance pro trh práce + </a:t>
            </a:r>
            <a:r>
              <a:rPr lang="cs-CZ" dirty="0" err="1" smtClean="0"/>
              <a:t>mobilitní</a:t>
            </a:r>
            <a:r>
              <a:rPr lang="cs-CZ" dirty="0" smtClean="0"/>
              <a:t> příležitosti + hodnocení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74161"/>
              </p:ext>
            </p:extLst>
          </p:nvPr>
        </p:nvGraphicFramePr>
        <p:xfrm>
          <a:off x="107503" y="764704"/>
          <a:ext cx="8208912" cy="1784216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710533">
                  <a:extLst>
                    <a:ext uri="{9D8B030D-6E8A-4147-A177-3AD203B41FA5}">
                      <a16:colId xmlns:a16="http://schemas.microsoft.com/office/drawing/2014/main" xmlns="" val="249243341"/>
                    </a:ext>
                  </a:extLst>
                </a:gridCol>
                <a:gridCol w="855990">
                  <a:extLst>
                    <a:ext uri="{9D8B030D-6E8A-4147-A177-3AD203B41FA5}">
                      <a16:colId xmlns:a16="http://schemas.microsoft.com/office/drawing/2014/main" xmlns="" val="2333279275"/>
                    </a:ext>
                  </a:extLst>
                </a:gridCol>
                <a:gridCol w="475135">
                  <a:extLst>
                    <a:ext uri="{9D8B030D-6E8A-4147-A177-3AD203B41FA5}">
                      <a16:colId xmlns:a16="http://schemas.microsoft.com/office/drawing/2014/main" xmlns="" val="2050811552"/>
                    </a:ext>
                  </a:extLst>
                </a:gridCol>
                <a:gridCol w="585284">
                  <a:extLst>
                    <a:ext uri="{9D8B030D-6E8A-4147-A177-3AD203B41FA5}">
                      <a16:colId xmlns:a16="http://schemas.microsoft.com/office/drawing/2014/main" xmlns="" val="1209522410"/>
                    </a:ext>
                  </a:extLst>
                </a:gridCol>
                <a:gridCol w="611421">
                  <a:extLst>
                    <a:ext uri="{9D8B030D-6E8A-4147-A177-3AD203B41FA5}">
                      <a16:colId xmlns:a16="http://schemas.microsoft.com/office/drawing/2014/main" xmlns="" val="1400261049"/>
                    </a:ext>
                  </a:extLst>
                </a:gridCol>
                <a:gridCol w="737439">
                  <a:extLst>
                    <a:ext uri="{9D8B030D-6E8A-4147-A177-3AD203B41FA5}">
                      <a16:colId xmlns:a16="http://schemas.microsoft.com/office/drawing/2014/main" xmlns="" val="3748662205"/>
                    </a:ext>
                  </a:extLst>
                </a:gridCol>
                <a:gridCol w="588084">
                  <a:extLst>
                    <a:ext uri="{9D8B030D-6E8A-4147-A177-3AD203B41FA5}">
                      <a16:colId xmlns:a16="http://schemas.microsoft.com/office/drawing/2014/main" xmlns="" val="1374458580"/>
                    </a:ext>
                  </a:extLst>
                </a:gridCol>
                <a:gridCol w="645026">
                  <a:extLst>
                    <a:ext uri="{9D8B030D-6E8A-4147-A177-3AD203B41FA5}">
                      <a16:colId xmlns:a16="http://schemas.microsoft.com/office/drawing/2014/main" xmlns="" val="2163499979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11298773"/>
                  </a:ext>
                </a:extLst>
              </a:tr>
              <a:tr h="418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umožnilo uplatnění na trhu práce ve vystudovaném oboru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3,4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53332778"/>
                  </a:ext>
                </a:extLst>
              </a:tr>
              <a:tr h="20903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přineslo dobré kariérní příležitosti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3,3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39980496"/>
                  </a:ext>
                </a:extLst>
              </a:tr>
              <a:tr h="418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znalosti a dovednosti, které jsou užitečné v pracovním životě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3,2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7331697"/>
                  </a:ext>
                </a:extLst>
              </a:tr>
              <a:tr h="20903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Studium umožnilo dostatečnou praxi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3,0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8234645"/>
                  </a:ext>
                </a:extLst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210042"/>
              </p:ext>
            </p:extLst>
          </p:nvPr>
        </p:nvGraphicFramePr>
        <p:xfrm>
          <a:off x="104331" y="3717032"/>
          <a:ext cx="8208911" cy="128016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710532">
                  <a:extLst>
                    <a:ext uri="{9D8B030D-6E8A-4147-A177-3AD203B41FA5}">
                      <a16:colId xmlns:a16="http://schemas.microsoft.com/office/drawing/2014/main" xmlns="" val="2012601853"/>
                    </a:ext>
                  </a:extLst>
                </a:gridCol>
                <a:gridCol w="899303">
                  <a:extLst>
                    <a:ext uri="{9D8B030D-6E8A-4147-A177-3AD203B41FA5}">
                      <a16:colId xmlns:a16="http://schemas.microsoft.com/office/drawing/2014/main" xmlns="" val="4173194772"/>
                    </a:ext>
                  </a:extLst>
                </a:gridCol>
                <a:gridCol w="666121">
                  <a:extLst>
                    <a:ext uri="{9D8B030D-6E8A-4147-A177-3AD203B41FA5}">
                      <a16:colId xmlns:a16="http://schemas.microsoft.com/office/drawing/2014/main" xmlns="" val="198455888"/>
                    </a:ext>
                  </a:extLst>
                </a:gridCol>
                <a:gridCol w="522742">
                  <a:extLst>
                    <a:ext uri="{9D8B030D-6E8A-4147-A177-3AD203B41FA5}">
                      <a16:colId xmlns:a16="http://schemas.microsoft.com/office/drawing/2014/main" xmlns="" val="177767458"/>
                    </a:ext>
                  </a:extLst>
                </a:gridCol>
                <a:gridCol w="611421">
                  <a:extLst>
                    <a:ext uri="{9D8B030D-6E8A-4147-A177-3AD203B41FA5}">
                      <a16:colId xmlns:a16="http://schemas.microsoft.com/office/drawing/2014/main" xmlns="" val="2757288624"/>
                    </a:ext>
                  </a:extLst>
                </a:gridCol>
                <a:gridCol w="700101">
                  <a:extLst>
                    <a:ext uri="{9D8B030D-6E8A-4147-A177-3AD203B41FA5}">
                      <a16:colId xmlns:a16="http://schemas.microsoft.com/office/drawing/2014/main" xmlns="" val="2156789700"/>
                    </a:ext>
                  </a:extLst>
                </a:gridCol>
                <a:gridCol w="588085">
                  <a:extLst>
                    <a:ext uri="{9D8B030D-6E8A-4147-A177-3AD203B41FA5}">
                      <a16:colId xmlns:a16="http://schemas.microsoft.com/office/drawing/2014/main" xmlns="" val="4014600374"/>
                    </a:ext>
                  </a:extLst>
                </a:gridCol>
                <a:gridCol w="510606">
                  <a:extLst>
                    <a:ext uri="{9D8B030D-6E8A-4147-A177-3AD203B41FA5}">
                      <a16:colId xmlns:a16="http://schemas.microsoft.com/office/drawing/2014/main" xmlns="" val="596063022"/>
                    </a:ext>
                  </a:extLst>
                </a:gridCol>
              </a:tblGrid>
              <a:tr h="41071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 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16961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Kvalita informací o možnostech mezinárodní mobility v rámci studijního oboru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3,1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3,1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359382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Nabídka mezinárodních mobilit v rámci studijního oboru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3,1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3,0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3,3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8446558"/>
                  </a:ext>
                </a:extLst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050305"/>
              </p:ext>
            </p:extLst>
          </p:nvPr>
        </p:nvGraphicFramePr>
        <p:xfrm>
          <a:off x="107503" y="5157192"/>
          <a:ext cx="8205739" cy="128016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709099">
                  <a:extLst>
                    <a:ext uri="{9D8B030D-6E8A-4147-A177-3AD203B41FA5}">
                      <a16:colId xmlns:a16="http://schemas.microsoft.com/office/drawing/2014/main" xmlns="" val="2620438864"/>
                    </a:ext>
                  </a:extLst>
                </a:gridCol>
                <a:gridCol w="926575">
                  <a:extLst>
                    <a:ext uri="{9D8B030D-6E8A-4147-A177-3AD203B41FA5}">
                      <a16:colId xmlns:a16="http://schemas.microsoft.com/office/drawing/2014/main" xmlns="" val="2660099287"/>
                    </a:ext>
                  </a:extLst>
                </a:gridCol>
                <a:gridCol w="549600">
                  <a:extLst>
                    <a:ext uri="{9D8B030D-6E8A-4147-A177-3AD203B41FA5}">
                      <a16:colId xmlns:a16="http://schemas.microsoft.com/office/drawing/2014/main" xmlns="" val="1482385696"/>
                    </a:ext>
                  </a:extLst>
                </a:gridCol>
                <a:gridCol w="522539">
                  <a:extLst>
                    <a:ext uri="{9D8B030D-6E8A-4147-A177-3AD203B41FA5}">
                      <a16:colId xmlns:a16="http://schemas.microsoft.com/office/drawing/2014/main" xmlns="" val="181160976"/>
                    </a:ext>
                  </a:extLst>
                </a:gridCol>
                <a:gridCol w="696097">
                  <a:extLst>
                    <a:ext uri="{9D8B030D-6E8A-4147-A177-3AD203B41FA5}">
                      <a16:colId xmlns:a16="http://schemas.microsoft.com/office/drawing/2014/main" xmlns="" val="2084884190"/>
                    </a:ext>
                  </a:extLst>
                </a:gridCol>
                <a:gridCol w="699830">
                  <a:extLst>
                    <a:ext uri="{9D8B030D-6E8A-4147-A177-3AD203B41FA5}">
                      <a16:colId xmlns:a16="http://schemas.microsoft.com/office/drawing/2014/main" xmlns="" val="750573980"/>
                    </a:ext>
                  </a:extLst>
                </a:gridCol>
                <a:gridCol w="587857">
                  <a:extLst>
                    <a:ext uri="{9D8B030D-6E8A-4147-A177-3AD203B41FA5}">
                      <a16:colId xmlns:a16="http://schemas.microsoft.com/office/drawing/2014/main" xmlns="" val="1883695158"/>
                    </a:ext>
                  </a:extLst>
                </a:gridCol>
                <a:gridCol w="514142">
                  <a:extLst>
                    <a:ext uri="{9D8B030D-6E8A-4147-A177-3AD203B41FA5}">
                      <a16:colId xmlns:a16="http://schemas.microsoft.com/office/drawing/2014/main" xmlns="" val="1894817480"/>
                    </a:ext>
                  </a:extLst>
                </a:gridCol>
              </a:tblGrid>
              <a:tr h="7087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 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7259731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studijních výsledků vycházelo z obsahu vzdělávání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3,3</a:t>
                      </a:r>
                      <a:endParaRPr lang="cs-CZ" sz="14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48078154"/>
                  </a:ext>
                </a:extLst>
              </a:tr>
              <a:tr h="3022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studijních výsledků kladlo nároky na porozumění a vysvětlení látky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3,3</a:t>
                      </a:r>
                      <a:endParaRPr lang="cs-CZ" sz="14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8570456"/>
                  </a:ext>
                </a:extLst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7020272" y="2763644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SLABÉ STRÁNKY STUDIA NA UTB VE ZLÍNĚ</a:t>
            </a:r>
          </a:p>
        </p:txBody>
      </p:sp>
      <p:cxnSp>
        <p:nvCxnSpPr>
          <p:cNvPr id="9" name="Přímá spojnice se šipkou 8"/>
          <p:cNvCxnSpPr/>
          <p:nvPr/>
        </p:nvCxnSpPr>
        <p:spPr bwMode="auto">
          <a:xfrm flipH="1" flipV="1">
            <a:off x="4196954" y="2687053"/>
            <a:ext cx="2751310" cy="3819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Přímá spojnice se šipkou 10"/>
          <p:cNvCxnSpPr/>
          <p:nvPr/>
        </p:nvCxnSpPr>
        <p:spPr bwMode="auto">
          <a:xfrm flipH="1">
            <a:off x="4499992" y="3250238"/>
            <a:ext cx="2420713" cy="39478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10336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ýstupy učení 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939971"/>
              </p:ext>
            </p:extLst>
          </p:nvPr>
        </p:nvGraphicFramePr>
        <p:xfrm>
          <a:off x="251520" y="908720"/>
          <a:ext cx="8424936" cy="5215824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530103">
                  <a:extLst>
                    <a:ext uri="{9D8B030D-6E8A-4147-A177-3AD203B41FA5}">
                      <a16:colId xmlns:a16="http://schemas.microsoft.com/office/drawing/2014/main" xmlns="" val="1724167978"/>
                    </a:ext>
                  </a:extLst>
                </a:gridCol>
                <a:gridCol w="1091784">
                  <a:extLst>
                    <a:ext uri="{9D8B030D-6E8A-4147-A177-3AD203B41FA5}">
                      <a16:colId xmlns:a16="http://schemas.microsoft.com/office/drawing/2014/main" xmlns="" val="48010286"/>
                    </a:ext>
                  </a:extLst>
                </a:gridCol>
                <a:gridCol w="545892">
                  <a:extLst>
                    <a:ext uri="{9D8B030D-6E8A-4147-A177-3AD203B41FA5}">
                      <a16:colId xmlns:a16="http://schemas.microsoft.com/office/drawing/2014/main" xmlns="" val="4261088158"/>
                    </a:ext>
                  </a:extLst>
                </a:gridCol>
                <a:gridCol w="601439">
                  <a:extLst>
                    <a:ext uri="{9D8B030D-6E8A-4147-A177-3AD203B41FA5}">
                      <a16:colId xmlns:a16="http://schemas.microsoft.com/office/drawing/2014/main" xmlns="" val="2653172538"/>
                    </a:ext>
                  </a:extLst>
                </a:gridCol>
                <a:gridCol w="627297">
                  <a:extLst>
                    <a:ext uri="{9D8B030D-6E8A-4147-A177-3AD203B41FA5}">
                      <a16:colId xmlns:a16="http://schemas.microsoft.com/office/drawing/2014/main" xmlns="" val="3646783403"/>
                    </a:ext>
                  </a:extLst>
                </a:gridCol>
                <a:gridCol w="767122">
                  <a:extLst>
                    <a:ext uri="{9D8B030D-6E8A-4147-A177-3AD203B41FA5}">
                      <a16:colId xmlns:a16="http://schemas.microsoft.com/office/drawing/2014/main" xmlns="" val="4237761399"/>
                    </a:ext>
                  </a:extLst>
                </a:gridCol>
                <a:gridCol w="603355">
                  <a:extLst>
                    <a:ext uri="{9D8B030D-6E8A-4147-A177-3AD203B41FA5}">
                      <a16:colId xmlns:a16="http://schemas.microsoft.com/office/drawing/2014/main" xmlns="" val="524724133"/>
                    </a:ext>
                  </a:extLst>
                </a:gridCol>
                <a:gridCol w="657944">
                  <a:extLst>
                    <a:ext uri="{9D8B030D-6E8A-4147-A177-3AD203B41FA5}">
                      <a16:colId xmlns:a16="http://schemas.microsoft.com/office/drawing/2014/main" xmlns="" val="2462386932"/>
                    </a:ext>
                  </a:extLst>
                </a:gridCol>
              </a:tblGrid>
              <a:tr h="552967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položka 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61519101"/>
                  </a:ext>
                </a:extLst>
              </a:tr>
              <a:tr h="25134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Kvalita teoretických znalostí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3,7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55149238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Kvalita znalostí vědeckých pracovních postupů a výzkumu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3,0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2,6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99554475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umožnilo získat vlastní zkušenosti s výzkumem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2,9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2,4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2,5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2,6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30355898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poskytlo dovednosti uplatnitelné v pracovním životě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3,2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2,7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7536261"/>
                  </a:ext>
                </a:extLst>
              </a:tr>
              <a:tr h="25134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kritické myšlení a reflexi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3,4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62103931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spolupracovat s druhými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3,9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99133021"/>
                  </a:ext>
                </a:extLst>
              </a:tr>
              <a:tr h="38993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samostatné práce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4,1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96260185"/>
                  </a:ext>
                </a:extLst>
              </a:tr>
              <a:tr h="75404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komunikační dovednosti (zejména schopnost prezentovat vlastní myšlenky)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3,7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3,7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07284854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dovednosti v oblasti psané komunikace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3,7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3,6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3580953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inovativně přemýšlet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3,4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6413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993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Očekávání, spokojenost, motivace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790365"/>
              </p:ext>
            </p:extLst>
          </p:nvPr>
        </p:nvGraphicFramePr>
        <p:xfrm>
          <a:off x="179512" y="1052736"/>
          <a:ext cx="8640961" cy="128016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760100">
                  <a:extLst>
                    <a:ext uri="{9D8B030D-6E8A-4147-A177-3AD203B41FA5}">
                      <a16:colId xmlns:a16="http://schemas.microsoft.com/office/drawing/2014/main" xmlns="" val="3145768624"/>
                    </a:ext>
                  </a:extLst>
                </a:gridCol>
                <a:gridCol w="1119779">
                  <a:extLst>
                    <a:ext uri="{9D8B030D-6E8A-4147-A177-3AD203B41FA5}">
                      <a16:colId xmlns:a16="http://schemas.microsoft.com/office/drawing/2014/main" xmlns="" val="757384921"/>
                    </a:ext>
                  </a:extLst>
                </a:gridCol>
                <a:gridCol w="559890">
                  <a:extLst>
                    <a:ext uri="{9D8B030D-6E8A-4147-A177-3AD203B41FA5}">
                      <a16:colId xmlns:a16="http://schemas.microsoft.com/office/drawing/2014/main" xmlns="" val="4203506048"/>
                    </a:ext>
                  </a:extLst>
                </a:gridCol>
                <a:gridCol w="576588">
                  <a:extLst>
                    <a:ext uri="{9D8B030D-6E8A-4147-A177-3AD203B41FA5}">
                      <a16:colId xmlns:a16="http://schemas.microsoft.com/office/drawing/2014/main" xmlns="" val="1218734570"/>
                    </a:ext>
                  </a:extLst>
                </a:gridCol>
                <a:gridCol w="643382">
                  <a:extLst>
                    <a:ext uri="{9D8B030D-6E8A-4147-A177-3AD203B41FA5}">
                      <a16:colId xmlns:a16="http://schemas.microsoft.com/office/drawing/2014/main" xmlns="" val="2370095460"/>
                    </a:ext>
                  </a:extLst>
                </a:gridCol>
                <a:gridCol w="736696">
                  <a:extLst>
                    <a:ext uri="{9D8B030D-6E8A-4147-A177-3AD203B41FA5}">
                      <a16:colId xmlns:a16="http://schemas.microsoft.com/office/drawing/2014/main" xmlns="" val="1984978453"/>
                    </a:ext>
                  </a:extLst>
                </a:gridCol>
                <a:gridCol w="693477">
                  <a:extLst>
                    <a:ext uri="{9D8B030D-6E8A-4147-A177-3AD203B41FA5}">
                      <a16:colId xmlns:a16="http://schemas.microsoft.com/office/drawing/2014/main" xmlns="" val="605016948"/>
                    </a:ext>
                  </a:extLst>
                </a:gridCol>
                <a:gridCol w="551049">
                  <a:extLst>
                    <a:ext uri="{9D8B030D-6E8A-4147-A177-3AD203B41FA5}">
                      <a16:colId xmlns:a16="http://schemas.microsoft.com/office/drawing/2014/main" xmlns="" val="37192957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položka 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555187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Má očekávání ohledně studia se naplnila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3,0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3,0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681090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Doporučil bych tento studijní program druhým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3,2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3,2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3,3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3,5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319531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Když vezmu v úvahu všechny věci, jsem s tímto oborem spokojený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b="1" dirty="0">
                          <a:effectLst/>
                        </a:rPr>
                        <a:t>3,3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3,2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3,3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99082591"/>
                  </a:ext>
                </a:extLst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566800" y="3573016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SLABÉ STRÁNKY STUDIA NA UTB VE ZLÍNĚ</a:t>
            </a:r>
          </a:p>
        </p:txBody>
      </p:sp>
      <p:cxnSp>
        <p:nvCxnSpPr>
          <p:cNvPr id="6" name="Přímá spojnice se šipkou 5"/>
          <p:cNvCxnSpPr/>
          <p:nvPr/>
        </p:nvCxnSpPr>
        <p:spPr bwMode="auto">
          <a:xfrm flipH="1" flipV="1">
            <a:off x="4788024" y="1772817"/>
            <a:ext cx="2592288" cy="165618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" name="Obdélník 8"/>
          <p:cNvSpPr/>
          <p:nvPr/>
        </p:nvSpPr>
        <p:spPr>
          <a:xfrm>
            <a:off x="0" y="5877272"/>
            <a:ext cx="4572000" cy="6232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cs-CZ" sz="10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Komentář/poznámky: Data – „Šetření kvalita studijních oborů – 2018“ (N= 1237). V případě jednotlivých položek jsou uvedeny průměry odpovědí na </a:t>
            </a:r>
            <a:r>
              <a:rPr lang="cs-CZ" sz="1000" i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Likertově</a:t>
            </a:r>
            <a:r>
              <a:rPr lang="cs-CZ" sz="10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škále od 1 do 5, kde 1 = nejnižší míra spokojenosti, zatímco 5 = nejvyšší míra spokojenosti. </a:t>
            </a:r>
            <a:endParaRPr lang="cs-CZ" sz="1200" dirty="0">
              <a:effectLst/>
              <a:latin typeface="Trebuchet MS" panose="020B0603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37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baseline="-25000" dirty="0" smtClean="0"/>
              <a:t>2</a:t>
            </a:r>
            <a:r>
              <a:rPr lang="cs-CZ" dirty="0" smtClean="0"/>
              <a:t> - Závěr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5328072"/>
              </p:ext>
            </p:extLst>
          </p:nvPr>
        </p:nvGraphicFramePr>
        <p:xfrm>
          <a:off x="107504" y="1700808"/>
          <a:ext cx="8713788" cy="333756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3960440">
                  <a:extLst>
                    <a:ext uri="{9D8B030D-6E8A-4147-A177-3AD203B41FA5}">
                      <a16:colId xmlns:a16="http://schemas.microsoft.com/office/drawing/2014/main" xmlns="" val="1958791613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2578126752"/>
                    </a:ext>
                  </a:extLst>
                </a:gridCol>
                <a:gridCol w="2233068">
                  <a:extLst>
                    <a:ext uri="{9D8B030D-6E8A-4147-A177-3AD203B41FA5}">
                      <a16:colId xmlns:a16="http://schemas.microsoft.com/office/drawing/2014/main" xmlns="" val="2338015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Norské</a:t>
                      </a:r>
                      <a:r>
                        <a:rPr lang="cs-CZ" baseline="0" dirty="0" smtClean="0"/>
                        <a:t> VŠ (2018)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UTB ve Zlíně (2018)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233362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Akademická stimulace a koherence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4,0*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3,1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5267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Vzdělávání a podpora studentů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3,5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991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Výstupy učení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3,7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35954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Vliv</a:t>
                      </a:r>
                      <a:r>
                        <a:rPr lang="cs-CZ" b="1" baseline="0" dirty="0" smtClean="0"/>
                        <a:t> a participace studentů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3,2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2,9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39206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Relevance pro</a:t>
                      </a:r>
                      <a:r>
                        <a:rPr lang="cs-CZ" b="1" baseline="0" dirty="0" smtClean="0"/>
                        <a:t> trh práce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4,2*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3,2</a:t>
                      </a:r>
                      <a:endParaRPr lang="cs-CZ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60780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Studijní prostředí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3,8</a:t>
                      </a:r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3,9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801406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Hodnocení studentů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4,1*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0668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6600"/>
                          </a:solidFill>
                        </a:rPr>
                        <a:t>Celková</a:t>
                      </a:r>
                      <a:r>
                        <a:rPr lang="cs-CZ" b="1" baseline="0" dirty="0" smtClean="0">
                          <a:solidFill>
                            <a:srgbClr val="FF6600"/>
                          </a:solidFill>
                        </a:rPr>
                        <a:t> spokojenost se SP</a:t>
                      </a:r>
                      <a:endParaRPr lang="cs-CZ" b="1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6600"/>
                          </a:solidFill>
                        </a:rPr>
                        <a:t>4,1</a:t>
                      </a:r>
                      <a:endParaRPr lang="cs-CZ" b="1" dirty="0">
                        <a:solidFill>
                          <a:srgbClr val="FF660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6600"/>
                          </a:solidFill>
                        </a:rPr>
                        <a:t>3,2</a:t>
                      </a:r>
                      <a:endParaRPr lang="cs-CZ" b="1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22232530"/>
                  </a:ext>
                </a:extLst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0" y="5877272"/>
            <a:ext cx="4572000" cy="6232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cs-CZ" sz="1000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cs-CZ" sz="10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„Šetření kvalita studijních oborů – 2018“ (N= 1237). V případě jednotlivých položek jsou uvedeny průměry odpovědí na </a:t>
            </a:r>
            <a:r>
              <a:rPr lang="cs-CZ" sz="1000" i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Likertově</a:t>
            </a:r>
            <a:r>
              <a:rPr lang="cs-CZ" sz="10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škále od 1 do 5, kde 1 = nejnižší míra spokojenosti, zatímco 5 = nejvyšší míra </a:t>
            </a:r>
            <a:r>
              <a:rPr lang="cs-CZ" sz="1000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spokojenosti</a:t>
            </a:r>
            <a:r>
              <a:rPr lang="cs-CZ" sz="10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000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Lid et al. (2014)</a:t>
            </a:r>
            <a:endParaRPr lang="cs-CZ" sz="1200" dirty="0">
              <a:effectLst/>
              <a:latin typeface="Trebuchet MS" panose="020B0603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64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C2 - Shluková analýza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132869"/>
              </p:ext>
            </p:extLst>
          </p:nvPr>
        </p:nvGraphicFramePr>
        <p:xfrm>
          <a:off x="179512" y="908720"/>
          <a:ext cx="8713787" cy="549409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5812096">
                  <a:extLst>
                    <a:ext uri="{9D8B030D-6E8A-4147-A177-3AD203B41FA5}">
                      <a16:colId xmlns:a16="http://schemas.microsoft.com/office/drawing/2014/main" xmlns="" val="3514907379"/>
                    </a:ext>
                  </a:extLst>
                </a:gridCol>
                <a:gridCol w="1517942">
                  <a:extLst>
                    <a:ext uri="{9D8B030D-6E8A-4147-A177-3AD203B41FA5}">
                      <a16:colId xmlns:a16="http://schemas.microsoft.com/office/drawing/2014/main" xmlns="" val="2978683292"/>
                    </a:ext>
                  </a:extLst>
                </a:gridCol>
                <a:gridCol w="1383749">
                  <a:extLst>
                    <a:ext uri="{9D8B030D-6E8A-4147-A177-3AD203B41FA5}">
                      <a16:colId xmlns:a16="http://schemas.microsoft.com/office/drawing/2014/main" xmlns="" val="3188439951"/>
                    </a:ext>
                  </a:extLst>
                </a:gridCol>
              </a:tblGrid>
              <a:tr h="190500">
                <a:tc rowSpan="3">
                  <a:txBody>
                    <a:bodyPr/>
                    <a:lstStyle/>
                    <a:p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chemeClr val="bg1"/>
                          </a:solidFill>
                          <a:effectLst/>
                        </a:rPr>
                        <a:t>Ward Method</a:t>
                      </a:r>
                      <a:endParaRPr lang="cs-CZ" sz="16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1047775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bg1"/>
                          </a:solidFill>
                          <a:effectLst/>
                        </a:rPr>
                        <a:t>1 (n = 723)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bg1"/>
                          </a:solidFill>
                          <a:effectLst/>
                        </a:rPr>
                        <a:t>Méně spokojení</a:t>
                      </a:r>
                      <a:endParaRPr lang="cs-CZ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bg1"/>
                          </a:solidFill>
                          <a:effectLst/>
                        </a:rPr>
                        <a:t>2 (n = 407)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chemeClr val="bg1"/>
                          </a:solidFill>
                          <a:effectLst/>
                        </a:rPr>
                        <a:t>Více spokojení</a:t>
                      </a:r>
                      <a:endParaRPr lang="cs-CZ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66556554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err="1">
                          <a:solidFill>
                            <a:schemeClr val="bg1"/>
                          </a:solidFill>
                          <a:effectLst/>
                        </a:rPr>
                        <a:t>Mean</a:t>
                      </a:r>
                      <a:endParaRPr lang="cs-CZ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err="1">
                          <a:solidFill>
                            <a:schemeClr val="bg1"/>
                          </a:solidFill>
                          <a:effectLst/>
                        </a:rPr>
                        <a:t>Mean</a:t>
                      </a:r>
                      <a:endParaRPr lang="cs-CZ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35279995"/>
                  </a:ext>
                </a:extLst>
              </a:tr>
              <a:tr h="19050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+mn-lt"/>
                        </a:rPr>
                        <a:t>Spokojenost dle 6 faktorů (viz model CFA)</a:t>
                      </a:r>
                      <a:endParaRPr lang="cs-CZ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321145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+mn-lt"/>
                        </a:rPr>
                        <a:t>Learning outcomes</a:t>
                      </a:r>
                      <a:endParaRPr lang="cs-CZ" sz="1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3,45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3,87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4842768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+mn-lt"/>
                        </a:rPr>
                        <a:t>Study environment</a:t>
                      </a:r>
                      <a:endParaRPr lang="cs-CZ" sz="1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3,65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3,72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6889747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+mn-lt"/>
                        </a:rPr>
                        <a:t>Working life relevance</a:t>
                      </a:r>
                      <a:endParaRPr lang="cs-CZ" sz="1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3,30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3,42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1502879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err="1">
                          <a:effectLst/>
                          <a:latin typeface="+mn-lt"/>
                        </a:rPr>
                        <a:t>Participation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2,70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3,26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837258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+mn-lt"/>
                        </a:rPr>
                        <a:t>International mobility</a:t>
                      </a:r>
                      <a:endParaRPr lang="cs-CZ" sz="1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3,06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3,21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4280696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err="1">
                          <a:effectLst/>
                          <a:latin typeface="+mn-lt"/>
                        </a:rPr>
                        <a:t>Stimulation</a:t>
                      </a:r>
                      <a:r>
                        <a:rPr lang="cs-CZ" sz="1200" dirty="0">
                          <a:effectLst/>
                          <a:latin typeface="+mn-lt"/>
                        </a:rPr>
                        <a:t> and </a:t>
                      </a:r>
                      <a:r>
                        <a:rPr lang="cs-CZ" sz="1200" dirty="0" err="1">
                          <a:effectLst/>
                          <a:latin typeface="+mn-lt"/>
                        </a:rPr>
                        <a:t>coherence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3,17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3,37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01298004"/>
                  </a:ext>
                </a:extLst>
              </a:tr>
              <a:tr h="19050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Rozložení clusterů dle dalších sledovaných znaků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7120446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</a:rPr>
                        <a:t>Velikost oboru do </a:t>
                      </a:r>
                      <a:r>
                        <a:rPr lang="cs-CZ" sz="1200" dirty="0">
                          <a:effectLst/>
                          <a:latin typeface="+mn-lt"/>
                        </a:rPr>
                        <a:t>20 studentů v ročníku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+mn-lt"/>
                        </a:rPr>
                        <a:t>8%</a:t>
                      </a:r>
                      <a:endParaRPr lang="cs-CZ" sz="16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47885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</a:rPr>
                        <a:t>Velikost</a:t>
                      </a:r>
                      <a:r>
                        <a:rPr lang="cs-CZ" sz="1200" baseline="0" dirty="0" smtClean="0">
                          <a:effectLst/>
                          <a:latin typeface="+mn-lt"/>
                        </a:rPr>
                        <a:t> oboru </a:t>
                      </a:r>
                      <a:r>
                        <a:rPr lang="cs-CZ" sz="1200" dirty="0" smtClean="0">
                          <a:effectLst/>
                          <a:latin typeface="+mn-lt"/>
                        </a:rPr>
                        <a:t>od </a:t>
                      </a:r>
                      <a:r>
                        <a:rPr lang="cs-CZ" sz="1200" dirty="0">
                          <a:effectLst/>
                          <a:latin typeface="+mn-lt"/>
                        </a:rPr>
                        <a:t>21 do 50 studentů v ročníku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26%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8359180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</a:rPr>
                        <a:t>Velikost oboru nad </a:t>
                      </a:r>
                      <a:r>
                        <a:rPr lang="cs-CZ" sz="1200" dirty="0">
                          <a:effectLst/>
                          <a:latin typeface="+mn-lt"/>
                        </a:rPr>
                        <a:t>50 studentů v ročníku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25%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33%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4384203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</a:rPr>
                        <a:t>BSP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50%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00087170"/>
                  </a:ext>
                </a:extLst>
              </a:tr>
              <a:tr h="2756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</a:rPr>
                        <a:t>MSP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32%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5889893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</a:rPr>
                        <a:t>DSP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2%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1%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543666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</a:rPr>
                        <a:t>SO</a:t>
                      </a:r>
                      <a:r>
                        <a:rPr lang="cs-CZ" sz="1200" baseline="0" dirty="0" smtClean="0">
                          <a:effectLst/>
                          <a:latin typeface="+mn-lt"/>
                        </a:rPr>
                        <a:t> s p</a:t>
                      </a:r>
                      <a:r>
                        <a:rPr lang="cs-CZ" sz="1200" dirty="0" smtClean="0">
                          <a:effectLst/>
                          <a:latin typeface="+mn-lt"/>
                        </a:rPr>
                        <a:t>odílem </a:t>
                      </a:r>
                      <a:r>
                        <a:rPr lang="cs-CZ" sz="1200" dirty="0">
                          <a:effectLst/>
                          <a:latin typeface="+mn-lt"/>
                        </a:rPr>
                        <a:t>přijatých na počtu přihlášek je vyšší jak 60%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53%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46%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2834005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</a:rPr>
                        <a:t>SO</a:t>
                      </a:r>
                      <a:r>
                        <a:rPr lang="cs-CZ" sz="1200" baseline="0" dirty="0" smtClean="0">
                          <a:effectLst/>
                          <a:latin typeface="+mn-lt"/>
                        </a:rPr>
                        <a:t> s p</a:t>
                      </a:r>
                      <a:r>
                        <a:rPr lang="cs-CZ" sz="1200" dirty="0" smtClean="0">
                          <a:effectLst/>
                          <a:latin typeface="+mn-lt"/>
                        </a:rPr>
                        <a:t>odílem</a:t>
                      </a:r>
                      <a:r>
                        <a:rPr lang="cs-CZ" sz="1200" baseline="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cs-CZ" sz="1200" dirty="0" smtClean="0">
                          <a:effectLst/>
                          <a:latin typeface="+mn-lt"/>
                        </a:rPr>
                        <a:t>přijatých </a:t>
                      </a:r>
                      <a:r>
                        <a:rPr lang="cs-CZ" sz="1200" dirty="0">
                          <a:effectLst/>
                          <a:latin typeface="+mn-lt"/>
                        </a:rPr>
                        <a:t>na počtu přihlášek </a:t>
                      </a:r>
                      <a:r>
                        <a:rPr lang="cs-CZ" sz="1200" dirty="0" smtClean="0">
                          <a:effectLst/>
                          <a:latin typeface="+mn-lt"/>
                        </a:rPr>
                        <a:t>mezi </a:t>
                      </a:r>
                      <a:r>
                        <a:rPr lang="cs-CZ" sz="1200" dirty="0">
                          <a:effectLst/>
                          <a:latin typeface="+mn-lt"/>
                        </a:rPr>
                        <a:t>40 až 59%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+mn-lt"/>
                        </a:rPr>
                        <a:t>14%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576319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</a:rPr>
                        <a:t>SO</a:t>
                      </a:r>
                      <a:r>
                        <a:rPr lang="cs-CZ" sz="1200" baseline="0" dirty="0" smtClean="0">
                          <a:effectLst/>
                          <a:latin typeface="+mn-lt"/>
                        </a:rPr>
                        <a:t> s podílem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</a:rPr>
                        <a:t>ú</a:t>
                      </a:r>
                      <a:r>
                        <a:rPr lang="cs-CZ" sz="1200" dirty="0" err="1" smtClean="0">
                          <a:effectLst/>
                          <a:latin typeface="+mn-lt"/>
                        </a:rPr>
                        <a:t>řijatých</a:t>
                      </a:r>
                      <a:r>
                        <a:rPr lang="cs-CZ" sz="120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cs-CZ" sz="1200" dirty="0">
                          <a:effectLst/>
                          <a:latin typeface="+mn-lt"/>
                        </a:rPr>
                        <a:t>na počtu přihlášek je nižší jak 40%</a:t>
                      </a:r>
                      <a:endParaRPr lang="cs-CZ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+mn-lt"/>
                        </a:rPr>
                        <a:t>2%</a:t>
                      </a:r>
                      <a:endParaRPr lang="cs-CZ" sz="16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40%</a:t>
                      </a:r>
                      <a:endParaRPr lang="cs-CZ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92675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7648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C2 - Shluková analýza (Obory ISCED-F)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08720"/>
            <a:ext cx="5972175" cy="51149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Levá složená závorka 5"/>
          <p:cNvSpPr/>
          <p:nvPr/>
        </p:nvSpPr>
        <p:spPr bwMode="auto">
          <a:xfrm>
            <a:off x="2192144" y="4149080"/>
            <a:ext cx="576064" cy="2088232"/>
          </a:xfrm>
          <a:prstGeom prst="leftBrace">
            <a:avLst/>
          </a:prstGeom>
          <a:noFill/>
          <a:ln w="28575" cap="flat" cmpd="sng" algn="ctr">
            <a:solidFill>
              <a:srgbClr val="FF800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</p:txBody>
      </p:sp>
      <p:sp>
        <p:nvSpPr>
          <p:cNvPr id="7" name="Levá složená závorka 6"/>
          <p:cNvSpPr/>
          <p:nvPr/>
        </p:nvSpPr>
        <p:spPr bwMode="auto">
          <a:xfrm>
            <a:off x="2159732" y="1331276"/>
            <a:ext cx="648072" cy="2817804"/>
          </a:xfrm>
          <a:prstGeom prst="leftBrace">
            <a:avLst/>
          </a:prstGeom>
          <a:noFill/>
          <a:ln w="28575" cap="flat" cmpd="sng" algn="ctr">
            <a:solidFill>
              <a:srgbClr val="FF800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5354" y="5039307"/>
            <a:ext cx="2016224" cy="307777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Spokojení studenti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2896" y="2586289"/>
            <a:ext cx="2016224" cy="307777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Nespokojení studenti</a:t>
            </a:r>
          </a:p>
        </p:txBody>
      </p:sp>
    </p:spTree>
    <p:extLst>
      <p:ext uri="{BB962C8B-B14F-4D97-AF65-F5344CB8AC3E}">
        <p14:creationId xmlns:p14="http://schemas.microsoft.com/office/powerpoint/2010/main" val="3276382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</a:t>
            </a:r>
            <a:r>
              <a:rPr lang="cs-CZ" baseline="-25000" dirty="0" smtClean="0"/>
              <a:t>1</a:t>
            </a:r>
            <a:r>
              <a:rPr lang="cs-CZ" dirty="0" smtClean="0"/>
              <a:t> - Hodnocení Studijních oborů ze strany absolventů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Modul D</a:t>
            </a:r>
            <a:r>
              <a:rPr lang="cs-CZ" dirty="0"/>
              <a:t>. Hodnocení kvality – vnější zákazníci</a:t>
            </a:r>
          </a:p>
        </p:txBody>
      </p:sp>
    </p:spTree>
    <p:extLst>
      <p:ext uri="{BB962C8B-B14F-4D97-AF65-F5344CB8AC3E}">
        <p14:creationId xmlns:p14="http://schemas.microsoft.com/office/powerpoint/2010/main" val="372702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Vzdělávání a podpora </a:t>
            </a:r>
            <a:r>
              <a:rPr lang="cs-CZ" dirty="0" smtClean="0"/>
              <a:t>studentů + </a:t>
            </a:r>
            <a:r>
              <a:rPr lang="cs-CZ" dirty="0"/>
              <a:t>Studijní prostředí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275720"/>
              </p:ext>
            </p:extLst>
          </p:nvPr>
        </p:nvGraphicFramePr>
        <p:xfrm>
          <a:off x="149491" y="836712"/>
          <a:ext cx="7488831" cy="202692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441046">
                  <a:extLst>
                    <a:ext uri="{9D8B030D-6E8A-4147-A177-3AD203B41FA5}">
                      <a16:colId xmlns:a16="http://schemas.microsoft.com/office/drawing/2014/main" xmlns="" val="1104458817"/>
                    </a:ext>
                  </a:extLst>
                </a:gridCol>
                <a:gridCol w="839383">
                  <a:extLst>
                    <a:ext uri="{9D8B030D-6E8A-4147-A177-3AD203B41FA5}">
                      <a16:colId xmlns:a16="http://schemas.microsoft.com/office/drawing/2014/main" xmlns="" val="1013460021"/>
                    </a:ext>
                  </a:extLst>
                </a:gridCol>
                <a:gridCol w="556463">
                  <a:extLst>
                    <a:ext uri="{9D8B030D-6E8A-4147-A177-3AD203B41FA5}">
                      <a16:colId xmlns:a16="http://schemas.microsoft.com/office/drawing/2014/main" xmlns="" val="872092041"/>
                    </a:ext>
                  </a:extLst>
                </a:gridCol>
                <a:gridCol w="477213">
                  <a:extLst>
                    <a:ext uri="{9D8B030D-6E8A-4147-A177-3AD203B41FA5}">
                      <a16:colId xmlns:a16="http://schemas.microsoft.com/office/drawing/2014/main" xmlns="" val="558985601"/>
                    </a:ext>
                  </a:extLst>
                </a:gridCol>
                <a:gridCol w="558168">
                  <a:extLst>
                    <a:ext uri="{9D8B030D-6E8A-4147-A177-3AD203B41FA5}">
                      <a16:colId xmlns:a16="http://schemas.microsoft.com/office/drawing/2014/main" xmlns="" val="3672989023"/>
                    </a:ext>
                  </a:extLst>
                </a:gridCol>
                <a:gridCol w="639124">
                  <a:extLst>
                    <a:ext uri="{9D8B030D-6E8A-4147-A177-3AD203B41FA5}">
                      <a16:colId xmlns:a16="http://schemas.microsoft.com/office/drawing/2014/main" xmlns="" val="3685279306"/>
                    </a:ext>
                  </a:extLst>
                </a:gridCol>
                <a:gridCol w="478180">
                  <a:extLst>
                    <a:ext uri="{9D8B030D-6E8A-4147-A177-3AD203B41FA5}">
                      <a16:colId xmlns:a16="http://schemas.microsoft.com/office/drawing/2014/main" xmlns="" val="2721820684"/>
                    </a:ext>
                  </a:extLst>
                </a:gridCol>
                <a:gridCol w="499254">
                  <a:extLst>
                    <a:ext uri="{9D8B030D-6E8A-4147-A177-3AD203B41FA5}">
                      <a16:colId xmlns:a16="http://schemas.microsoft.com/office/drawing/2014/main" xmlns="" val="420572323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položka 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+mn-lt"/>
                        </a:rPr>
                        <a:t>UTB ve Zlíně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+mn-lt"/>
                        </a:rPr>
                        <a:t>FAI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+mn-lt"/>
                        </a:rPr>
                        <a:t>FHS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+mn-lt"/>
                        </a:rPr>
                        <a:t>FLKŘ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+mn-lt"/>
                        </a:rPr>
                        <a:t>FAME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+mn-lt"/>
                        </a:rPr>
                        <a:t>FMK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+mn-lt"/>
                        </a:rPr>
                        <a:t>FT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6181568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Schopnost pedagogů činit výuku zajímavou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b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b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b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29905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Schopnost pedagogů vysvětlovat složitou učební látku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54080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Provázanost obsahu výuky se studijním plánem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55162307"/>
                  </a:ext>
                </a:extLst>
              </a:tr>
              <a:tr h="28765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Konstruktivní zpětná vazba na vlastní studijní výsledky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28361832"/>
                  </a:ext>
                </a:extLst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381523"/>
              </p:ext>
            </p:extLst>
          </p:nvPr>
        </p:nvGraphicFramePr>
        <p:xfrm>
          <a:off x="149491" y="4509120"/>
          <a:ext cx="7457235" cy="213360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488472">
                  <a:extLst>
                    <a:ext uri="{9D8B030D-6E8A-4147-A177-3AD203B41FA5}">
                      <a16:colId xmlns:a16="http://schemas.microsoft.com/office/drawing/2014/main" xmlns="" val="4000222281"/>
                    </a:ext>
                  </a:extLst>
                </a:gridCol>
                <a:gridCol w="841782">
                  <a:extLst>
                    <a:ext uri="{9D8B030D-6E8A-4147-A177-3AD203B41FA5}">
                      <a16:colId xmlns:a16="http://schemas.microsoft.com/office/drawing/2014/main" xmlns="" val="902967242"/>
                    </a:ext>
                  </a:extLst>
                </a:gridCol>
                <a:gridCol w="453136">
                  <a:extLst>
                    <a:ext uri="{9D8B030D-6E8A-4147-A177-3AD203B41FA5}">
                      <a16:colId xmlns:a16="http://schemas.microsoft.com/office/drawing/2014/main" xmlns="" val="1473199460"/>
                    </a:ext>
                  </a:extLst>
                </a:gridCol>
                <a:gridCol w="475199">
                  <a:extLst>
                    <a:ext uri="{9D8B030D-6E8A-4147-A177-3AD203B41FA5}">
                      <a16:colId xmlns:a16="http://schemas.microsoft.com/office/drawing/2014/main" xmlns="" val="468127920"/>
                    </a:ext>
                  </a:extLst>
                </a:gridCol>
                <a:gridCol w="555813">
                  <a:extLst>
                    <a:ext uri="{9D8B030D-6E8A-4147-A177-3AD203B41FA5}">
                      <a16:colId xmlns:a16="http://schemas.microsoft.com/office/drawing/2014/main" xmlns="" val="3523463085"/>
                    </a:ext>
                  </a:extLst>
                </a:gridCol>
                <a:gridCol w="636428">
                  <a:extLst>
                    <a:ext uri="{9D8B030D-6E8A-4147-A177-3AD203B41FA5}">
                      <a16:colId xmlns:a16="http://schemas.microsoft.com/office/drawing/2014/main" xmlns="" val="1319111480"/>
                    </a:ext>
                  </a:extLst>
                </a:gridCol>
                <a:gridCol w="534599">
                  <a:extLst>
                    <a:ext uri="{9D8B030D-6E8A-4147-A177-3AD203B41FA5}">
                      <a16:colId xmlns:a16="http://schemas.microsoft.com/office/drawing/2014/main" xmlns="" val="816218707"/>
                    </a:ext>
                  </a:extLst>
                </a:gridCol>
                <a:gridCol w="471806">
                  <a:extLst>
                    <a:ext uri="{9D8B030D-6E8A-4147-A177-3AD203B41FA5}">
                      <a16:colId xmlns:a16="http://schemas.microsoft.com/office/drawing/2014/main" xmlns="" val="15514619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986129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Velikost studijních skupin v rámci SP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680482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Učebny a další studijní prostory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6352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Vybavení a studijní pomůcky využívané při studiu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66477298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Knihovna a knihovní služby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01291376"/>
                  </a:ext>
                </a:extLst>
              </a:tr>
              <a:tr h="18732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Počítačové vybavení a další IT služby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80627806"/>
                  </a:ext>
                </a:extLst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948264" y="3253262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SILNÉ STRÁNKY STUDIA NA UTB VE ZLÍNĚ</a:t>
            </a:r>
          </a:p>
        </p:txBody>
      </p:sp>
      <p:cxnSp>
        <p:nvCxnSpPr>
          <p:cNvPr id="7" name="Přímá spojnice se šipkou 6"/>
          <p:cNvCxnSpPr/>
          <p:nvPr/>
        </p:nvCxnSpPr>
        <p:spPr bwMode="auto">
          <a:xfrm flipH="1">
            <a:off x="4067944" y="3717032"/>
            <a:ext cx="2664296" cy="15121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" name="Přímá spojnice se šipkou 8"/>
          <p:cNvCxnSpPr/>
          <p:nvPr/>
        </p:nvCxnSpPr>
        <p:spPr bwMode="auto">
          <a:xfrm flipH="1">
            <a:off x="4283968" y="3965333"/>
            <a:ext cx="2556284" cy="215765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73831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Participace studentů + stimulace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876580"/>
              </p:ext>
            </p:extLst>
          </p:nvPr>
        </p:nvGraphicFramePr>
        <p:xfrm>
          <a:off x="179512" y="1052736"/>
          <a:ext cx="7848872" cy="160020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671679">
                  <a:extLst>
                    <a:ext uri="{9D8B030D-6E8A-4147-A177-3AD203B41FA5}">
                      <a16:colId xmlns:a16="http://schemas.microsoft.com/office/drawing/2014/main" xmlns="" val="2130174594"/>
                    </a:ext>
                  </a:extLst>
                </a:gridCol>
                <a:gridCol w="885990">
                  <a:extLst>
                    <a:ext uri="{9D8B030D-6E8A-4147-A177-3AD203B41FA5}">
                      <a16:colId xmlns:a16="http://schemas.microsoft.com/office/drawing/2014/main" xmlns="" val="230470612"/>
                    </a:ext>
                  </a:extLst>
                </a:gridCol>
                <a:gridCol w="477827">
                  <a:extLst>
                    <a:ext uri="{9D8B030D-6E8A-4147-A177-3AD203B41FA5}">
                      <a16:colId xmlns:a16="http://schemas.microsoft.com/office/drawing/2014/main" xmlns="" val="136635727"/>
                    </a:ext>
                  </a:extLst>
                </a:gridCol>
                <a:gridCol w="500156">
                  <a:extLst>
                    <a:ext uri="{9D8B030D-6E8A-4147-A177-3AD203B41FA5}">
                      <a16:colId xmlns:a16="http://schemas.microsoft.com/office/drawing/2014/main" xmlns="" val="695870458"/>
                    </a:ext>
                  </a:extLst>
                </a:gridCol>
                <a:gridCol w="585004">
                  <a:extLst>
                    <a:ext uri="{9D8B030D-6E8A-4147-A177-3AD203B41FA5}">
                      <a16:colId xmlns:a16="http://schemas.microsoft.com/office/drawing/2014/main" xmlns="" val="2177756204"/>
                    </a:ext>
                  </a:extLst>
                </a:gridCol>
                <a:gridCol w="669851">
                  <a:extLst>
                    <a:ext uri="{9D8B030D-6E8A-4147-A177-3AD203B41FA5}">
                      <a16:colId xmlns:a16="http://schemas.microsoft.com/office/drawing/2014/main" xmlns="" val="633490627"/>
                    </a:ext>
                  </a:extLst>
                </a:gridCol>
                <a:gridCol w="562675">
                  <a:extLst>
                    <a:ext uri="{9D8B030D-6E8A-4147-A177-3AD203B41FA5}">
                      <a16:colId xmlns:a16="http://schemas.microsoft.com/office/drawing/2014/main" xmlns="" val="2126724090"/>
                    </a:ext>
                  </a:extLst>
                </a:gridCol>
                <a:gridCol w="495690">
                  <a:extLst>
                    <a:ext uri="{9D8B030D-6E8A-4147-A177-3AD203B41FA5}">
                      <a16:colId xmlns:a16="http://schemas.microsoft.com/office/drawing/2014/main" xmlns="" val="28105415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 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595069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Možnosti studentů ovlivňovat obsah a formy výuky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159300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Způsob, jak se pracuje s kritikou a připomínkami studentů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015400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Vliv studentů na chod univerzity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8709394"/>
                  </a:ext>
                </a:extLst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490275"/>
              </p:ext>
            </p:extLst>
          </p:nvPr>
        </p:nvGraphicFramePr>
        <p:xfrm>
          <a:off x="177782" y="4941168"/>
          <a:ext cx="7850602" cy="149352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536303">
                  <a:extLst>
                    <a:ext uri="{9D8B030D-6E8A-4147-A177-3AD203B41FA5}">
                      <a16:colId xmlns:a16="http://schemas.microsoft.com/office/drawing/2014/main" xmlns="" val="2105994599"/>
                    </a:ext>
                  </a:extLst>
                </a:gridCol>
                <a:gridCol w="974201">
                  <a:extLst>
                    <a:ext uri="{9D8B030D-6E8A-4147-A177-3AD203B41FA5}">
                      <a16:colId xmlns:a16="http://schemas.microsoft.com/office/drawing/2014/main" xmlns="" val="3167987614"/>
                    </a:ext>
                  </a:extLst>
                </a:gridCol>
                <a:gridCol w="466227">
                  <a:extLst>
                    <a:ext uri="{9D8B030D-6E8A-4147-A177-3AD203B41FA5}">
                      <a16:colId xmlns:a16="http://schemas.microsoft.com/office/drawing/2014/main" xmlns="" val="2871733525"/>
                    </a:ext>
                  </a:extLst>
                </a:gridCol>
                <a:gridCol w="567932">
                  <a:extLst>
                    <a:ext uri="{9D8B030D-6E8A-4147-A177-3AD203B41FA5}">
                      <a16:colId xmlns:a16="http://schemas.microsoft.com/office/drawing/2014/main" xmlns="" val="2086470860"/>
                    </a:ext>
                  </a:extLst>
                </a:gridCol>
                <a:gridCol w="658732">
                  <a:extLst>
                    <a:ext uri="{9D8B030D-6E8A-4147-A177-3AD203B41FA5}">
                      <a16:colId xmlns:a16="http://schemas.microsoft.com/office/drawing/2014/main" xmlns="" val="825579289"/>
                    </a:ext>
                  </a:extLst>
                </a:gridCol>
                <a:gridCol w="629243">
                  <a:extLst>
                    <a:ext uri="{9D8B030D-6E8A-4147-A177-3AD203B41FA5}">
                      <a16:colId xmlns:a16="http://schemas.microsoft.com/office/drawing/2014/main" xmlns="" val="783488784"/>
                    </a:ext>
                  </a:extLst>
                </a:gridCol>
                <a:gridCol w="631281">
                  <a:extLst>
                    <a:ext uri="{9D8B030D-6E8A-4147-A177-3AD203B41FA5}">
                      <a16:colId xmlns:a16="http://schemas.microsoft.com/office/drawing/2014/main" xmlns="" val="1756014067"/>
                    </a:ext>
                  </a:extLst>
                </a:gridCol>
                <a:gridCol w="386683">
                  <a:extLst>
                    <a:ext uri="{9D8B030D-6E8A-4147-A177-3AD203B41FA5}">
                      <a16:colId xmlns:a16="http://schemas.microsoft.com/office/drawing/2014/main" xmlns="" val="31483017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položka 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481460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Přiměřené množství hodin pro výuku a další organizované aktivity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881087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přiměřený objem požadovaného učiva ke čtení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522420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přiměřené množství psaných úkolů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39164726"/>
                  </a:ext>
                </a:extLst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444208" y="3626440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SLABÉ STRÁNKY STUDIA NA UTB VE ZLÍNĚ</a:t>
            </a:r>
          </a:p>
        </p:txBody>
      </p:sp>
      <p:cxnSp>
        <p:nvCxnSpPr>
          <p:cNvPr id="7" name="Přímá spojnice se šipkou 6"/>
          <p:cNvCxnSpPr/>
          <p:nvPr/>
        </p:nvCxnSpPr>
        <p:spPr bwMode="auto">
          <a:xfrm flipH="1" flipV="1">
            <a:off x="4644008" y="2780928"/>
            <a:ext cx="1728192" cy="100811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77663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Relevance pro trh práce + </a:t>
            </a:r>
            <a:r>
              <a:rPr lang="cs-CZ" dirty="0" err="1" smtClean="0"/>
              <a:t>mobilitní</a:t>
            </a:r>
            <a:r>
              <a:rPr lang="cs-CZ" dirty="0" smtClean="0"/>
              <a:t> příležitosti + hodnocení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5210365"/>
              </p:ext>
            </p:extLst>
          </p:nvPr>
        </p:nvGraphicFramePr>
        <p:xfrm>
          <a:off x="107504" y="836712"/>
          <a:ext cx="8208912" cy="1916804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710533">
                  <a:extLst>
                    <a:ext uri="{9D8B030D-6E8A-4147-A177-3AD203B41FA5}">
                      <a16:colId xmlns:a16="http://schemas.microsoft.com/office/drawing/2014/main" xmlns="" val="249243341"/>
                    </a:ext>
                  </a:extLst>
                </a:gridCol>
                <a:gridCol w="855990">
                  <a:extLst>
                    <a:ext uri="{9D8B030D-6E8A-4147-A177-3AD203B41FA5}">
                      <a16:colId xmlns:a16="http://schemas.microsoft.com/office/drawing/2014/main" xmlns="" val="2333279275"/>
                    </a:ext>
                  </a:extLst>
                </a:gridCol>
                <a:gridCol w="475135">
                  <a:extLst>
                    <a:ext uri="{9D8B030D-6E8A-4147-A177-3AD203B41FA5}">
                      <a16:colId xmlns:a16="http://schemas.microsoft.com/office/drawing/2014/main" xmlns="" val="2050811552"/>
                    </a:ext>
                  </a:extLst>
                </a:gridCol>
                <a:gridCol w="585284">
                  <a:extLst>
                    <a:ext uri="{9D8B030D-6E8A-4147-A177-3AD203B41FA5}">
                      <a16:colId xmlns:a16="http://schemas.microsoft.com/office/drawing/2014/main" xmlns="" val="1209522410"/>
                    </a:ext>
                  </a:extLst>
                </a:gridCol>
                <a:gridCol w="611421">
                  <a:extLst>
                    <a:ext uri="{9D8B030D-6E8A-4147-A177-3AD203B41FA5}">
                      <a16:colId xmlns:a16="http://schemas.microsoft.com/office/drawing/2014/main" xmlns="" val="1400261049"/>
                    </a:ext>
                  </a:extLst>
                </a:gridCol>
                <a:gridCol w="737439">
                  <a:extLst>
                    <a:ext uri="{9D8B030D-6E8A-4147-A177-3AD203B41FA5}">
                      <a16:colId xmlns:a16="http://schemas.microsoft.com/office/drawing/2014/main" xmlns="" val="3748662205"/>
                    </a:ext>
                  </a:extLst>
                </a:gridCol>
                <a:gridCol w="588084">
                  <a:extLst>
                    <a:ext uri="{9D8B030D-6E8A-4147-A177-3AD203B41FA5}">
                      <a16:colId xmlns:a16="http://schemas.microsoft.com/office/drawing/2014/main" xmlns="" val="1374458580"/>
                    </a:ext>
                  </a:extLst>
                </a:gridCol>
                <a:gridCol w="645026">
                  <a:extLst>
                    <a:ext uri="{9D8B030D-6E8A-4147-A177-3AD203B41FA5}">
                      <a16:colId xmlns:a16="http://schemas.microsoft.com/office/drawing/2014/main" xmlns="" val="2163499979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11298773"/>
                  </a:ext>
                </a:extLst>
              </a:tr>
              <a:tr h="418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Studium umožnilo uplatnění na trhu práce ve vystudovaném oboru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53332778"/>
                  </a:ext>
                </a:extLst>
              </a:tr>
              <a:tr h="20903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přineslo dobré kariérní příležitosti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39980496"/>
                  </a:ext>
                </a:extLst>
              </a:tr>
              <a:tr h="418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znalosti a dovednosti, které jsou užitečné v pracovním životě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7331697"/>
                  </a:ext>
                </a:extLst>
              </a:tr>
              <a:tr h="20903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umožnilo dostatečnou praxi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8234645"/>
                  </a:ext>
                </a:extLst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703051"/>
              </p:ext>
            </p:extLst>
          </p:nvPr>
        </p:nvGraphicFramePr>
        <p:xfrm>
          <a:off x="114131" y="3789040"/>
          <a:ext cx="8208911" cy="128016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710532">
                  <a:extLst>
                    <a:ext uri="{9D8B030D-6E8A-4147-A177-3AD203B41FA5}">
                      <a16:colId xmlns:a16="http://schemas.microsoft.com/office/drawing/2014/main" xmlns="" val="2012601853"/>
                    </a:ext>
                  </a:extLst>
                </a:gridCol>
                <a:gridCol w="899303">
                  <a:extLst>
                    <a:ext uri="{9D8B030D-6E8A-4147-A177-3AD203B41FA5}">
                      <a16:colId xmlns:a16="http://schemas.microsoft.com/office/drawing/2014/main" xmlns="" val="4173194772"/>
                    </a:ext>
                  </a:extLst>
                </a:gridCol>
                <a:gridCol w="666121">
                  <a:extLst>
                    <a:ext uri="{9D8B030D-6E8A-4147-A177-3AD203B41FA5}">
                      <a16:colId xmlns:a16="http://schemas.microsoft.com/office/drawing/2014/main" xmlns="" val="198455888"/>
                    </a:ext>
                  </a:extLst>
                </a:gridCol>
                <a:gridCol w="522742">
                  <a:extLst>
                    <a:ext uri="{9D8B030D-6E8A-4147-A177-3AD203B41FA5}">
                      <a16:colId xmlns:a16="http://schemas.microsoft.com/office/drawing/2014/main" xmlns="" val="177767458"/>
                    </a:ext>
                  </a:extLst>
                </a:gridCol>
                <a:gridCol w="611421">
                  <a:extLst>
                    <a:ext uri="{9D8B030D-6E8A-4147-A177-3AD203B41FA5}">
                      <a16:colId xmlns:a16="http://schemas.microsoft.com/office/drawing/2014/main" xmlns="" val="2757288624"/>
                    </a:ext>
                  </a:extLst>
                </a:gridCol>
                <a:gridCol w="700101">
                  <a:extLst>
                    <a:ext uri="{9D8B030D-6E8A-4147-A177-3AD203B41FA5}">
                      <a16:colId xmlns:a16="http://schemas.microsoft.com/office/drawing/2014/main" xmlns="" val="2156789700"/>
                    </a:ext>
                  </a:extLst>
                </a:gridCol>
                <a:gridCol w="588085">
                  <a:extLst>
                    <a:ext uri="{9D8B030D-6E8A-4147-A177-3AD203B41FA5}">
                      <a16:colId xmlns:a16="http://schemas.microsoft.com/office/drawing/2014/main" xmlns="" val="4014600374"/>
                    </a:ext>
                  </a:extLst>
                </a:gridCol>
                <a:gridCol w="510606">
                  <a:extLst>
                    <a:ext uri="{9D8B030D-6E8A-4147-A177-3AD203B41FA5}">
                      <a16:colId xmlns:a16="http://schemas.microsoft.com/office/drawing/2014/main" xmlns="" val="596063022"/>
                    </a:ext>
                  </a:extLst>
                </a:gridCol>
              </a:tblGrid>
              <a:tr h="41071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 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FHS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16961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Kvalita informací o možnostech mezinárodní mobility v rámci studijního oboru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2,8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359382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Nabídka mezinárodních mobilit v rámci studijního oboru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8446558"/>
                  </a:ext>
                </a:extLst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888455"/>
              </p:ext>
            </p:extLst>
          </p:nvPr>
        </p:nvGraphicFramePr>
        <p:xfrm>
          <a:off x="82162" y="5180284"/>
          <a:ext cx="8205739" cy="128016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709099">
                  <a:extLst>
                    <a:ext uri="{9D8B030D-6E8A-4147-A177-3AD203B41FA5}">
                      <a16:colId xmlns:a16="http://schemas.microsoft.com/office/drawing/2014/main" xmlns="" val="2620438864"/>
                    </a:ext>
                  </a:extLst>
                </a:gridCol>
                <a:gridCol w="926575">
                  <a:extLst>
                    <a:ext uri="{9D8B030D-6E8A-4147-A177-3AD203B41FA5}">
                      <a16:colId xmlns:a16="http://schemas.microsoft.com/office/drawing/2014/main" xmlns="" val="2660099287"/>
                    </a:ext>
                  </a:extLst>
                </a:gridCol>
                <a:gridCol w="549600">
                  <a:extLst>
                    <a:ext uri="{9D8B030D-6E8A-4147-A177-3AD203B41FA5}">
                      <a16:colId xmlns:a16="http://schemas.microsoft.com/office/drawing/2014/main" xmlns="" val="1482385696"/>
                    </a:ext>
                  </a:extLst>
                </a:gridCol>
                <a:gridCol w="522539">
                  <a:extLst>
                    <a:ext uri="{9D8B030D-6E8A-4147-A177-3AD203B41FA5}">
                      <a16:colId xmlns:a16="http://schemas.microsoft.com/office/drawing/2014/main" xmlns="" val="181160976"/>
                    </a:ext>
                  </a:extLst>
                </a:gridCol>
                <a:gridCol w="696097">
                  <a:extLst>
                    <a:ext uri="{9D8B030D-6E8A-4147-A177-3AD203B41FA5}">
                      <a16:colId xmlns:a16="http://schemas.microsoft.com/office/drawing/2014/main" xmlns="" val="2084884190"/>
                    </a:ext>
                  </a:extLst>
                </a:gridCol>
                <a:gridCol w="699830">
                  <a:extLst>
                    <a:ext uri="{9D8B030D-6E8A-4147-A177-3AD203B41FA5}">
                      <a16:colId xmlns:a16="http://schemas.microsoft.com/office/drawing/2014/main" xmlns="" val="750573980"/>
                    </a:ext>
                  </a:extLst>
                </a:gridCol>
                <a:gridCol w="587857">
                  <a:extLst>
                    <a:ext uri="{9D8B030D-6E8A-4147-A177-3AD203B41FA5}">
                      <a16:colId xmlns:a16="http://schemas.microsoft.com/office/drawing/2014/main" xmlns="" val="1883695158"/>
                    </a:ext>
                  </a:extLst>
                </a:gridCol>
                <a:gridCol w="514142">
                  <a:extLst>
                    <a:ext uri="{9D8B030D-6E8A-4147-A177-3AD203B41FA5}">
                      <a16:colId xmlns:a16="http://schemas.microsoft.com/office/drawing/2014/main" xmlns="" val="1894817480"/>
                    </a:ext>
                  </a:extLst>
                </a:gridCol>
              </a:tblGrid>
              <a:tr h="29519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 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7259731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studijních výsledků vycházelo z obsahu vzdělávání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8078154"/>
                  </a:ext>
                </a:extLst>
              </a:tr>
              <a:tr h="3022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 studijních výsledků kladlo nároky na porozumění a vysvětlení látky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8570456"/>
                  </a:ext>
                </a:extLst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444208" y="2898330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SLABÉ STRÁNKY STUDIA NA UTB VE ZLÍNĚ</a:t>
            </a:r>
          </a:p>
        </p:txBody>
      </p:sp>
    </p:spTree>
    <p:extLst>
      <p:ext uri="{BB962C8B-B14F-4D97-AF65-F5344CB8AC3E}">
        <p14:creationId xmlns:p14="http://schemas.microsoft.com/office/powerpoint/2010/main" val="63306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ýstupy učení 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947506"/>
              </p:ext>
            </p:extLst>
          </p:nvPr>
        </p:nvGraphicFramePr>
        <p:xfrm>
          <a:off x="251520" y="908720"/>
          <a:ext cx="8424936" cy="5215824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530103">
                  <a:extLst>
                    <a:ext uri="{9D8B030D-6E8A-4147-A177-3AD203B41FA5}">
                      <a16:colId xmlns:a16="http://schemas.microsoft.com/office/drawing/2014/main" xmlns="" val="1724167978"/>
                    </a:ext>
                  </a:extLst>
                </a:gridCol>
                <a:gridCol w="1091784">
                  <a:extLst>
                    <a:ext uri="{9D8B030D-6E8A-4147-A177-3AD203B41FA5}">
                      <a16:colId xmlns:a16="http://schemas.microsoft.com/office/drawing/2014/main" xmlns="" val="48010286"/>
                    </a:ext>
                  </a:extLst>
                </a:gridCol>
                <a:gridCol w="545892">
                  <a:extLst>
                    <a:ext uri="{9D8B030D-6E8A-4147-A177-3AD203B41FA5}">
                      <a16:colId xmlns:a16="http://schemas.microsoft.com/office/drawing/2014/main" xmlns="" val="4261088158"/>
                    </a:ext>
                  </a:extLst>
                </a:gridCol>
                <a:gridCol w="601439">
                  <a:extLst>
                    <a:ext uri="{9D8B030D-6E8A-4147-A177-3AD203B41FA5}">
                      <a16:colId xmlns:a16="http://schemas.microsoft.com/office/drawing/2014/main" xmlns="" val="2653172538"/>
                    </a:ext>
                  </a:extLst>
                </a:gridCol>
                <a:gridCol w="627297">
                  <a:extLst>
                    <a:ext uri="{9D8B030D-6E8A-4147-A177-3AD203B41FA5}">
                      <a16:colId xmlns:a16="http://schemas.microsoft.com/office/drawing/2014/main" xmlns="" val="3646783403"/>
                    </a:ext>
                  </a:extLst>
                </a:gridCol>
                <a:gridCol w="767122">
                  <a:extLst>
                    <a:ext uri="{9D8B030D-6E8A-4147-A177-3AD203B41FA5}">
                      <a16:colId xmlns:a16="http://schemas.microsoft.com/office/drawing/2014/main" xmlns="" val="4237761399"/>
                    </a:ext>
                  </a:extLst>
                </a:gridCol>
                <a:gridCol w="603355">
                  <a:extLst>
                    <a:ext uri="{9D8B030D-6E8A-4147-A177-3AD203B41FA5}">
                      <a16:colId xmlns:a16="http://schemas.microsoft.com/office/drawing/2014/main" xmlns="" val="524724133"/>
                    </a:ext>
                  </a:extLst>
                </a:gridCol>
                <a:gridCol w="657944">
                  <a:extLst>
                    <a:ext uri="{9D8B030D-6E8A-4147-A177-3AD203B41FA5}">
                      <a16:colId xmlns:a16="http://schemas.microsoft.com/office/drawing/2014/main" xmlns="" val="2462386932"/>
                    </a:ext>
                  </a:extLst>
                </a:gridCol>
              </a:tblGrid>
              <a:tr h="552967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položka 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61519101"/>
                  </a:ext>
                </a:extLst>
              </a:tr>
              <a:tr h="25134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Kvalita teoretických znalostí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55149238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Kvalita znalostí vědeckých pracovních postupů a výzkumu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99554475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umožnilo získat vlastní zkušenosti s výzkumem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2,8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30355898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poskytlo dovednosti uplatnitelné v pracovním životě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7536261"/>
                  </a:ext>
                </a:extLst>
              </a:tr>
              <a:tr h="25134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kritické myšlení a reflexi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62103931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spolupracovat s druhými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99133021"/>
                  </a:ext>
                </a:extLst>
              </a:tr>
              <a:tr h="38993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samostatné práce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96260185"/>
                  </a:ext>
                </a:extLst>
              </a:tr>
              <a:tr h="75404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komunikační dovednosti (zejména schopnost prezentovat vlastní myšlenky)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07284854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dovednosti v oblasti psané komunikace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3580953"/>
                  </a:ext>
                </a:extLst>
              </a:tr>
              <a:tr h="5026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inovativně přemýšlet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6413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581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Očekávání, spokojenost, motivace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03062"/>
              </p:ext>
            </p:extLst>
          </p:nvPr>
        </p:nvGraphicFramePr>
        <p:xfrm>
          <a:off x="179512" y="1052736"/>
          <a:ext cx="7992887" cy="149352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478092">
                  <a:extLst>
                    <a:ext uri="{9D8B030D-6E8A-4147-A177-3AD203B41FA5}">
                      <a16:colId xmlns:a16="http://schemas.microsoft.com/office/drawing/2014/main" xmlns="" val="3145768624"/>
                    </a:ext>
                  </a:extLst>
                </a:gridCol>
                <a:gridCol w="1035795">
                  <a:extLst>
                    <a:ext uri="{9D8B030D-6E8A-4147-A177-3AD203B41FA5}">
                      <a16:colId xmlns:a16="http://schemas.microsoft.com/office/drawing/2014/main" xmlns="" val="757384921"/>
                    </a:ext>
                  </a:extLst>
                </a:gridCol>
                <a:gridCol w="517898">
                  <a:extLst>
                    <a:ext uri="{9D8B030D-6E8A-4147-A177-3AD203B41FA5}">
                      <a16:colId xmlns:a16="http://schemas.microsoft.com/office/drawing/2014/main" xmlns="" val="4203506048"/>
                    </a:ext>
                  </a:extLst>
                </a:gridCol>
                <a:gridCol w="533344">
                  <a:extLst>
                    <a:ext uri="{9D8B030D-6E8A-4147-A177-3AD203B41FA5}">
                      <a16:colId xmlns:a16="http://schemas.microsoft.com/office/drawing/2014/main" xmlns="" val="1218734570"/>
                    </a:ext>
                  </a:extLst>
                </a:gridCol>
                <a:gridCol w="595128">
                  <a:extLst>
                    <a:ext uri="{9D8B030D-6E8A-4147-A177-3AD203B41FA5}">
                      <a16:colId xmlns:a16="http://schemas.microsoft.com/office/drawing/2014/main" xmlns="" val="2370095460"/>
                    </a:ext>
                  </a:extLst>
                </a:gridCol>
                <a:gridCol w="681444">
                  <a:extLst>
                    <a:ext uri="{9D8B030D-6E8A-4147-A177-3AD203B41FA5}">
                      <a16:colId xmlns:a16="http://schemas.microsoft.com/office/drawing/2014/main" xmlns="" val="1984978453"/>
                    </a:ext>
                  </a:extLst>
                </a:gridCol>
                <a:gridCol w="647131">
                  <a:extLst>
                    <a:ext uri="{9D8B030D-6E8A-4147-A177-3AD203B41FA5}">
                      <a16:colId xmlns:a16="http://schemas.microsoft.com/office/drawing/2014/main" xmlns="" val="605016948"/>
                    </a:ext>
                  </a:extLst>
                </a:gridCol>
                <a:gridCol w="504055">
                  <a:extLst>
                    <a:ext uri="{9D8B030D-6E8A-4147-A177-3AD203B41FA5}">
                      <a16:colId xmlns:a16="http://schemas.microsoft.com/office/drawing/2014/main" xmlns="" val="37192957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položka 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555187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Má očekávání ohledně studia se naplnila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b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b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b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b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b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681090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Doporučil bych tento studijní program druhým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319531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Když vezmu v úvahu všechny věci, jsem s tímto oborem spokojený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99082591"/>
                  </a:ext>
                </a:extLst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436096" y="3068960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SILNÉ STRÁNKY STUDIA NA UTB VE ZLÍNĚ</a:t>
            </a:r>
          </a:p>
        </p:txBody>
      </p:sp>
      <p:cxnSp>
        <p:nvCxnSpPr>
          <p:cNvPr id="6" name="Přímá spojnice se šipkou 5"/>
          <p:cNvCxnSpPr/>
          <p:nvPr/>
        </p:nvCxnSpPr>
        <p:spPr bwMode="auto">
          <a:xfrm flipH="1" flipV="1">
            <a:off x="4427984" y="2564904"/>
            <a:ext cx="864096" cy="72008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2218147"/>
              </p:ext>
            </p:extLst>
          </p:nvPr>
        </p:nvGraphicFramePr>
        <p:xfrm>
          <a:off x="246062" y="4411100"/>
          <a:ext cx="6096000" cy="186436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xmlns="" val="394600665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365791069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863204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+mn-lt"/>
                        </a:rPr>
                        <a:t>Studenti 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+mn-lt"/>
                        </a:rPr>
                        <a:t>Absolventi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87916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+mn-lt"/>
                        </a:rPr>
                        <a:t>Má očekávání ohledně studia se naplnila</a:t>
                      </a:r>
                      <a:endParaRPr lang="cs-CZ" sz="14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3,0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3,7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6097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+mn-lt"/>
                        </a:rPr>
                        <a:t>Doporučil bych tento studijní program druhým</a:t>
                      </a:r>
                      <a:endParaRPr lang="cs-CZ" sz="14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3,2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3,9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45760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+mn-lt"/>
                        </a:rPr>
                        <a:t>Když vezmu v úvahu všechny věci, jsem s tímto oborem spokojený</a:t>
                      </a:r>
                      <a:endParaRPr lang="cs-CZ" sz="14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3,3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4,0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30114226"/>
                  </a:ext>
                </a:extLst>
              </a:tr>
            </a:tbl>
          </a:graphicData>
        </a:graphic>
      </p:graphicFrame>
      <p:cxnSp>
        <p:nvCxnSpPr>
          <p:cNvPr id="9" name="Přímá spojnice se šipkou 8"/>
          <p:cNvCxnSpPr/>
          <p:nvPr/>
        </p:nvCxnSpPr>
        <p:spPr bwMode="auto">
          <a:xfrm flipV="1">
            <a:off x="3851920" y="5013176"/>
            <a:ext cx="864096" cy="222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" name="Přímá spojnice se šipkou 12"/>
          <p:cNvCxnSpPr/>
          <p:nvPr/>
        </p:nvCxnSpPr>
        <p:spPr bwMode="auto">
          <a:xfrm flipV="1">
            <a:off x="3851339" y="5445224"/>
            <a:ext cx="864096" cy="222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" name="Přímá spojnice se šipkou 13"/>
          <p:cNvCxnSpPr/>
          <p:nvPr/>
        </p:nvCxnSpPr>
        <p:spPr bwMode="auto">
          <a:xfrm flipV="1">
            <a:off x="3851339" y="5877272"/>
            <a:ext cx="864096" cy="222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54857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</a:t>
            </a:r>
            <a:r>
              <a:rPr lang="cs-CZ" baseline="-25000" dirty="0" smtClean="0"/>
              <a:t>1</a:t>
            </a:r>
            <a:r>
              <a:rPr lang="cs-CZ" dirty="0" smtClean="0"/>
              <a:t> - Závěr</a:t>
            </a:r>
            <a:endParaRPr lang="cs-CZ" dirty="0"/>
          </a:p>
        </p:txBody>
      </p:sp>
      <p:graphicFrame>
        <p:nvGraphicFramePr>
          <p:cNvPr id="4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3751329"/>
              </p:ext>
            </p:extLst>
          </p:nvPr>
        </p:nvGraphicFramePr>
        <p:xfrm>
          <a:off x="107504" y="1700808"/>
          <a:ext cx="8713788" cy="333756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3960440">
                  <a:extLst>
                    <a:ext uri="{9D8B030D-6E8A-4147-A177-3AD203B41FA5}">
                      <a16:colId xmlns:a16="http://schemas.microsoft.com/office/drawing/2014/main" xmlns="" val="1958791613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2578126752"/>
                    </a:ext>
                  </a:extLst>
                </a:gridCol>
                <a:gridCol w="2233068">
                  <a:extLst>
                    <a:ext uri="{9D8B030D-6E8A-4147-A177-3AD203B41FA5}">
                      <a16:colId xmlns:a16="http://schemas.microsoft.com/office/drawing/2014/main" xmlns="" val="2338015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Studenti (2018)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Absolventi (2011-2014)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233362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Akademická stimulace a koherence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3,1</a:t>
                      </a:r>
                      <a:endParaRPr lang="cs-CZ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3,4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5267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Vzdělávání a podpora studentů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3,5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3,6</a:t>
                      </a:r>
                      <a:endParaRPr lang="cs-CZ" b="1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0991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Výstupy učení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3,5</a:t>
                      </a:r>
                      <a:endParaRPr lang="cs-CZ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3,8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35954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Vliv</a:t>
                      </a:r>
                      <a:r>
                        <a:rPr lang="cs-CZ" b="1" baseline="0" dirty="0" smtClean="0"/>
                        <a:t> a participace studentů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2,9</a:t>
                      </a:r>
                      <a:endParaRPr lang="cs-CZ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3,0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39206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Relevance pro</a:t>
                      </a:r>
                      <a:r>
                        <a:rPr lang="cs-CZ" b="1" baseline="0" dirty="0" smtClean="0"/>
                        <a:t> trh práce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3,3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60780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Studijní prostředí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3,9</a:t>
                      </a:r>
                      <a:endParaRPr lang="cs-CZ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4,0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801406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Hodnocení studentů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3,3</a:t>
                      </a:r>
                      <a:endParaRPr lang="cs-CZ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3,7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0668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6600"/>
                          </a:solidFill>
                        </a:rPr>
                        <a:t>Celková</a:t>
                      </a:r>
                      <a:r>
                        <a:rPr lang="cs-CZ" b="1" baseline="0" dirty="0" smtClean="0">
                          <a:solidFill>
                            <a:srgbClr val="FF6600"/>
                          </a:solidFill>
                        </a:rPr>
                        <a:t> spokojenost se SP</a:t>
                      </a:r>
                      <a:endParaRPr lang="cs-CZ" b="1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6600"/>
                          </a:solidFill>
                        </a:rPr>
                        <a:t>3,2</a:t>
                      </a:r>
                      <a:endParaRPr lang="cs-CZ" b="1" dirty="0">
                        <a:solidFill>
                          <a:srgbClr val="FF66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6600"/>
                          </a:solidFill>
                        </a:rPr>
                        <a:t>3,9</a:t>
                      </a:r>
                      <a:endParaRPr lang="cs-CZ" b="1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22232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608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</a:t>
            </a:r>
            <a:r>
              <a:rPr lang="cs-CZ" baseline="-25000" dirty="0" smtClean="0"/>
              <a:t>2 </a:t>
            </a:r>
            <a:r>
              <a:rPr lang="cs-CZ" dirty="0" smtClean="0"/>
              <a:t>- Hodnocení absolventů - zaměstnavatelé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Modul D</a:t>
            </a:r>
            <a:r>
              <a:rPr lang="cs-CZ" dirty="0"/>
              <a:t>. Hodnocení kvality – vnější zákazníci</a:t>
            </a:r>
          </a:p>
        </p:txBody>
      </p:sp>
    </p:spTree>
    <p:extLst>
      <p:ext uri="{BB962C8B-B14F-4D97-AF65-F5344CB8AC3E}">
        <p14:creationId xmlns:p14="http://schemas.microsoft.com/office/powerpoint/2010/main" val="131015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Uplatnění na trhu práce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172342"/>
              </p:ext>
            </p:extLst>
          </p:nvPr>
        </p:nvGraphicFramePr>
        <p:xfrm>
          <a:off x="251520" y="980728"/>
          <a:ext cx="8208912" cy="1997576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710533">
                  <a:extLst>
                    <a:ext uri="{9D8B030D-6E8A-4147-A177-3AD203B41FA5}">
                      <a16:colId xmlns:a16="http://schemas.microsoft.com/office/drawing/2014/main" xmlns="" val="249243341"/>
                    </a:ext>
                  </a:extLst>
                </a:gridCol>
                <a:gridCol w="855990">
                  <a:extLst>
                    <a:ext uri="{9D8B030D-6E8A-4147-A177-3AD203B41FA5}">
                      <a16:colId xmlns:a16="http://schemas.microsoft.com/office/drawing/2014/main" xmlns="" val="2333279275"/>
                    </a:ext>
                  </a:extLst>
                </a:gridCol>
                <a:gridCol w="475135">
                  <a:extLst>
                    <a:ext uri="{9D8B030D-6E8A-4147-A177-3AD203B41FA5}">
                      <a16:colId xmlns:a16="http://schemas.microsoft.com/office/drawing/2014/main" xmlns="" val="2050811552"/>
                    </a:ext>
                  </a:extLst>
                </a:gridCol>
                <a:gridCol w="585284">
                  <a:extLst>
                    <a:ext uri="{9D8B030D-6E8A-4147-A177-3AD203B41FA5}">
                      <a16:colId xmlns:a16="http://schemas.microsoft.com/office/drawing/2014/main" xmlns="" val="1209522410"/>
                    </a:ext>
                  </a:extLst>
                </a:gridCol>
                <a:gridCol w="611421">
                  <a:extLst>
                    <a:ext uri="{9D8B030D-6E8A-4147-A177-3AD203B41FA5}">
                      <a16:colId xmlns:a16="http://schemas.microsoft.com/office/drawing/2014/main" xmlns="" val="1400261049"/>
                    </a:ext>
                  </a:extLst>
                </a:gridCol>
                <a:gridCol w="737439">
                  <a:extLst>
                    <a:ext uri="{9D8B030D-6E8A-4147-A177-3AD203B41FA5}">
                      <a16:colId xmlns:a16="http://schemas.microsoft.com/office/drawing/2014/main" xmlns="" val="3748662205"/>
                    </a:ext>
                  </a:extLst>
                </a:gridCol>
                <a:gridCol w="588084">
                  <a:extLst>
                    <a:ext uri="{9D8B030D-6E8A-4147-A177-3AD203B41FA5}">
                      <a16:colId xmlns:a16="http://schemas.microsoft.com/office/drawing/2014/main" xmlns="" val="1374458580"/>
                    </a:ext>
                  </a:extLst>
                </a:gridCol>
                <a:gridCol w="645026">
                  <a:extLst>
                    <a:ext uri="{9D8B030D-6E8A-4147-A177-3AD203B41FA5}">
                      <a16:colId xmlns:a16="http://schemas.microsoft.com/office/drawing/2014/main" xmlns="" val="2163499979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položka </a:t>
                      </a:r>
                      <a:r>
                        <a:rPr lang="cs-CZ" sz="1400" dirty="0">
                          <a:effectLst/>
                        </a:rPr>
                        <a:t>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FAME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FHS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FLKŘ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FMK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11298773"/>
                  </a:ext>
                </a:extLst>
              </a:tr>
              <a:tr h="418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+mn-lt"/>
                        </a:rPr>
                        <a:t>Studium umožnilo uplatnění na trhu práce ve vystudovaném oboru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4,4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4,4</a:t>
                      </a:r>
                      <a:endParaRPr lang="cs-CZ" sz="1400" b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3332778"/>
                  </a:ext>
                </a:extLst>
              </a:tr>
              <a:tr h="20903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+mn-lt"/>
                        </a:rPr>
                        <a:t>Studium přineslo dobré kariérní příležitosti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39980496"/>
                  </a:ext>
                </a:extLst>
              </a:tr>
              <a:tr h="418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+mn-lt"/>
                        </a:rPr>
                        <a:t>Studium rozvíjelo znalosti a dovednosti, které jsou užitečné v pracovním životě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7331697"/>
                  </a:ext>
                </a:extLst>
              </a:tr>
              <a:tr h="20903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Studium umožnilo dostatečnou praxi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2,8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8234645"/>
                  </a:ext>
                </a:extLst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266413" y="3419708"/>
            <a:ext cx="2016224" cy="738664"/>
          </a:xfrm>
          <a:prstGeom prst="rect">
            <a:avLst/>
          </a:prstGeom>
          <a:noFill/>
          <a:ln w="28575">
            <a:solidFill>
              <a:srgbClr val="FF800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6600"/>
                </a:solidFill>
              </a:rPr>
              <a:t>SILNÉ STRÁNKY STUDIA NA UTB VE ZLÍNĚ</a:t>
            </a:r>
          </a:p>
        </p:txBody>
      </p:sp>
      <p:cxnSp>
        <p:nvCxnSpPr>
          <p:cNvPr id="6" name="Přímá spojnice se šipkou 5"/>
          <p:cNvCxnSpPr/>
          <p:nvPr/>
        </p:nvCxnSpPr>
        <p:spPr bwMode="auto">
          <a:xfrm flipV="1">
            <a:off x="3294062" y="2465472"/>
            <a:ext cx="845890" cy="79288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" name="Přímá spojnice se šipkou 9"/>
          <p:cNvCxnSpPr/>
          <p:nvPr/>
        </p:nvCxnSpPr>
        <p:spPr bwMode="auto">
          <a:xfrm flipV="1">
            <a:off x="3131840" y="1700808"/>
            <a:ext cx="936104" cy="15567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6600"/>
            </a:solidFill>
            <a:prstDash val="solid"/>
            <a:round/>
            <a:headEnd type="none" w="med" len="med"/>
            <a:tailEnd type="triangle"/>
          </a:ln>
          <a:effectLst/>
        </p:spPr>
      </p:cxn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23046"/>
              </p:ext>
            </p:extLst>
          </p:nvPr>
        </p:nvGraphicFramePr>
        <p:xfrm>
          <a:off x="230722" y="4680548"/>
          <a:ext cx="8136904" cy="1625901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485294">
                  <a:extLst>
                    <a:ext uri="{9D8B030D-6E8A-4147-A177-3AD203B41FA5}">
                      <a16:colId xmlns:a16="http://schemas.microsoft.com/office/drawing/2014/main" xmlns="" val="394600665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3657910696"/>
                    </a:ext>
                  </a:extLst>
                </a:gridCol>
                <a:gridCol w="1287347">
                  <a:extLst>
                    <a:ext uri="{9D8B030D-6E8A-4147-A177-3AD203B41FA5}">
                      <a16:colId xmlns:a16="http://schemas.microsoft.com/office/drawing/2014/main" xmlns="" val="2863204038"/>
                    </a:ext>
                  </a:extLst>
                </a:gridCol>
                <a:gridCol w="1356151">
                  <a:extLst>
                    <a:ext uri="{9D8B030D-6E8A-4147-A177-3AD203B41FA5}">
                      <a16:colId xmlns:a16="http://schemas.microsoft.com/office/drawing/2014/main" xmlns="" val="3258334709"/>
                    </a:ext>
                  </a:extLst>
                </a:gridCol>
              </a:tblGrid>
              <a:tr h="268858">
                <a:tc>
                  <a:txBody>
                    <a:bodyPr/>
                    <a:lstStyle/>
                    <a:p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+mn-lt"/>
                        </a:rPr>
                        <a:t>Studenti 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+mn-lt"/>
                        </a:rPr>
                        <a:t>Absolventi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latin typeface="+mn-lt"/>
                        </a:rPr>
                        <a:t>Zaměstnavatelé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87916642"/>
                  </a:ext>
                </a:extLst>
              </a:tr>
              <a:tr h="37640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+mn-lt"/>
                        </a:rPr>
                        <a:t>Studium umožnilo uplatnění na trhu práce ve vystudovaném oboru</a:t>
                      </a:r>
                      <a:endParaRPr lang="cs-CZ" sz="14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3,4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3,5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4,2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6097734"/>
                  </a:ext>
                </a:extLst>
              </a:tr>
              <a:tr h="4652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effectLst/>
                          <a:latin typeface="+mn-lt"/>
                        </a:rPr>
                        <a:t>Studium rozvíjelo znalosti a dovednosti, které jsou užitečné v pracovním životě</a:t>
                      </a:r>
                      <a:endParaRPr lang="cs-CZ" sz="1400" b="1" dirty="0" smtClean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3,2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3,5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4,0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45760553"/>
                  </a:ext>
                </a:extLst>
              </a:tr>
              <a:tr h="4291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effectLst/>
                          <a:latin typeface="+mn-lt"/>
                        </a:rPr>
                        <a:t>Studium umožnilo dostatečnou praxi</a:t>
                      </a:r>
                      <a:endParaRPr lang="cs-CZ" sz="1400" b="1" dirty="0" smtClean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3,0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2,7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+mn-lt"/>
                        </a:rPr>
                        <a:t>3,4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30114226"/>
                  </a:ext>
                </a:extLst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804248" y="4365104"/>
            <a:ext cx="1800200" cy="2031325"/>
          </a:xfrm>
          <a:prstGeom prst="rect">
            <a:avLst/>
          </a:prstGeom>
          <a:noFill/>
          <a:ln w="28575">
            <a:solidFill>
              <a:srgbClr val="FF800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25345" y="2556440"/>
            <a:ext cx="2376264" cy="523220"/>
          </a:xfrm>
          <a:prstGeom prst="rect">
            <a:avLst/>
          </a:prstGeom>
          <a:noFill/>
          <a:ln w="28575">
            <a:solidFill>
              <a:srgbClr val="FF800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38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Výstupy učení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213824"/>
              </p:ext>
            </p:extLst>
          </p:nvPr>
        </p:nvGraphicFramePr>
        <p:xfrm>
          <a:off x="107504" y="692696"/>
          <a:ext cx="8856985" cy="5779135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858049">
                  <a:extLst>
                    <a:ext uri="{9D8B030D-6E8A-4147-A177-3AD203B41FA5}">
                      <a16:colId xmlns:a16="http://schemas.microsoft.com/office/drawing/2014/main" xmlns="" val="2230727620"/>
                    </a:ext>
                  </a:extLst>
                </a:gridCol>
                <a:gridCol w="894971">
                  <a:extLst>
                    <a:ext uri="{9D8B030D-6E8A-4147-A177-3AD203B41FA5}">
                      <a16:colId xmlns:a16="http://schemas.microsoft.com/office/drawing/2014/main" xmlns="" val="1455179028"/>
                    </a:ext>
                  </a:extLst>
                </a:gridCol>
                <a:gridCol w="569435">
                  <a:extLst>
                    <a:ext uri="{9D8B030D-6E8A-4147-A177-3AD203B41FA5}">
                      <a16:colId xmlns:a16="http://schemas.microsoft.com/office/drawing/2014/main" xmlns="" val="946695369"/>
                    </a:ext>
                  </a:extLst>
                </a:gridCol>
                <a:gridCol w="755887">
                  <a:extLst>
                    <a:ext uri="{9D8B030D-6E8A-4147-A177-3AD203B41FA5}">
                      <a16:colId xmlns:a16="http://schemas.microsoft.com/office/drawing/2014/main" xmlns="" val="682149844"/>
                    </a:ext>
                  </a:extLst>
                </a:gridCol>
                <a:gridCol w="657119">
                  <a:extLst>
                    <a:ext uri="{9D8B030D-6E8A-4147-A177-3AD203B41FA5}">
                      <a16:colId xmlns:a16="http://schemas.microsoft.com/office/drawing/2014/main" xmlns="" val="2002436634"/>
                    </a:ext>
                  </a:extLst>
                </a:gridCol>
                <a:gridCol w="802248">
                  <a:extLst>
                    <a:ext uri="{9D8B030D-6E8A-4147-A177-3AD203B41FA5}">
                      <a16:colId xmlns:a16="http://schemas.microsoft.com/office/drawing/2014/main" xmlns="" val="2986532326"/>
                    </a:ext>
                  </a:extLst>
                </a:gridCol>
                <a:gridCol w="634945">
                  <a:extLst>
                    <a:ext uri="{9D8B030D-6E8A-4147-A177-3AD203B41FA5}">
                      <a16:colId xmlns:a16="http://schemas.microsoft.com/office/drawing/2014/main" xmlns="" val="3246159149"/>
                    </a:ext>
                  </a:extLst>
                </a:gridCol>
                <a:gridCol w="684331">
                  <a:extLst>
                    <a:ext uri="{9D8B030D-6E8A-4147-A177-3AD203B41FA5}">
                      <a16:colId xmlns:a16="http://schemas.microsoft.com/office/drawing/2014/main" xmlns="" val="274488716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položka dotazníku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UTB ve Zlíně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FAME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FHS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FLKŘ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FMK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FT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381381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Kvalita teoretických znalostí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4,6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599533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Kvalita znalostí vědeckých pracovních postupů a výzkumu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3,3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700564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umožnilo získat vlastní zkušenosti s výzkumem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3,2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19101188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poskytlo dovednosti uplatnitelné v pracovním životě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2,8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4,1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760439"/>
                  </a:ext>
                </a:extLst>
              </a:tr>
              <a:tr h="16891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kritické myšlení a reflexi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4,0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1205616"/>
                  </a:ext>
                </a:extLst>
              </a:tr>
              <a:tr h="34480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spolupracovat s druhými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5530193"/>
                  </a:ext>
                </a:extLst>
              </a:tr>
              <a:tr h="26860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samostatné práce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3,8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4,6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3,4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29941321"/>
                  </a:ext>
                </a:extLst>
              </a:tr>
              <a:tr h="44894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komunikační dovednosti (zejména schopnost prezentovat vlastní myšlenky)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3,9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4,3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2,7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A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3,6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72786287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dovednosti v oblasti psané komunikace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3,8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1A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3,9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3,4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07429058"/>
                  </a:ext>
                </a:extLst>
              </a:tr>
              <a:tr h="33845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inovativně přemýšlet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4,1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3,5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3,7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3,0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4,2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3,5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05915152"/>
                  </a:ext>
                </a:extLst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732240" y="548680"/>
            <a:ext cx="1008112" cy="6124754"/>
          </a:xfrm>
          <a:prstGeom prst="rect">
            <a:avLst/>
          </a:prstGeom>
          <a:noFill/>
          <a:ln w="28575">
            <a:solidFill>
              <a:srgbClr val="FF800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92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Generické pracovní kompetence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49891"/>
              </p:ext>
            </p:extLst>
          </p:nvPr>
        </p:nvGraphicFramePr>
        <p:xfrm>
          <a:off x="107504" y="764704"/>
          <a:ext cx="8892482" cy="5673381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183188">
                  <a:extLst>
                    <a:ext uri="{9D8B030D-6E8A-4147-A177-3AD203B41FA5}">
                      <a16:colId xmlns:a16="http://schemas.microsoft.com/office/drawing/2014/main" xmlns="" val="2250439797"/>
                    </a:ext>
                  </a:extLst>
                </a:gridCol>
                <a:gridCol w="956765">
                  <a:extLst>
                    <a:ext uri="{9D8B030D-6E8A-4147-A177-3AD203B41FA5}">
                      <a16:colId xmlns:a16="http://schemas.microsoft.com/office/drawing/2014/main" xmlns="" val="2715450856"/>
                    </a:ext>
                  </a:extLst>
                </a:gridCol>
                <a:gridCol w="878833">
                  <a:extLst>
                    <a:ext uri="{9D8B030D-6E8A-4147-A177-3AD203B41FA5}">
                      <a16:colId xmlns:a16="http://schemas.microsoft.com/office/drawing/2014/main" xmlns="" val="2490123082"/>
                    </a:ext>
                  </a:extLst>
                </a:gridCol>
                <a:gridCol w="860597">
                  <a:extLst>
                    <a:ext uri="{9D8B030D-6E8A-4147-A177-3AD203B41FA5}">
                      <a16:colId xmlns:a16="http://schemas.microsoft.com/office/drawing/2014/main" xmlns="" val="500431384"/>
                    </a:ext>
                  </a:extLst>
                </a:gridCol>
                <a:gridCol w="717838">
                  <a:extLst>
                    <a:ext uri="{9D8B030D-6E8A-4147-A177-3AD203B41FA5}">
                      <a16:colId xmlns:a16="http://schemas.microsoft.com/office/drawing/2014/main" xmlns="" val="3720703898"/>
                    </a:ext>
                  </a:extLst>
                </a:gridCol>
                <a:gridCol w="717838">
                  <a:extLst>
                    <a:ext uri="{9D8B030D-6E8A-4147-A177-3AD203B41FA5}">
                      <a16:colId xmlns:a16="http://schemas.microsoft.com/office/drawing/2014/main" xmlns="" val="1919877763"/>
                    </a:ext>
                  </a:extLst>
                </a:gridCol>
                <a:gridCol w="716826">
                  <a:extLst>
                    <a:ext uri="{9D8B030D-6E8A-4147-A177-3AD203B41FA5}">
                      <a16:colId xmlns:a16="http://schemas.microsoft.com/office/drawing/2014/main" xmlns="" val="576694628"/>
                    </a:ext>
                  </a:extLst>
                </a:gridCol>
                <a:gridCol w="860597">
                  <a:extLst>
                    <a:ext uri="{9D8B030D-6E8A-4147-A177-3AD203B41FA5}">
                      <a16:colId xmlns:a16="http://schemas.microsoft.com/office/drawing/2014/main" xmlns="" val="672627695"/>
                    </a:ext>
                  </a:extLst>
                </a:gridCol>
              </a:tblGrid>
              <a:tr h="29827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Součást /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položka dotazníku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UTB ve Zlíně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FAI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FAME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FHS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FLKŘ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FMK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FT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extLst>
                  <a:ext uri="{0D108BD9-81ED-4DB2-BD59-A6C34878D82A}">
                    <a16:rowId xmlns:a16="http://schemas.microsoft.com/office/drawing/2014/main" xmlns="" val="1956128141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aktivně užívat cizí jazyk v mluvené formě.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3,3</a:t>
                      </a:r>
                      <a:endParaRPr lang="cs-CZ" sz="11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3,3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3,7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3,5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2,6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70662383"/>
                  </a:ext>
                </a:extLst>
              </a:tr>
              <a:tr h="61010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aktivně užívat cizí jazyk v písemné formě (např. porozumět psanému textu a zformulovat na něj textovou odpověď).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3,4</a:t>
                      </a:r>
                      <a:endParaRPr lang="cs-CZ" sz="11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3,4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3,5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3,7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3,1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3,5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2,8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50798954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efektivně organizovat svůj pracovní čas.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</a:rPr>
                        <a:t>3,4</a:t>
                      </a:r>
                      <a:endParaRPr lang="cs-CZ" sz="11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3,2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3,6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2,9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3,6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7140667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dodržovat zadané termíny a disciplínu ve firmě.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</a:rPr>
                        <a:t>3,6</a:t>
                      </a:r>
                      <a:endParaRPr lang="cs-CZ" sz="11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3,4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3,9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4,0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3,4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extLst>
                  <a:ext uri="{0D108BD9-81ED-4DB2-BD59-A6C34878D82A}">
                    <a16:rowId xmlns:a16="http://schemas.microsoft.com/office/drawing/2014/main" xmlns="" val="3445840493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informovat o progresu ve své pracovní činnosti.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</a:rPr>
                        <a:t>3,4</a:t>
                      </a:r>
                      <a:endParaRPr lang="cs-CZ" sz="11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3,2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3,6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3,1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3,9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2153886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přizpůsobovat se potřebám organizace.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</a:rPr>
                        <a:t>3,7</a:t>
                      </a:r>
                      <a:endParaRPr lang="cs-CZ" sz="11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3,5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3,6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3,9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3,9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3,6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extLst>
                  <a:ext uri="{0D108BD9-81ED-4DB2-BD59-A6C34878D82A}">
                    <a16:rowId xmlns:a16="http://schemas.microsoft.com/office/drawing/2014/main" xmlns="" val="2228662651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vyhledávat a osvojovat si nové informace.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4,1</a:t>
                      </a:r>
                      <a:endParaRPr lang="cs-CZ" sz="11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3,9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4,0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4,2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3,4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4,4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3,8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extLst>
                  <a:ext uri="{0D108BD9-81ED-4DB2-BD59-A6C34878D82A}">
                    <a16:rowId xmlns:a16="http://schemas.microsoft.com/office/drawing/2014/main" xmlns="" val="2098292171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nahlížet na pracovní problémy z více stran.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</a:rPr>
                        <a:t>3,5</a:t>
                      </a:r>
                      <a:endParaRPr lang="cs-CZ" sz="11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3,6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3,6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3,4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3,8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3,5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extLst>
                  <a:ext uri="{0D108BD9-81ED-4DB2-BD59-A6C34878D82A}">
                    <a16:rowId xmlns:a16="http://schemas.microsoft.com/office/drawing/2014/main" xmlns="" val="3219448904"/>
                  </a:ext>
                </a:extLst>
              </a:tr>
              <a:tr h="2440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sdílet informace s kolegy.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</a:rPr>
                        <a:t>3,9</a:t>
                      </a:r>
                      <a:endParaRPr lang="cs-CZ" sz="11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3,4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3,9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4,1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3,5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4,0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3,6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extLst>
                  <a:ext uri="{0D108BD9-81ED-4DB2-BD59-A6C34878D82A}">
                    <a16:rowId xmlns:a16="http://schemas.microsoft.com/office/drawing/2014/main" xmlns="" val="2914785012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poradit si ve standardních pracovních situacích.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</a:rPr>
                        <a:t>3,7</a:t>
                      </a:r>
                      <a:endParaRPr lang="cs-CZ" sz="11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3,5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3,5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3,8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3,3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4,0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3,6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extLst>
                  <a:ext uri="{0D108BD9-81ED-4DB2-BD59-A6C34878D82A}">
                    <a16:rowId xmlns:a16="http://schemas.microsoft.com/office/drawing/2014/main" xmlns="" val="860560856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pracovat pod tlakem a řešit nestandardní pracovní situace.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</a:rPr>
                        <a:t>3,4</a:t>
                      </a:r>
                      <a:endParaRPr lang="cs-CZ" sz="1100" b="1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3,2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3,5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3,1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4,0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3,4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extLst>
                  <a:ext uri="{0D108BD9-81ED-4DB2-BD59-A6C34878D82A}">
                    <a16:rowId xmlns:a16="http://schemas.microsoft.com/office/drawing/2014/main" xmlns="" val="920167352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identifikovat chyby v pracovních procesech.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3,2</a:t>
                      </a:r>
                      <a:endParaRPr lang="cs-CZ" sz="11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3,2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3,0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3,0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2,6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3,5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76308313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vybírat optimální postupy při řešení problémů.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3,3</a:t>
                      </a:r>
                      <a:endParaRPr lang="cs-CZ" sz="11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3,4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3,3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2,6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3,7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3,2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5422447"/>
                  </a:ext>
                </a:extLst>
              </a:tr>
              <a:tr h="3660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SO vybavuje absolventy schopností rozpoznat priority v řešení úkolů včetně ekonomických aspektů.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3,2</a:t>
                      </a:r>
                      <a:endParaRPr lang="cs-CZ" sz="11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3,1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3,3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3,4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1,8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3,3</a:t>
                      </a:r>
                      <a:endParaRPr lang="cs-CZ" sz="11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2,9</a:t>
                      </a:r>
                      <a:endParaRPr lang="cs-CZ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73" marR="40673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9290415"/>
                  </a:ext>
                </a:extLst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588125" y="980225"/>
            <a:ext cx="1008112" cy="5478423"/>
          </a:xfrm>
          <a:prstGeom prst="rect">
            <a:avLst/>
          </a:prstGeom>
          <a:noFill/>
          <a:ln w="28575">
            <a:solidFill>
              <a:srgbClr val="FF800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  <a:p>
            <a:pPr algn="ctr"/>
            <a:endParaRPr lang="cs-CZ" dirty="0">
              <a:solidFill>
                <a:srgbClr val="FF6600"/>
              </a:solidFill>
            </a:endParaRPr>
          </a:p>
          <a:p>
            <a:pPr algn="ctr"/>
            <a:endParaRPr lang="cs-CZ" dirty="0" smtClean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</a:t>
            </a:r>
            <a:r>
              <a:rPr lang="cs-CZ" baseline="-25000" dirty="0"/>
              <a:t>2</a:t>
            </a:r>
            <a:r>
              <a:rPr lang="cs-CZ" dirty="0"/>
              <a:t> - Závěr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268771"/>
              </p:ext>
            </p:extLst>
          </p:nvPr>
        </p:nvGraphicFramePr>
        <p:xfrm>
          <a:off x="179512" y="1196752"/>
          <a:ext cx="8280920" cy="4993164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4680520">
                  <a:extLst>
                    <a:ext uri="{9D8B030D-6E8A-4147-A177-3AD203B41FA5}">
                      <a16:colId xmlns:a16="http://schemas.microsoft.com/office/drawing/2014/main" xmlns="" val="1724167978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48010286"/>
                    </a:ext>
                  </a:extLst>
                </a:gridCol>
                <a:gridCol w="1152941">
                  <a:extLst>
                    <a:ext uri="{9D8B030D-6E8A-4147-A177-3AD203B41FA5}">
                      <a16:colId xmlns:a16="http://schemas.microsoft.com/office/drawing/2014/main" xmlns="" val="4261088158"/>
                    </a:ext>
                  </a:extLst>
                </a:gridCol>
                <a:gridCol w="863283">
                  <a:extLst>
                    <a:ext uri="{9D8B030D-6E8A-4147-A177-3AD203B41FA5}">
                      <a16:colId xmlns:a16="http://schemas.microsoft.com/office/drawing/2014/main" xmlns="" val="2653172538"/>
                    </a:ext>
                  </a:extLst>
                </a:gridCol>
              </a:tblGrid>
              <a:tr h="51577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Součást / </a:t>
                      </a:r>
                      <a:r>
                        <a:rPr lang="cs-CZ" sz="1400" dirty="0" smtClean="0">
                          <a:effectLst/>
                        </a:rPr>
                        <a:t>položka dotazníku 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Zaměstnavatelé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Absolventi 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Studenti</a:t>
                      </a:r>
                      <a:endParaRPr lang="cs-CZ" sz="1400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61519101"/>
                  </a:ext>
                </a:extLst>
              </a:tr>
              <a:tr h="29851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Kvalita teoretických znalostí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3,7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55149238"/>
                  </a:ext>
                </a:extLst>
              </a:tr>
              <a:tr h="46888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Kvalita znalostí vědeckých pracovních postupů a výzkumu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3,0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99554475"/>
                  </a:ext>
                </a:extLst>
              </a:tr>
              <a:tr h="46888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umožnilo získat vlastní zkušenosti s výzkumem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2,9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30355898"/>
                  </a:ext>
                </a:extLst>
              </a:tr>
              <a:tr h="46888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poskytlo dovednosti uplatnitelné v pracovním životě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3,2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7536261"/>
                  </a:ext>
                </a:extLst>
              </a:tr>
              <a:tr h="29851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kritické myšlení a reflexi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3,4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2103931"/>
                  </a:ext>
                </a:extLst>
              </a:tr>
              <a:tr h="46888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spolupracovat s druhými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3,9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99133021"/>
                  </a:ext>
                </a:extLst>
              </a:tr>
              <a:tr h="36370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samostatné práce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4,1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96260185"/>
                  </a:ext>
                </a:extLst>
              </a:tr>
              <a:tr h="70333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komunikační dovednosti (zejména schopnost prezentovat vlastní myšlenky)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3,7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307284854"/>
                  </a:ext>
                </a:extLst>
              </a:tr>
              <a:tr h="46888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dovednosti v oblasti psané komunikace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3,7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43580953"/>
                  </a:ext>
                </a:extLst>
              </a:tr>
              <a:tr h="46888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Studium rozvíjelo schopnosti inovativně přemýšlet</a:t>
                      </a:r>
                      <a:endParaRPr lang="cs-CZ" sz="140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3,7</a:t>
                      </a:r>
                      <a:endParaRPr lang="cs-CZ" sz="14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cs-CZ" sz="1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</a:rPr>
                        <a:t>3,4</a:t>
                      </a:r>
                      <a:endParaRPr lang="cs-CZ" sz="1400" b="1" dirty="0">
                        <a:effectLst/>
                        <a:latin typeface="Trebuchet MS" panose="020B0603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6413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510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endParaRPr lang="cs-CZ" dirty="0" smtClean="0"/>
          </a:p>
          <a:p>
            <a:pPr algn="r"/>
            <a:endParaRPr lang="cs-CZ" dirty="0"/>
          </a:p>
          <a:p>
            <a:pPr algn="r"/>
            <a:endParaRPr lang="cs-CZ" dirty="0" smtClean="0"/>
          </a:p>
          <a:p>
            <a:pPr algn="r"/>
            <a:endParaRPr lang="cs-CZ" dirty="0"/>
          </a:p>
          <a:p>
            <a:pPr algn="r"/>
            <a:endParaRPr lang="cs-CZ" dirty="0" smtClean="0"/>
          </a:p>
          <a:p>
            <a:pPr algn="r"/>
            <a:endParaRPr lang="cs-CZ" dirty="0"/>
          </a:p>
          <a:p>
            <a:pPr algn="r"/>
            <a:endParaRPr lang="cs-CZ" dirty="0" smtClean="0"/>
          </a:p>
          <a:p>
            <a:pPr algn="r"/>
            <a:endParaRPr lang="cs-CZ" dirty="0"/>
          </a:p>
          <a:p>
            <a:pPr algn="r"/>
            <a:endParaRPr lang="cs-CZ" dirty="0" smtClean="0"/>
          </a:p>
          <a:p>
            <a:pPr marL="0" indent="0" algn="r">
              <a:buNone/>
            </a:pPr>
            <a:endParaRPr lang="cs-CZ" dirty="0" smtClean="0"/>
          </a:p>
          <a:p>
            <a:pPr marL="0" indent="0" algn="r">
              <a:buNone/>
            </a:pPr>
            <a:r>
              <a:rPr lang="cs-CZ" sz="4400" b="1" dirty="0" smtClean="0"/>
              <a:t>Děkuji Vám za pozornost.</a:t>
            </a:r>
          </a:p>
          <a:p>
            <a:pPr algn="r"/>
            <a:endParaRPr lang="cs-CZ" dirty="0"/>
          </a:p>
          <a:p>
            <a:pPr marL="0" indent="0" algn="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6147076"/>
      </p:ext>
    </p:extLst>
  </p:cSld>
  <p:clrMapOvr>
    <a:masterClrMapping/>
  </p:clrMapOvr>
</p:sld>
</file>

<file path=ppt/theme/theme1.xml><?xml version="1.0" encoding="utf-8"?>
<a:theme xmlns:a="http://schemas.openxmlformats.org/drawingml/2006/main" name="Sablona-prezentace">
  <a:themeElements>
    <a:clrScheme name="Sablona-prezenta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ablona-prezentace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itchFamily="34" charset="0"/>
          </a:defRPr>
        </a:defPPr>
      </a:lstStyle>
    </a:lnDef>
  </a:objectDefaults>
  <a:extraClrSchemeLst>
    <a:extraClrScheme>
      <a:clrScheme name="Sablona-prezenta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blona-prezenta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blona-prezenta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10866</TotalTime>
  <Words>2598</Words>
  <Application>Microsoft Office PowerPoint</Application>
  <PresentationFormat>Předvádění na obrazovce (4:3)</PresentationFormat>
  <Paragraphs>1323</Paragraphs>
  <Slides>26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34" baseType="lpstr">
      <vt:lpstr>Arial</vt:lpstr>
      <vt:lpstr>Arial Black</vt:lpstr>
      <vt:lpstr>Arial Narrow</vt:lpstr>
      <vt:lpstr>Calibri</vt:lpstr>
      <vt:lpstr>Times New Roman</vt:lpstr>
      <vt:lpstr>Trebuchet MS</vt:lpstr>
      <vt:lpstr>Wingdings</vt:lpstr>
      <vt:lpstr>Sablona-prezentace</vt:lpstr>
      <vt:lpstr>Prezentace aplikace PowerPoint</vt:lpstr>
      <vt:lpstr>Východiska</vt:lpstr>
      <vt:lpstr>Prezentace aplikace PowerPoint</vt:lpstr>
      <vt:lpstr>C2:hodnocení studia ve Studijní oboru - studenti</vt:lpstr>
      <vt:lpstr>NOKUT-CZ-Q</vt:lpstr>
      <vt:lpstr>Vzdělávání a podpora studentů + Studijní prostředí</vt:lpstr>
      <vt:lpstr>Participace studentů + stimulace</vt:lpstr>
      <vt:lpstr>Relevance pro trh práce + mobilitní příležitosti + hodnocení</vt:lpstr>
      <vt:lpstr>Výstupy učení </vt:lpstr>
      <vt:lpstr>Očekávání, spokojenost, motivace</vt:lpstr>
      <vt:lpstr>C2 - Závěr</vt:lpstr>
      <vt:lpstr>C2 - Shluková analýza</vt:lpstr>
      <vt:lpstr>C2 - Shluková analýza (Obory ISCED-F)</vt:lpstr>
      <vt:lpstr>D1 - Hodnocení Studijních oborů ze strany absolventů</vt:lpstr>
      <vt:lpstr>Vzdělávání a podpora studentů + Studijní prostředí</vt:lpstr>
      <vt:lpstr>Participace studentů + stimulace</vt:lpstr>
      <vt:lpstr>Relevance pro trh práce + mobilitní příležitosti + hodnocení</vt:lpstr>
      <vt:lpstr>Výstupy učení </vt:lpstr>
      <vt:lpstr>Očekávání, spokojenost, motivace</vt:lpstr>
      <vt:lpstr>D1 - Závěr</vt:lpstr>
      <vt:lpstr>D2 - Hodnocení absolventů - zaměstnavatelé</vt:lpstr>
      <vt:lpstr>Uplatnění na trhu práce</vt:lpstr>
      <vt:lpstr>Výstupy učení</vt:lpstr>
      <vt:lpstr>Generické pracovní kompetence</vt:lpstr>
      <vt:lpstr>D2 - Závěr</vt:lpstr>
      <vt:lpstr>Prezentace aplikace PowerPoint</vt:lpstr>
    </vt:vector>
  </TitlesOfParts>
  <Company>utb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Mzdy 2008 – 2016</dc:title>
  <dc:creator>Kňourková, Černý</dc:creator>
  <cp:lastModifiedBy>machackova</cp:lastModifiedBy>
  <cp:revision>1068</cp:revision>
  <cp:lastPrinted>2018-04-25T06:42:04Z</cp:lastPrinted>
  <dcterms:created xsi:type="dcterms:W3CDTF">2007-10-02T10:20:28Z</dcterms:created>
  <dcterms:modified xsi:type="dcterms:W3CDTF">2018-06-20T10:50:02Z</dcterms:modified>
</cp:coreProperties>
</file>