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4"/>
  </p:sldMasterIdLst>
  <p:notesMasterIdLst>
    <p:notesMasterId r:id="rId20"/>
  </p:notesMasterIdLst>
  <p:handoutMasterIdLst>
    <p:handoutMasterId r:id="rId21"/>
  </p:handoutMasterIdLst>
  <p:sldIdLst>
    <p:sldId id="346" r:id="rId5"/>
    <p:sldId id="422" r:id="rId6"/>
    <p:sldId id="423" r:id="rId7"/>
    <p:sldId id="424" r:id="rId8"/>
    <p:sldId id="427" r:id="rId9"/>
    <p:sldId id="428" r:id="rId10"/>
    <p:sldId id="429" r:id="rId11"/>
    <p:sldId id="430" r:id="rId12"/>
    <p:sldId id="431" r:id="rId13"/>
    <p:sldId id="432" r:id="rId14"/>
    <p:sldId id="433" r:id="rId15"/>
    <p:sldId id="434" r:id="rId16"/>
    <p:sldId id="425" r:id="rId17"/>
    <p:sldId id="426" r:id="rId18"/>
    <p:sldId id="435" r:id="rId19"/>
  </p:sldIdLst>
  <p:sldSz cx="12192000" cy="6858000"/>
  <p:notesSz cx="6808788" cy="9940925"/>
  <p:defaultTextStyle>
    <a:defPPr>
      <a:defRPr lang="cs-CZ"/>
    </a:defPPr>
    <a:lvl1pPr marL="0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635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279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69186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558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2022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38370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194720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107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0808"/>
    <a:srgbClr val="CE1818"/>
    <a:srgbClr val="FF7800"/>
    <a:srgbClr val="E65014"/>
    <a:srgbClr val="57CBEF"/>
    <a:srgbClr val="AC1414"/>
    <a:srgbClr val="46505A"/>
    <a:srgbClr val="BECDD2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utbcz-my.sharepoint.com/personal/mblahova_utb_cz/Documents/Rektor&#225;t/Statistika,%20prezentace/2020/2020_11%20Po&#269;ty%20cizincu%20a%20samopl&#225;tc&#367;%202001-2020%20po%20matric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https://utbcz-my.sharepoint.com/personal/mblahova_utb_cz/Documents/Rektor&#225;t/Statistika,%20prezentace/2020/2020_11%20Po&#269;ty%20cizincu%20a%20samopl&#225;tc&#367;%202001-2020%20po%20matrice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https://utbcz-my.sharepoint.com/personal/mblahova_utb_cz/Documents/Rektor&#225;t/Statistika,%20prezentace/2020/2020_11%20Po&#269;ty%20cizincu%20a%20samopl&#225;tc&#367;%202001-2020%20po%20matrice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https://utbcz-my.sharepoint.com/personal/mblahova_utb_cz/Documents/Rektor&#225;t/Statistika,%20prezentace/2020/2020_11%20Po&#269;ty%20cizincu%20a%20samopl&#225;tc&#367;%202001-2020%20po%20matrice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https://utbcz-my.sharepoint.com/personal/mblahova_utb_cz/Documents/Rektor&#225;t/Statistika,%20prezentace/2020/2020_11%20Po&#269;ty%20cizincu%20a%20samopl&#225;tc&#367;%202001-2020%20po%20matrice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utbcz-my.sharepoint.com/personal/mblahova_utb_cz/Documents/Rektor&#225;t/Statistika,%20prezentace/2020/2020_11%20Po&#269;ty%20cizincu%20a%20samopl&#225;tc&#367;%202001-2020%20po%20matric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utbcz-my.sharepoint.com/personal/mblahova_utb_cz/Documents/Rektor&#225;t/Statistika,%20prezentace/2020/2020_11%20Po&#269;ty%20cizincu%20a%20samopl&#225;tc&#367;%202001-2020%20po%20matrice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utbcz-my.sharepoint.com/personal/mblahova_utb_cz/Documents/Rektor&#225;t/Statistika,%20prezentace/2020/2020_11%20Po&#269;ty%20cizincu%20a%20samopl&#225;tc&#367;%202001-2020%20po%20matrice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utbcz-my.sharepoint.com/personal/mblahova_utb_cz/Documents/Rektor&#225;t/Statistika,%20prezentace/2020/2020_11%20Po&#269;ty%20cizincu%20a%20samopl&#225;tc&#367;%202001-2020%20po%20matrice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utbcz-my.sharepoint.com/personal/mblahova_utb_cz/Documents/Rektor&#225;t/Statistika,%20prezentace/2020/2020_11%20Po&#269;ty%20cizincu%20a%20samopl&#225;tc&#367;%202001-2020%20po%20matrice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utbcz-my.sharepoint.com/personal/mblahova_utb_cz/Documents/Rektor&#225;t/Statistika,%20prezentace/2020/2020_11%20Po&#269;ty%20cizincu%20a%20samopl&#225;tc&#367;%202001-2020%20po%20matrice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utbcz-my.sharepoint.com/personal/mblahova_utb_cz/Documents/Rektor&#225;t/Statistika,%20prezentace/2020/2020_11%20Po&#269;ty%20cizincu%20a%20samopl&#225;tc&#367;%202001-2020%20po%20matrice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https://utbcz-my.sharepoint.com/personal/mblahova_utb_cz/Documents/Rektor&#225;t/Statistika,%20prezentace/2020/2020_11%20Po&#269;ty%20cizincu%20a%20samopl&#225;tc&#367;%202001-2020%20po%20matrice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cs-CZ" baseline="0"/>
              <a:t>Studenti na UTB</a:t>
            </a:r>
            <a:endParaRPr lang="cs-CZ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FF750D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Pt>
            <c:idx val="19"/>
            <c:invertIfNegative val="0"/>
            <c:bubble3D val="0"/>
            <c:spPr>
              <a:solidFill>
                <a:srgbClr val="FF750D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BFA-4BAD-8D4D-359FBFEDDAA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Studenti!$A$3:$A$22</c:f>
              <c:strCache>
                <c:ptCount val="20"/>
                <c:pt idx="0">
                  <c:v>31.10.2001</c:v>
                </c:pt>
                <c:pt idx="1">
                  <c:v>31.10.2002</c:v>
                </c:pt>
                <c:pt idx="2">
                  <c:v>31.10.2003</c:v>
                </c:pt>
                <c:pt idx="3">
                  <c:v>31.10.2004</c:v>
                </c:pt>
                <c:pt idx="4">
                  <c:v>31.10.2005</c:v>
                </c:pt>
                <c:pt idx="5">
                  <c:v>31.10.2006</c:v>
                </c:pt>
                <c:pt idx="6">
                  <c:v>31.10.2007</c:v>
                </c:pt>
                <c:pt idx="7">
                  <c:v>31.10.2008</c:v>
                </c:pt>
                <c:pt idx="8">
                  <c:v>31.10.2009</c:v>
                </c:pt>
                <c:pt idx="9">
                  <c:v>31.10.2010</c:v>
                </c:pt>
                <c:pt idx="10">
                  <c:v>31.10.2011</c:v>
                </c:pt>
                <c:pt idx="11">
                  <c:v>31.10.2012</c:v>
                </c:pt>
                <c:pt idx="12">
                  <c:v>31.10.2013</c:v>
                </c:pt>
                <c:pt idx="13">
                  <c:v>31.10.2014</c:v>
                </c:pt>
                <c:pt idx="14">
                  <c:v>31.10.2015</c:v>
                </c:pt>
                <c:pt idx="15">
                  <c:v>31.10.2016</c:v>
                </c:pt>
                <c:pt idx="16">
                  <c:v>31.10.2017</c:v>
                </c:pt>
                <c:pt idx="17">
                  <c:v>31.10.2018</c:v>
                </c:pt>
                <c:pt idx="18">
                  <c:v>31.10.2019</c:v>
                </c:pt>
                <c:pt idx="19">
                  <c:v>31.10.2020.</c:v>
                </c:pt>
              </c:strCache>
            </c:strRef>
          </c:cat>
          <c:val>
            <c:numRef>
              <c:f>Studenti!$B$3:$B$22</c:f>
              <c:numCache>
                <c:formatCode>#,##0</c:formatCode>
                <c:ptCount val="20"/>
                <c:pt idx="0">
                  <c:v>3458</c:v>
                </c:pt>
                <c:pt idx="1">
                  <c:v>4205</c:v>
                </c:pt>
                <c:pt idx="2">
                  <c:v>5759</c:v>
                </c:pt>
                <c:pt idx="3">
                  <c:v>7388</c:v>
                </c:pt>
                <c:pt idx="4">
                  <c:v>8544</c:v>
                </c:pt>
                <c:pt idx="5">
                  <c:v>10009</c:v>
                </c:pt>
                <c:pt idx="6">
                  <c:v>11370</c:v>
                </c:pt>
                <c:pt idx="7">
                  <c:v>12685</c:v>
                </c:pt>
                <c:pt idx="8">
                  <c:v>13921</c:v>
                </c:pt>
                <c:pt idx="9">
                  <c:v>13536</c:v>
                </c:pt>
                <c:pt idx="10">
                  <c:v>12922</c:v>
                </c:pt>
                <c:pt idx="11">
                  <c:v>12580</c:v>
                </c:pt>
                <c:pt idx="12">
                  <c:v>11967</c:v>
                </c:pt>
                <c:pt idx="13">
                  <c:v>10990</c:v>
                </c:pt>
                <c:pt idx="14" formatCode="General">
                  <c:v>10114</c:v>
                </c:pt>
                <c:pt idx="15" formatCode="General">
                  <c:v>9697</c:v>
                </c:pt>
                <c:pt idx="16" formatCode="General">
                  <c:v>9408</c:v>
                </c:pt>
                <c:pt idx="17" formatCode="General">
                  <c:v>9226</c:v>
                </c:pt>
                <c:pt idx="18" formatCode="General">
                  <c:v>9397</c:v>
                </c:pt>
                <c:pt idx="19" formatCode="General">
                  <c:v>9674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BFA-4BAD-8D4D-359FBFEDDAA5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2123645936"/>
        <c:axId val="2123634288"/>
      </c:barChart>
      <c:catAx>
        <c:axId val="2123645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cs-CZ"/>
          </a:p>
        </c:txPr>
        <c:crossAx val="2123634288"/>
        <c:crosses val="autoZero"/>
        <c:auto val="1"/>
        <c:lblAlgn val="ctr"/>
        <c:lblOffset val="100"/>
        <c:noMultiLvlLbl val="1"/>
      </c:catAx>
      <c:valAx>
        <c:axId val="2123634288"/>
        <c:scaling>
          <c:orientation val="minMax"/>
        </c:scaling>
        <c:delete val="0"/>
        <c:axPos val="l"/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123645936"/>
        <c:crosses val="autoZero"/>
        <c:crossBetween val="between"/>
        <c:majorUnit val="100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cs-CZ"/>
              <a:t>Cizinci </a:t>
            </a:r>
            <a:r>
              <a:rPr lang="cs-CZ" baseline="0"/>
              <a:t>na UTB po součástech - CPS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'Cizinci po součástech'!$H$2</c:f>
              <c:strCache>
                <c:ptCount val="1"/>
                <c:pt idx="0">
                  <c:v>CPS</c:v>
                </c:pt>
              </c:strCache>
            </c:strRef>
          </c:tx>
          <c:spPr>
            <a:solidFill>
              <a:srgbClr val="FF750D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Pt>
            <c:idx val="19"/>
            <c:invertIfNegative val="0"/>
            <c:bubble3D val="0"/>
            <c:spPr>
              <a:solidFill>
                <a:srgbClr val="FF750D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5498-49A3-B139-8DEDDEDB1ED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'Cizinci po součástech'!$A$3:$A$22</c:f>
              <c:strCache>
                <c:ptCount val="20"/>
                <c:pt idx="0">
                  <c:v>31.10.2001</c:v>
                </c:pt>
                <c:pt idx="1">
                  <c:v>31.10.2002</c:v>
                </c:pt>
                <c:pt idx="2">
                  <c:v>31.10.2003</c:v>
                </c:pt>
                <c:pt idx="3">
                  <c:v>31.10.2004</c:v>
                </c:pt>
                <c:pt idx="4">
                  <c:v>31.10.2005</c:v>
                </c:pt>
                <c:pt idx="5">
                  <c:v>31.10.2006</c:v>
                </c:pt>
                <c:pt idx="6">
                  <c:v>31.10.2007</c:v>
                </c:pt>
                <c:pt idx="7">
                  <c:v>31.10.2008</c:v>
                </c:pt>
                <c:pt idx="8">
                  <c:v>31.10.2009</c:v>
                </c:pt>
                <c:pt idx="9">
                  <c:v>31.10.2010</c:v>
                </c:pt>
                <c:pt idx="10">
                  <c:v>31.10.2011</c:v>
                </c:pt>
                <c:pt idx="11">
                  <c:v>31.10.2012</c:v>
                </c:pt>
                <c:pt idx="12">
                  <c:v>31.10.2013</c:v>
                </c:pt>
                <c:pt idx="13">
                  <c:v>31.10.2014</c:v>
                </c:pt>
                <c:pt idx="14">
                  <c:v>31.10.2015</c:v>
                </c:pt>
                <c:pt idx="15">
                  <c:v>31.10.2016</c:v>
                </c:pt>
                <c:pt idx="16">
                  <c:v>31.10.2017</c:v>
                </c:pt>
                <c:pt idx="17">
                  <c:v>31.10.2018</c:v>
                </c:pt>
                <c:pt idx="18">
                  <c:v>31.10.2019</c:v>
                </c:pt>
                <c:pt idx="19">
                  <c:v>31.10.2020.</c:v>
                </c:pt>
              </c:strCache>
            </c:strRef>
          </c:cat>
          <c:val>
            <c:numRef>
              <c:f>'Cizinci po součástech'!$H$3:$H$22</c:f>
              <c:numCache>
                <c:formatCode>General</c:formatCode>
                <c:ptCount val="20"/>
                <c:pt idx="16">
                  <c:v>7</c:v>
                </c:pt>
                <c:pt idx="17">
                  <c:v>12</c:v>
                </c:pt>
                <c:pt idx="18">
                  <c:v>14</c:v>
                </c:pt>
                <c:pt idx="19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498-49A3-B139-8DEDDEDB1ED4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1820014752"/>
        <c:axId val="1820017248"/>
      </c:barChart>
      <c:catAx>
        <c:axId val="18200147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50000"/>
                  <a:lumOff val="5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cs-CZ"/>
          </a:p>
        </c:txPr>
        <c:crossAx val="1820017248"/>
        <c:crosses val="autoZero"/>
        <c:auto val="1"/>
        <c:lblAlgn val="ctr"/>
        <c:lblOffset val="100"/>
        <c:noMultiLvlLbl val="1"/>
      </c:catAx>
      <c:valAx>
        <c:axId val="1820017248"/>
        <c:scaling>
          <c:orientation val="minMax"/>
          <c:max val="350"/>
          <c:min val="0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820014752"/>
        <c:crosses val="autoZero"/>
        <c:crossBetween val="between"/>
        <c:majorUnit val="25"/>
        <c:minorUnit val="1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cs-CZ" baseline="0"/>
              <a:t>Poměr cizinců na celkovém počtu studentů UTB</a:t>
            </a:r>
            <a:endParaRPr lang="cs-CZ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FF750D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Pt>
            <c:idx val="19"/>
            <c:invertIfNegative val="0"/>
            <c:bubble3D val="0"/>
            <c:spPr>
              <a:solidFill>
                <a:srgbClr val="FF750D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CF-45EA-86BB-BA3AE1E3968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'Poměr cizinců na studentech'!$A$5:$A$24</c:f>
              <c:strCache>
                <c:ptCount val="20"/>
                <c:pt idx="0">
                  <c:v>31.10.2001</c:v>
                </c:pt>
                <c:pt idx="1">
                  <c:v>31.10.2002</c:v>
                </c:pt>
                <c:pt idx="2">
                  <c:v>31.10.2003</c:v>
                </c:pt>
                <c:pt idx="3">
                  <c:v>31.10.2004</c:v>
                </c:pt>
                <c:pt idx="4">
                  <c:v>31.10.2005</c:v>
                </c:pt>
                <c:pt idx="5">
                  <c:v>31.10.2006</c:v>
                </c:pt>
                <c:pt idx="6">
                  <c:v>31.10.2007</c:v>
                </c:pt>
                <c:pt idx="7">
                  <c:v>31.10.2008</c:v>
                </c:pt>
                <c:pt idx="8">
                  <c:v>31.10.2009</c:v>
                </c:pt>
                <c:pt idx="9">
                  <c:v>31.10.2010</c:v>
                </c:pt>
                <c:pt idx="10">
                  <c:v>31.10.2011</c:v>
                </c:pt>
                <c:pt idx="11">
                  <c:v>31.10.2012</c:v>
                </c:pt>
                <c:pt idx="12">
                  <c:v>31.10.2013</c:v>
                </c:pt>
                <c:pt idx="13">
                  <c:v>31.10.2014</c:v>
                </c:pt>
                <c:pt idx="14">
                  <c:v>31.10.2015</c:v>
                </c:pt>
                <c:pt idx="15">
                  <c:v>31.10.2016</c:v>
                </c:pt>
                <c:pt idx="16">
                  <c:v>31.10.2017</c:v>
                </c:pt>
                <c:pt idx="17">
                  <c:v>31.10.2018</c:v>
                </c:pt>
                <c:pt idx="18">
                  <c:v>31.10.2019</c:v>
                </c:pt>
                <c:pt idx="19">
                  <c:v>31.10.2020.</c:v>
                </c:pt>
              </c:strCache>
            </c:strRef>
          </c:cat>
          <c:val>
            <c:numRef>
              <c:f>'Poměr cizinců na studentech'!$D$5:$D$24</c:f>
              <c:numCache>
                <c:formatCode>0.0%</c:formatCode>
                <c:ptCount val="20"/>
                <c:pt idx="0">
                  <c:v>3.1521110468478893E-2</c:v>
                </c:pt>
                <c:pt idx="1">
                  <c:v>3.56718192627824E-2</c:v>
                </c:pt>
                <c:pt idx="2">
                  <c:v>3.7506511547143601E-2</c:v>
                </c:pt>
                <c:pt idx="3">
                  <c:v>5.1434759068760154E-2</c:v>
                </c:pt>
                <c:pt idx="4">
                  <c:v>5.9222846441947564E-2</c:v>
                </c:pt>
                <c:pt idx="5">
                  <c:v>6.0845239284643818E-2</c:v>
                </c:pt>
                <c:pt idx="6">
                  <c:v>6.3852242744063328E-2</c:v>
                </c:pt>
                <c:pt idx="7">
                  <c:v>6.1411115490737092E-2</c:v>
                </c:pt>
                <c:pt idx="8">
                  <c:v>5.7179800301702464E-2</c:v>
                </c:pt>
                <c:pt idx="9">
                  <c:v>6.0726950354609927E-2</c:v>
                </c:pt>
                <c:pt idx="10">
                  <c:v>6.430893050611361E-2</c:v>
                </c:pt>
                <c:pt idx="11">
                  <c:v>6.7011128775834664E-2</c:v>
                </c:pt>
                <c:pt idx="12">
                  <c:v>7.1112225286203729E-2</c:v>
                </c:pt>
                <c:pt idx="13">
                  <c:v>8.4895359417652416E-2</c:v>
                </c:pt>
                <c:pt idx="14">
                  <c:v>9.5115681233933158E-2</c:v>
                </c:pt>
                <c:pt idx="15">
                  <c:v>0.1018871816025575</c:v>
                </c:pt>
                <c:pt idx="16">
                  <c:v>0.11267006802721088</c:v>
                </c:pt>
                <c:pt idx="17">
                  <c:v>0.11315846520702363</c:v>
                </c:pt>
                <c:pt idx="18">
                  <c:v>0.10982228370756625</c:v>
                </c:pt>
                <c:pt idx="19">
                  <c:v>0.10305974777754806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FCF-45EA-86BB-BA3AE1E3968B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2123645936"/>
        <c:axId val="2123634288"/>
      </c:barChart>
      <c:catAx>
        <c:axId val="2123645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cs-CZ"/>
          </a:p>
        </c:txPr>
        <c:crossAx val="2123634288"/>
        <c:crosses val="autoZero"/>
        <c:auto val="1"/>
        <c:lblAlgn val="ctr"/>
        <c:lblOffset val="100"/>
        <c:noMultiLvlLbl val="1"/>
      </c:catAx>
      <c:valAx>
        <c:axId val="2123634288"/>
        <c:scaling>
          <c:orientation val="minMax"/>
          <c:max val="0.12000000000000001"/>
          <c:min val="0"/>
        </c:scaling>
        <c:delete val="0"/>
        <c:axPos val="l"/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123645936"/>
        <c:crosses val="autoZero"/>
        <c:crossBetween val="between"/>
        <c:majorUnit val="2.0000000000000004E-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en-US"/>
              <a:t>S</a:t>
            </a:r>
            <a:r>
              <a:rPr lang="cs-CZ"/>
              <a:t>amoplátci</a:t>
            </a:r>
            <a:r>
              <a:rPr lang="cs-CZ" baseline="0"/>
              <a:t> na UTB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FF750D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Pt>
            <c:idx val="19"/>
            <c:invertIfNegative val="0"/>
            <c:bubble3D val="0"/>
            <c:spPr>
              <a:solidFill>
                <a:srgbClr val="FF750D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96DF-4B76-AF4E-D13C3A279A1C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96DF-4B76-AF4E-D13C3A279A1C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96DF-4B76-AF4E-D13C3A279A1C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96DF-4B76-AF4E-D13C3A279A1C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96DF-4B76-AF4E-D13C3A279A1C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96DF-4B76-AF4E-D13C3A279A1C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96DF-4B76-AF4E-D13C3A279A1C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96DF-4B76-AF4E-D13C3A279A1C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96DF-4B76-AF4E-D13C3A279A1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Samoplatci!$A$4:$A$23</c:f>
              <c:strCache>
                <c:ptCount val="20"/>
                <c:pt idx="0">
                  <c:v>31.10.2001</c:v>
                </c:pt>
                <c:pt idx="1">
                  <c:v>31.10.2002</c:v>
                </c:pt>
                <c:pt idx="2">
                  <c:v>31.10.2003</c:v>
                </c:pt>
                <c:pt idx="3">
                  <c:v>31.10.2004</c:v>
                </c:pt>
                <c:pt idx="4">
                  <c:v>31.10.2005</c:v>
                </c:pt>
                <c:pt idx="5">
                  <c:v>31.10.2006</c:v>
                </c:pt>
                <c:pt idx="6">
                  <c:v>31.10.2007</c:v>
                </c:pt>
                <c:pt idx="7">
                  <c:v>31.10.2008</c:v>
                </c:pt>
                <c:pt idx="8">
                  <c:v>31.10.2009</c:v>
                </c:pt>
                <c:pt idx="9">
                  <c:v>31.10.2010</c:v>
                </c:pt>
                <c:pt idx="10">
                  <c:v>31.10.2011</c:v>
                </c:pt>
                <c:pt idx="11">
                  <c:v>31.10.2012</c:v>
                </c:pt>
                <c:pt idx="12">
                  <c:v>31.10.2013</c:v>
                </c:pt>
                <c:pt idx="13">
                  <c:v>31.10.2014</c:v>
                </c:pt>
                <c:pt idx="14">
                  <c:v>31.10.2015</c:v>
                </c:pt>
                <c:pt idx="15">
                  <c:v>31.10.2016</c:v>
                </c:pt>
                <c:pt idx="16">
                  <c:v>31.10.2017</c:v>
                </c:pt>
                <c:pt idx="17">
                  <c:v>31.10.2018</c:v>
                </c:pt>
                <c:pt idx="18">
                  <c:v>31.10.2019</c:v>
                </c:pt>
                <c:pt idx="19">
                  <c:v>31.10.2020.</c:v>
                </c:pt>
              </c:strCache>
            </c:strRef>
          </c:cat>
          <c:val>
            <c:numRef>
              <c:f>Samoplatci!$B$4:$B$23</c:f>
              <c:numCache>
                <c:formatCode>General</c:formatCode>
                <c:ptCount val="2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108</c:v>
                </c:pt>
                <c:pt idx="9">
                  <c:v>61</c:v>
                </c:pt>
                <c:pt idx="10">
                  <c:v>46</c:v>
                </c:pt>
                <c:pt idx="11">
                  <c:v>46</c:v>
                </c:pt>
                <c:pt idx="12">
                  <c:v>40</c:v>
                </c:pt>
                <c:pt idx="13">
                  <c:v>61</c:v>
                </c:pt>
                <c:pt idx="14">
                  <c:v>79</c:v>
                </c:pt>
                <c:pt idx="15">
                  <c:v>98</c:v>
                </c:pt>
                <c:pt idx="16">
                  <c:v>107</c:v>
                </c:pt>
                <c:pt idx="17">
                  <c:v>106</c:v>
                </c:pt>
                <c:pt idx="18">
                  <c:v>123</c:v>
                </c:pt>
                <c:pt idx="19">
                  <c:v>192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6DF-4B76-AF4E-D13C3A279A1C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1820014752"/>
        <c:axId val="1820017248"/>
      </c:barChart>
      <c:catAx>
        <c:axId val="1820014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cs-CZ"/>
          </a:p>
        </c:txPr>
        <c:crossAx val="1820017248"/>
        <c:crosses val="autoZero"/>
        <c:auto val="1"/>
        <c:lblAlgn val="ctr"/>
        <c:lblOffset val="100"/>
        <c:noMultiLvlLbl val="1"/>
      </c:catAx>
      <c:valAx>
        <c:axId val="182001724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8200147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en-US"/>
              <a:t>S</a:t>
            </a:r>
            <a:r>
              <a:rPr lang="cs-CZ"/>
              <a:t>amoplátci</a:t>
            </a:r>
            <a:r>
              <a:rPr lang="cs-CZ" baseline="0"/>
              <a:t> na UTB po součástech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'Samoplátci po součástech'!$B$3</c:f>
              <c:strCache>
                <c:ptCount val="1"/>
                <c:pt idx="0">
                  <c:v>FT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Pt>
            <c:idx val="19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9F5B-4D61-B90A-E625BCB9911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'Samoplátci po součástech'!$A$4:$A$15</c:f>
              <c:strCache>
                <c:ptCount val="12"/>
                <c:pt idx="0">
                  <c:v>31.10.2009</c:v>
                </c:pt>
                <c:pt idx="1">
                  <c:v>31.10.2010</c:v>
                </c:pt>
                <c:pt idx="2">
                  <c:v>31.10.2011</c:v>
                </c:pt>
                <c:pt idx="3">
                  <c:v>31.10.2012</c:v>
                </c:pt>
                <c:pt idx="4">
                  <c:v>31.10.2013</c:v>
                </c:pt>
                <c:pt idx="5">
                  <c:v>31.10.2014</c:v>
                </c:pt>
                <c:pt idx="6">
                  <c:v>31.10.2015</c:v>
                </c:pt>
                <c:pt idx="7">
                  <c:v>31.10.2016</c:v>
                </c:pt>
                <c:pt idx="8">
                  <c:v>31.10.2017</c:v>
                </c:pt>
                <c:pt idx="9">
                  <c:v>31.10.2018</c:v>
                </c:pt>
                <c:pt idx="10">
                  <c:v>31.10.2019</c:v>
                </c:pt>
                <c:pt idx="11">
                  <c:v>31.10.2020.</c:v>
                </c:pt>
              </c:strCache>
            </c:strRef>
          </c:cat>
          <c:val>
            <c:numRef>
              <c:f>'Samoplátci po součástech'!$B$4:$B$15</c:f>
              <c:numCache>
                <c:formatCode>General</c:formatCode>
                <c:ptCount val="12"/>
                <c:pt idx="0">
                  <c:v>27</c:v>
                </c:pt>
                <c:pt idx="1">
                  <c:v>3</c:v>
                </c:pt>
                <c:pt idx="2">
                  <c:v>6</c:v>
                </c:pt>
                <c:pt idx="3">
                  <c:v>11</c:v>
                </c:pt>
                <c:pt idx="4">
                  <c:v>11</c:v>
                </c:pt>
                <c:pt idx="5">
                  <c:v>12</c:v>
                </c:pt>
                <c:pt idx="6">
                  <c:v>11</c:v>
                </c:pt>
                <c:pt idx="7">
                  <c:v>15</c:v>
                </c:pt>
                <c:pt idx="8">
                  <c:v>16</c:v>
                </c:pt>
                <c:pt idx="9">
                  <c:v>18</c:v>
                </c:pt>
                <c:pt idx="10">
                  <c:v>18</c:v>
                </c:pt>
                <c:pt idx="11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F5B-4D61-B90A-E625BCB99118}"/>
            </c:ext>
          </c:extLst>
        </c:ser>
        <c:ser>
          <c:idx val="1"/>
          <c:order val="1"/>
          <c:tx>
            <c:strRef>
              <c:f>'Samoplátci po součástech'!$C$3</c:f>
              <c:strCache>
                <c:ptCount val="1"/>
                <c:pt idx="0">
                  <c:v>FaME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'Samoplátci po součástech'!$A$4:$A$15</c:f>
              <c:strCache>
                <c:ptCount val="12"/>
                <c:pt idx="0">
                  <c:v>31.10.2009</c:v>
                </c:pt>
                <c:pt idx="1">
                  <c:v>31.10.2010</c:v>
                </c:pt>
                <c:pt idx="2">
                  <c:v>31.10.2011</c:v>
                </c:pt>
                <c:pt idx="3">
                  <c:v>31.10.2012</c:v>
                </c:pt>
                <c:pt idx="4">
                  <c:v>31.10.2013</c:v>
                </c:pt>
                <c:pt idx="5">
                  <c:v>31.10.2014</c:v>
                </c:pt>
                <c:pt idx="6">
                  <c:v>31.10.2015</c:v>
                </c:pt>
                <c:pt idx="7">
                  <c:v>31.10.2016</c:v>
                </c:pt>
                <c:pt idx="8">
                  <c:v>31.10.2017</c:v>
                </c:pt>
                <c:pt idx="9">
                  <c:v>31.10.2018</c:v>
                </c:pt>
                <c:pt idx="10">
                  <c:v>31.10.2019</c:v>
                </c:pt>
                <c:pt idx="11">
                  <c:v>31.10.2020.</c:v>
                </c:pt>
              </c:strCache>
            </c:strRef>
          </c:cat>
          <c:val>
            <c:numRef>
              <c:f>'Samoplátci po součástech'!$C$4:$C$15</c:f>
              <c:numCache>
                <c:formatCode>General</c:formatCode>
                <c:ptCount val="12"/>
                <c:pt idx="0">
                  <c:v>47</c:v>
                </c:pt>
                <c:pt idx="1">
                  <c:v>39</c:v>
                </c:pt>
                <c:pt idx="2">
                  <c:v>27</c:v>
                </c:pt>
                <c:pt idx="3">
                  <c:v>25</c:v>
                </c:pt>
                <c:pt idx="4">
                  <c:v>20</c:v>
                </c:pt>
                <c:pt idx="5">
                  <c:v>42</c:v>
                </c:pt>
                <c:pt idx="6">
                  <c:v>54</c:v>
                </c:pt>
                <c:pt idx="7">
                  <c:v>57</c:v>
                </c:pt>
                <c:pt idx="8">
                  <c:v>67</c:v>
                </c:pt>
                <c:pt idx="9">
                  <c:v>54</c:v>
                </c:pt>
                <c:pt idx="10">
                  <c:v>57</c:v>
                </c:pt>
                <c:pt idx="11">
                  <c:v>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F5B-4D61-B90A-E625BCB99118}"/>
            </c:ext>
          </c:extLst>
        </c:ser>
        <c:ser>
          <c:idx val="2"/>
          <c:order val="2"/>
          <c:tx>
            <c:strRef>
              <c:f>'Samoplátci po součástech'!$D$3</c:f>
              <c:strCache>
                <c:ptCount val="1"/>
                <c:pt idx="0">
                  <c:v>FMK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'Samoplátci po součástech'!$A$4:$A$15</c:f>
              <c:strCache>
                <c:ptCount val="12"/>
                <c:pt idx="0">
                  <c:v>31.10.2009</c:v>
                </c:pt>
                <c:pt idx="1">
                  <c:v>31.10.2010</c:v>
                </c:pt>
                <c:pt idx="2">
                  <c:v>31.10.2011</c:v>
                </c:pt>
                <c:pt idx="3">
                  <c:v>31.10.2012</c:v>
                </c:pt>
                <c:pt idx="4">
                  <c:v>31.10.2013</c:v>
                </c:pt>
                <c:pt idx="5">
                  <c:v>31.10.2014</c:v>
                </c:pt>
                <c:pt idx="6">
                  <c:v>31.10.2015</c:v>
                </c:pt>
                <c:pt idx="7">
                  <c:v>31.10.2016</c:v>
                </c:pt>
                <c:pt idx="8">
                  <c:v>31.10.2017</c:v>
                </c:pt>
                <c:pt idx="9">
                  <c:v>31.10.2018</c:v>
                </c:pt>
                <c:pt idx="10">
                  <c:v>31.10.2019</c:v>
                </c:pt>
                <c:pt idx="11">
                  <c:v>31.10.2020.</c:v>
                </c:pt>
              </c:strCache>
            </c:strRef>
          </c:cat>
          <c:val>
            <c:numRef>
              <c:f>'Samoplátci po součástech'!$D$4:$D$15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3</c:v>
                </c:pt>
                <c:pt idx="4">
                  <c:v>2</c:v>
                </c:pt>
                <c:pt idx="5">
                  <c:v>2</c:v>
                </c:pt>
                <c:pt idx="6">
                  <c:v>6</c:v>
                </c:pt>
                <c:pt idx="7">
                  <c:v>6</c:v>
                </c:pt>
                <c:pt idx="8">
                  <c:v>2</c:v>
                </c:pt>
                <c:pt idx="9">
                  <c:v>6</c:v>
                </c:pt>
                <c:pt idx="10">
                  <c:v>9</c:v>
                </c:pt>
                <c:pt idx="1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F5B-4D61-B90A-E625BCB99118}"/>
            </c:ext>
          </c:extLst>
        </c:ser>
        <c:ser>
          <c:idx val="3"/>
          <c:order val="3"/>
          <c:tx>
            <c:strRef>
              <c:f>'Samoplátci po součástech'!$E$3</c:f>
              <c:strCache>
                <c:ptCount val="1"/>
                <c:pt idx="0">
                  <c:v>FAI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'Samoplátci po součástech'!$A$4:$A$15</c:f>
              <c:strCache>
                <c:ptCount val="12"/>
                <c:pt idx="0">
                  <c:v>31.10.2009</c:v>
                </c:pt>
                <c:pt idx="1">
                  <c:v>31.10.2010</c:v>
                </c:pt>
                <c:pt idx="2">
                  <c:v>31.10.2011</c:v>
                </c:pt>
                <c:pt idx="3">
                  <c:v>31.10.2012</c:v>
                </c:pt>
                <c:pt idx="4">
                  <c:v>31.10.2013</c:v>
                </c:pt>
                <c:pt idx="5">
                  <c:v>31.10.2014</c:v>
                </c:pt>
                <c:pt idx="6">
                  <c:v>31.10.2015</c:v>
                </c:pt>
                <c:pt idx="7">
                  <c:v>31.10.2016</c:v>
                </c:pt>
                <c:pt idx="8">
                  <c:v>31.10.2017</c:v>
                </c:pt>
                <c:pt idx="9">
                  <c:v>31.10.2018</c:v>
                </c:pt>
                <c:pt idx="10">
                  <c:v>31.10.2019</c:v>
                </c:pt>
                <c:pt idx="11">
                  <c:v>31.10.2020.</c:v>
                </c:pt>
              </c:strCache>
            </c:strRef>
          </c:cat>
          <c:val>
            <c:numRef>
              <c:f>'Samoplátci po součástech'!$E$4:$E$15</c:f>
              <c:numCache>
                <c:formatCode>General</c:formatCode>
                <c:ptCount val="12"/>
                <c:pt idx="0">
                  <c:v>9</c:v>
                </c:pt>
                <c:pt idx="1">
                  <c:v>4</c:v>
                </c:pt>
                <c:pt idx="2">
                  <c:v>1</c:v>
                </c:pt>
                <c:pt idx="3">
                  <c:v>1</c:v>
                </c:pt>
                <c:pt idx="4">
                  <c:v>3</c:v>
                </c:pt>
                <c:pt idx="5">
                  <c:v>3</c:v>
                </c:pt>
                <c:pt idx="6">
                  <c:v>9</c:v>
                </c:pt>
                <c:pt idx="7">
                  <c:v>20</c:v>
                </c:pt>
                <c:pt idx="8">
                  <c:v>20</c:v>
                </c:pt>
                <c:pt idx="9">
                  <c:v>22</c:v>
                </c:pt>
                <c:pt idx="10">
                  <c:v>28</c:v>
                </c:pt>
                <c:pt idx="11">
                  <c:v>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F5B-4D61-B90A-E625BCB99118}"/>
            </c:ext>
          </c:extLst>
        </c:ser>
        <c:ser>
          <c:idx val="4"/>
          <c:order val="4"/>
          <c:tx>
            <c:strRef>
              <c:f>'Samoplátci po součástech'!$F$3</c:f>
              <c:strCache>
                <c:ptCount val="1"/>
                <c:pt idx="0">
                  <c:v>FHS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'Samoplátci po součástech'!$A$4:$A$15</c:f>
              <c:strCache>
                <c:ptCount val="12"/>
                <c:pt idx="0">
                  <c:v>31.10.2009</c:v>
                </c:pt>
                <c:pt idx="1">
                  <c:v>31.10.2010</c:v>
                </c:pt>
                <c:pt idx="2">
                  <c:v>31.10.2011</c:v>
                </c:pt>
                <c:pt idx="3">
                  <c:v>31.10.2012</c:v>
                </c:pt>
                <c:pt idx="4">
                  <c:v>31.10.2013</c:v>
                </c:pt>
                <c:pt idx="5">
                  <c:v>31.10.2014</c:v>
                </c:pt>
                <c:pt idx="6">
                  <c:v>31.10.2015</c:v>
                </c:pt>
                <c:pt idx="7">
                  <c:v>31.10.2016</c:v>
                </c:pt>
                <c:pt idx="8">
                  <c:v>31.10.2017</c:v>
                </c:pt>
                <c:pt idx="9">
                  <c:v>31.10.2018</c:v>
                </c:pt>
                <c:pt idx="10">
                  <c:v>31.10.2019</c:v>
                </c:pt>
                <c:pt idx="11">
                  <c:v>31.10.2020.</c:v>
                </c:pt>
              </c:strCache>
            </c:strRef>
          </c:cat>
          <c:val>
            <c:numRef>
              <c:f>'Samoplátci po součástech'!$F$4:$F$15</c:f>
              <c:numCache>
                <c:formatCode>General</c:formatCode>
                <c:ptCount val="12"/>
                <c:pt idx="0">
                  <c:v>25</c:v>
                </c:pt>
                <c:pt idx="1">
                  <c:v>15</c:v>
                </c:pt>
                <c:pt idx="2">
                  <c:v>11</c:v>
                </c:pt>
                <c:pt idx="3">
                  <c:v>6</c:v>
                </c:pt>
                <c:pt idx="4">
                  <c:v>4</c:v>
                </c:pt>
                <c:pt idx="5">
                  <c:v>2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F5B-4D61-B90A-E625BCB99118}"/>
            </c:ext>
          </c:extLst>
        </c:ser>
        <c:ser>
          <c:idx val="5"/>
          <c:order val="5"/>
          <c:tx>
            <c:strRef>
              <c:f>'Samoplátci po součástech'!$G$3</c:f>
              <c:strCache>
                <c:ptCount val="1"/>
                <c:pt idx="0">
                  <c:v>CPS</c:v>
                </c:pt>
              </c:strCache>
            </c:strRef>
          </c:tx>
          <c:spPr>
            <a:solidFill>
              <a:srgbClr val="FF750D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'Samoplátci po součástech'!$A$4:$A$15</c:f>
              <c:strCache>
                <c:ptCount val="12"/>
                <c:pt idx="0">
                  <c:v>31.10.2009</c:v>
                </c:pt>
                <c:pt idx="1">
                  <c:v>31.10.2010</c:v>
                </c:pt>
                <c:pt idx="2">
                  <c:v>31.10.2011</c:v>
                </c:pt>
                <c:pt idx="3">
                  <c:v>31.10.2012</c:v>
                </c:pt>
                <c:pt idx="4">
                  <c:v>31.10.2013</c:v>
                </c:pt>
                <c:pt idx="5">
                  <c:v>31.10.2014</c:v>
                </c:pt>
                <c:pt idx="6">
                  <c:v>31.10.2015</c:v>
                </c:pt>
                <c:pt idx="7">
                  <c:v>31.10.2016</c:v>
                </c:pt>
                <c:pt idx="8">
                  <c:v>31.10.2017</c:v>
                </c:pt>
                <c:pt idx="9">
                  <c:v>31.10.2018</c:v>
                </c:pt>
                <c:pt idx="10">
                  <c:v>31.10.2019</c:v>
                </c:pt>
                <c:pt idx="11">
                  <c:v>31.10.2020.</c:v>
                </c:pt>
              </c:strCache>
            </c:strRef>
          </c:cat>
          <c:val>
            <c:numRef>
              <c:f>'Samoplátci po součástech'!$G$4:$G$15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3</c:v>
                </c:pt>
                <c:pt idx="9">
                  <c:v>6</c:v>
                </c:pt>
                <c:pt idx="10">
                  <c:v>11</c:v>
                </c:pt>
                <c:pt idx="11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9F5B-4D61-B90A-E625BCB99118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1820014752"/>
        <c:axId val="1820017248"/>
      </c:barChart>
      <c:catAx>
        <c:axId val="18200147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50000"/>
                  <a:lumOff val="5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cs-CZ"/>
          </a:p>
        </c:txPr>
        <c:crossAx val="1820017248"/>
        <c:crosses val="autoZero"/>
        <c:auto val="1"/>
        <c:lblAlgn val="ctr"/>
        <c:lblOffset val="100"/>
        <c:noMultiLvlLbl val="1"/>
      </c:catAx>
      <c:valAx>
        <c:axId val="1820017248"/>
        <c:scaling>
          <c:orientation val="minMax"/>
          <c:max val="100"/>
          <c:min val="0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820014752"/>
        <c:crosses val="autoZero"/>
        <c:crossBetween val="between"/>
        <c:minorUnit val="5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cs-CZ"/>
              <a:t>Cizinci</a:t>
            </a:r>
            <a:r>
              <a:rPr lang="cs-CZ" baseline="0"/>
              <a:t> na UTB</a:t>
            </a:r>
            <a:endParaRPr lang="cs-CZ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FF750D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Pt>
            <c:idx val="19"/>
            <c:invertIfNegative val="0"/>
            <c:bubble3D val="0"/>
            <c:spPr>
              <a:solidFill>
                <a:srgbClr val="FF750D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F9F6-4DE6-B446-E2B7671D899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Cizinci!$A$3:$A$22</c:f>
              <c:strCache>
                <c:ptCount val="20"/>
                <c:pt idx="0">
                  <c:v>31.10.2001</c:v>
                </c:pt>
                <c:pt idx="1">
                  <c:v>31.10.2002</c:v>
                </c:pt>
                <c:pt idx="2">
                  <c:v>31.10.2003</c:v>
                </c:pt>
                <c:pt idx="3">
                  <c:v>31.10.2004</c:v>
                </c:pt>
                <c:pt idx="4">
                  <c:v>31.10.2005</c:v>
                </c:pt>
                <c:pt idx="5">
                  <c:v>31.10.2006</c:v>
                </c:pt>
                <c:pt idx="6">
                  <c:v>31.10.2007</c:v>
                </c:pt>
                <c:pt idx="7">
                  <c:v>31.10.2008</c:v>
                </c:pt>
                <c:pt idx="8">
                  <c:v>31.10.2009</c:v>
                </c:pt>
                <c:pt idx="9">
                  <c:v>31.10.2010</c:v>
                </c:pt>
                <c:pt idx="10">
                  <c:v>31.10.2011</c:v>
                </c:pt>
                <c:pt idx="11">
                  <c:v>31.10.2012</c:v>
                </c:pt>
                <c:pt idx="12">
                  <c:v>31.10.2013</c:v>
                </c:pt>
                <c:pt idx="13">
                  <c:v>31.10.2014</c:v>
                </c:pt>
                <c:pt idx="14">
                  <c:v>31.10.2015</c:v>
                </c:pt>
                <c:pt idx="15">
                  <c:v>31.10.2016</c:v>
                </c:pt>
                <c:pt idx="16">
                  <c:v>31.10.2017</c:v>
                </c:pt>
                <c:pt idx="17">
                  <c:v>31.10.2018</c:v>
                </c:pt>
                <c:pt idx="18">
                  <c:v>31.10.2019</c:v>
                </c:pt>
                <c:pt idx="19">
                  <c:v>31.10.2020.</c:v>
                </c:pt>
              </c:strCache>
            </c:strRef>
          </c:cat>
          <c:val>
            <c:numRef>
              <c:f>Cizinci!$B$3:$B$22</c:f>
              <c:numCache>
                <c:formatCode>General</c:formatCode>
                <c:ptCount val="20"/>
                <c:pt idx="0">
                  <c:v>109</c:v>
                </c:pt>
                <c:pt idx="1">
                  <c:v>150</c:v>
                </c:pt>
                <c:pt idx="2">
                  <c:v>216</c:v>
                </c:pt>
                <c:pt idx="3">
                  <c:v>380</c:v>
                </c:pt>
                <c:pt idx="4">
                  <c:v>506</c:v>
                </c:pt>
                <c:pt idx="5">
                  <c:v>609</c:v>
                </c:pt>
                <c:pt idx="6">
                  <c:v>726</c:v>
                </c:pt>
                <c:pt idx="7">
                  <c:v>779</c:v>
                </c:pt>
                <c:pt idx="8">
                  <c:v>796</c:v>
                </c:pt>
                <c:pt idx="9">
                  <c:v>822</c:v>
                </c:pt>
                <c:pt idx="10">
                  <c:v>831</c:v>
                </c:pt>
                <c:pt idx="11">
                  <c:v>843</c:v>
                </c:pt>
                <c:pt idx="12">
                  <c:v>851</c:v>
                </c:pt>
                <c:pt idx="13">
                  <c:v>933</c:v>
                </c:pt>
                <c:pt idx="14">
                  <c:v>962</c:v>
                </c:pt>
                <c:pt idx="15">
                  <c:v>988</c:v>
                </c:pt>
                <c:pt idx="16">
                  <c:v>1060</c:v>
                </c:pt>
                <c:pt idx="17">
                  <c:v>1044</c:v>
                </c:pt>
                <c:pt idx="18">
                  <c:v>1032</c:v>
                </c:pt>
                <c:pt idx="19">
                  <c:v>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9F6-4DE6-B446-E2B7671D8997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2123645936"/>
        <c:axId val="2123634288"/>
      </c:barChart>
      <c:catAx>
        <c:axId val="2123645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cs-CZ"/>
          </a:p>
        </c:txPr>
        <c:crossAx val="2123634288"/>
        <c:crosses val="autoZero"/>
        <c:auto val="1"/>
        <c:lblAlgn val="ctr"/>
        <c:lblOffset val="100"/>
        <c:noMultiLvlLbl val="1"/>
      </c:catAx>
      <c:valAx>
        <c:axId val="212363428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123645936"/>
        <c:crosses val="autoZero"/>
        <c:crossBetween val="between"/>
        <c:majorUnit val="10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cs-CZ"/>
              <a:t>Cizinci na</a:t>
            </a:r>
            <a:r>
              <a:rPr lang="cs-CZ" baseline="0"/>
              <a:t> UTB - Slováci vs. ostatní cizinci</a:t>
            </a:r>
            <a:endParaRPr lang="cs-CZ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Cizinci!$C$2</c:f>
              <c:strCache>
                <c:ptCount val="1"/>
                <c:pt idx="0">
                  <c:v>Slováci</c:v>
                </c:pt>
              </c:strCache>
            </c:strRef>
          </c:tx>
          <c:spPr>
            <a:solidFill>
              <a:srgbClr val="FF750D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Pt>
            <c:idx val="19"/>
            <c:invertIfNegative val="0"/>
            <c:bubble3D val="0"/>
            <c:spPr>
              <a:solidFill>
                <a:srgbClr val="FF750D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FFE6-406A-B680-2EF84E317CD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Cizinci!$A$3:$A$22</c:f>
              <c:strCache>
                <c:ptCount val="20"/>
                <c:pt idx="0">
                  <c:v>31.10.2001</c:v>
                </c:pt>
                <c:pt idx="1">
                  <c:v>31.10.2002</c:v>
                </c:pt>
                <c:pt idx="2">
                  <c:v>31.10.2003</c:v>
                </c:pt>
                <c:pt idx="3">
                  <c:v>31.10.2004</c:v>
                </c:pt>
                <c:pt idx="4">
                  <c:v>31.10.2005</c:v>
                </c:pt>
                <c:pt idx="5">
                  <c:v>31.10.2006</c:v>
                </c:pt>
                <c:pt idx="6">
                  <c:v>31.10.2007</c:v>
                </c:pt>
                <c:pt idx="7">
                  <c:v>31.10.2008</c:v>
                </c:pt>
                <c:pt idx="8">
                  <c:v>31.10.2009</c:v>
                </c:pt>
                <c:pt idx="9">
                  <c:v>31.10.2010</c:v>
                </c:pt>
                <c:pt idx="10">
                  <c:v>31.10.2011</c:v>
                </c:pt>
                <c:pt idx="11">
                  <c:v>31.10.2012</c:v>
                </c:pt>
                <c:pt idx="12">
                  <c:v>31.10.2013</c:v>
                </c:pt>
                <c:pt idx="13">
                  <c:v>31.10.2014</c:v>
                </c:pt>
                <c:pt idx="14">
                  <c:v>31.10.2015</c:v>
                </c:pt>
                <c:pt idx="15">
                  <c:v>31.10.2016</c:v>
                </c:pt>
                <c:pt idx="16">
                  <c:v>31.10.2017</c:v>
                </c:pt>
                <c:pt idx="17">
                  <c:v>31.10.2018</c:v>
                </c:pt>
                <c:pt idx="18">
                  <c:v>31.10.2019</c:v>
                </c:pt>
                <c:pt idx="19">
                  <c:v>31.10.2020.</c:v>
                </c:pt>
              </c:strCache>
            </c:strRef>
          </c:cat>
          <c:val>
            <c:numRef>
              <c:f>Cizinci!$C$3:$C$22</c:f>
              <c:numCache>
                <c:formatCode>General</c:formatCode>
                <c:ptCount val="20"/>
                <c:pt idx="0">
                  <c:v>97</c:v>
                </c:pt>
                <c:pt idx="1">
                  <c:v>135</c:v>
                </c:pt>
                <c:pt idx="2">
                  <c:v>179</c:v>
                </c:pt>
                <c:pt idx="3">
                  <c:v>307</c:v>
                </c:pt>
                <c:pt idx="4">
                  <c:v>426</c:v>
                </c:pt>
                <c:pt idx="5">
                  <c:v>470</c:v>
                </c:pt>
                <c:pt idx="6">
                  <c:v>497</c:v>
                </c:pt>
                <c:pt idx="7">
                  <c:v>554</c:v>
                </c:pt>
                <c:pt idx="8">
                  <c:v>594</c:v>
                </c:pt>
                <c:pt idx="9">
                  <c:v>629</c:v>
                </c:pt>
                <c:pt idx="10">
                  <c:v>648</c:v>
                </c:pt>
                <c:pt idx="11">
                  <c:v>666</c:v>
                </c:pt>
                <c:pt idx="12">
                  <c:v>682</c:v>
                </c:pt>
                <c:pt idx="13">
                  <c:v>685</c:v>
                </c:pt>
                <c:pt idx="14">
                  <c:v>650</c:v>
                </c:pt>
                <c:pt idx="15">
                  <c:v>625</c:v>
                </c:pt>
                <c:pt idx="16">
                  <c:v>667</c:v>
                </c:pt>
                <c:pt idx="17">
                  <c:v>671</c:v>
                </c:pt>
                <c:pt idx="18">
                  <c:v>643</c:v>
                </c:pt>
                <c:pt idx="19">
                  <c:v>623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FE6-406A-B680-2EF84E317CD1}"/>
            </c:ext>
          </c:extLst>
        </c:ser>
        <c:ser>
          <c:idx val="1"/>
          <c:order val="1"/>
          <c:tx>
            <c:strRef>
              <c:f>Cizinci!$D$2</c:f>
              <c:strCache>
                <c:ptCount val="1"/>
                <c:pt idx="0">
                  <c:v>Ostatní cizinci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Pt>
            <c:idx val="19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4-FFE6-406A-B680-2EF84E317CD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Cizinci!$A$3:$A$22</c:f>
              <c:strCache>
                <c:ptCount val="20"/>
                <c:pt idx="0">
                  <c:v>31.10.2001</c:v>
                </c:pt>
                <c:pt idx="1">
                  <c:v>31.10.2002</c:v>
                </c:pt>
                <c:pt idx="2">
                  <c:v>31.10.2003</c:v>
                </c:pt>
                <c:pt idx="3">
                  <c:v>31.10.2004</c:v>
                </c:pt>
                <c:pt idx="4">
                  <c:v>31.10.2005</c:v>
                </c:pt>
                <c:pt idx="5">
                  <c:v>31.10.2006</c:v>
                </c:pt>
                <c:pt idx="6">
                  <c:v>31.10.2007</c:v>
                </c:pt>
                <c:pt idx="7">
                  <c:v>31.10.2008</c:v>
                </c:pt>
                <c:pt idx="8">
                  <c:v>31.10.2009</c:v>
                </c:pt>
                <c:pt idx="9">
                  <c:v>31.10.2010</c:v>
                </c:pt>
                <c:pt idx="10">
                  <c:v>31.10.2011</c:v>
                </c:pt>
                <c:pt idx="11">
                  <c:v>31.10.2012</c:v>
                </c:pt>
                <c:pt idx="12">
                  <c:v>31.10.2013</c:v>
                </c:pt>
                <c:pt idx="13">
                  <c:v>31.10.2014</c:v>
                </c:pt>
                <c:pt idx="14">
                  <c:v>31.10.2015</c:v>
                </c:pt>
                <c:pt idx="15">
                  <c:v>31.10.2016</c:v>
                </c:pt>
                <c:pt idx="16">
                  <c:v>31.10.2017</c:v>
                </c:pt>
                <c:pt idx="17">
                  <c:v>31.10.2018</c:v>
                </c:pt>
                <c:pt idx="18">
                  <c:v>31.10.2019</c:v>
                </c:pt>
                <c:pt idx="19">
                  <c:v>31.10.2020.</c:v>
                </c:pt>
              </c:strCache>
            </c:strRef>
          </c:cat>
          <c:val>
            <c:numRef>
              <c:f>Cizinci!$D$3:$D$22</c:f>
              <c:numCache>
                <c:formatCode>General</c:formatCode>
                <c:ptCount val="20"/>
                <c:pt idx="0">
                  <c:v>12</c:v>
                </c:pt>
                <c:pt idx="1">
                  <c:v>15</c:v>
                </c:pt>
                <c:pt idx="2">
                  <c:v>37</c:v>
                </c:pt>
                <c:pt idx="3">
                  <c:v>73</c:v>
                </c:pt>
                <c:pt idx="4">
                  <c:v>80</c:v>
                </c:pt>
                <c:pt idx="5">
                  <c:v>139</c:v>
                </c:pt>
                <c:pt idx="6">
                  <c:v>229</c:v>
                </c:pt>
                <c:pt idx="7">
                  <c:v>225</c:v>
                </c:pt>
                <c:pt idx="8">
                  <c:v>202</c:v>
                </c:pt>
                <c:pt idx="9">
                  <c:v>193</c:v>
                </c:pt>
                <c:pt idx="10">
                  <c:v>183</c:v>
                </c:pt>
                <c:pt idx="11">
                  <c:v>177</c:v>
                </c:pt>
                <c:pt idx="12">
                  <c:v>169</c:v>
                </c:pt>
                <c:pt idx="13">
                  <c:v>248</c:v>
                </c:pt>
                <c:pt idx="14">
                  <c:v>312</c:v>
                </c:pt>
                <c:pt idx="15">
                  <c:v>363</c:v>
                </c:pt>
                <c:pt idx="16">
                  <c:v>393</c:v>
                </c:pt>
                <c:pt idx="17">
                  <c:v>373</c:v>
                </c:pt>
                <c:pt idx="18">
                  <c:v>389</c:v>
                </c:pt>
                <c:pt idx="19">
                  <c:v>374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FE6-406A-B680-2EF84E317CD1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41"/>
        <c:overlap val="100"/>
        <c:axId val="2123645936"/>
        <c:axId val="2123634288"/>
      </c:barChart>
      <c:catAx>
        <c:axId val="2123645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cs-CZ"/>
          </a:p>
        </c:txPr>
        <c:crossAx val="2123634288"/>
        <c:crosses val="autoZero"/>
        <c:auto val="1"/>
        <c:lblAlgn val="ctr"/>
        <c:lblOffset val="100"/>
        <c:noMultiLvlLbl val="1"/>
      </c:catAx>
      <c:valAx>
        <c:axId val="212363428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123645936"/>
        <c:crosses val="autoZero"/>
        <c:crossBetween val="between"/>
        <c:majorUnit val="100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cs-CZ"/>
              <a:t>Cizinci </a:t>
            </a:r>
            <a:r>
              <a:rPr lang="cs-CZ" baseline="0"/>
              <a:t>na UTB po součástech - FT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'Cizinci po součástech'!$B$2</c:f>
              <c:strCache>
                <c:ptCount val="1"/>
                <c:pt idx="0">
                  <c:v>FT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Pt>
            <c:idx val="19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8621-481E-936A-9664E8B7448D}"/>
              </c:ext>
            </c:extLst>
          </c:dPt>
          <c:dLbls>
            <c:dLbl>
              <c:idx val="1"/>
              <c:layout>
                <c:manualLayout>
                  <c:x val="0"/>
                  <c:y val="5.828470997666311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8621-481E-936A-9664E8B7448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'Cizinci po součástech'!$A$3:$A$22</c:f>
              <c:strCache>
                <c:ptCount val="20"/>
                <c:pt idx="0">
                  <c:v>31.10.2001</c:v>
                </c:pt>
                <c:pt idx="1">
                  <c:v>31.10.2002</c:v>
                </c:pt>
                <c:pt idx="2">
                  <c:v>31.10.2003</c:v>
                </c:pt>
                <c:pt idx="3">
                  <c:v>31.10.2004</c:v>
                </c:pt>
                <c:pt idx="4">
                  <c:v>31.10.2005</c:v>
                </c:pt>
                <c:pt idx="5">
                  <c:v>31.10.2006</c:v>
                </c:pt>
                <c:pt idx="6">
                  <c:v>31.10.2007</c:v>
                </c:pt>
                <c:pt idx="7">
                  <c:v>31.10.2008</c:v>
                </c:pt>
                <c:pt idx="8">
                  <c:v>31.10.2009</c:v>
                </c:pt>
                <c:pt idx="9">
                  <c:v>31.10.2010</c:v>
                </c:pt>
                <c:pt idx="10">
                  <c:v>31.10.2011</c:v>
                </c:pt>
                <c:pt idx="11">
                  <c:v>31.10.2012</c:v>
                </c:pt>
                <c:pt idx="12">
                  <c:v>31.10.2013</c:v>
                </c:pt>
                <c:pt idx="13">
                  <c:v>31.10.2014</c:v>
                </c:pt>
                <c:pt idx="14">
                  <c:v>31.10.2015</c:v>
                </c:pt>
                <c:pt idx="15">
                  <c:v>31.10.2016</c:v>
                </c:pt>
                <c:pt idx="16">
                  <c:v>31.10.2017</c:v>
                </c:pt>
                <c:pt idx="17">
                  <c:v>31.10.2018</c:v>
                </c:pt>
                <c:pt idx="18">
                  <c:v>31.10.2019</c:v>
                </c:pt>
                <c:pt idx="19">
                  <c:v>31.10.2020.</c:v>
                </c:pt>
              </c:strCache>
            </c:strRef>
          </c:cat>
          <c:val>
            <c:numRef>
              <c:f>'Cizinci po součástech'!$B$3:$B$22</c:f>
              <c:numCache>
                <c:formatCode>General</c:formatCode>
                <c:ptCount val="20"/>
                <c:pt idx="0">
                  <c:v>56</c:v>
                </c:pt>
                <c:pt idx="1">
                  <c:v>59</c:v>
                </c:pt>
                <c:pt idx="2">
                  <c:v>91</c:v>
                </c:pt>
                <c:pt idx="3">
                  <c:v>172</c:v>
                </c:pt>
                <c:pt idx="4">
                  <c:v>159</c:v>
                </c:pt>
                <c:pt idx="5">
                  <c:v>106</c:v>
                </c:pt>
                <c:pt idx="6">
                  <c:v>152</c:v>
                </c:pt>
                <c:pt idx="7">
                  <c:v>155</c:v>
                </c:pt>
                <c:pt idx="8">
                  <c:v>107</c:v>
                </c:pt>
                <c:pt idx="9">
                  <c:v>103</c:v>
                </c:pt>
                <c:pt idx="10">
                  <c:v>113</c:v>
                </c:pt>
                <c:pt idx="11">
                  <c:v>100</c:v>
                </c:pt>
                <c:pt idx="12">
                  <c:v>93</c:v>
                </c:pt>
                <c:pt idx="13">
                  <c:v>86</c:v>
                </c:pt>
                <c:pt idx="14">
                  <c:v>88</c:v>
                </c:pt>
                <c:pt idx="15">
                  <c:v>107</c:v>
                </c:pt>
                <c:pt idx="16">
                  <c:v>126</c:v>
                </c:pt>
                <c:pt idx="17">
                  <c:v>131</c:v>
                </c:pt>
                <c:pt idx="18">
                  <c:v>110</c:v>
                </c:pt>
                <c:pt idx="19">
                  <c:v>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621-481E-936A-9664E8B7448D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1820014752"/>
        <c:axId val="1820017248"/>
      </c:barChart>
      <c:catAx>
        <c:axId val="18200147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50000"/>
                  <a:lumOff val="5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cs-CZ"/>
          </a:p>
        </c:txPr>
        <c:crossAx val="1820017248"/>
        <c:crosses val="autoZero"/>
        <c:auto val="1"/>
        <c:lblAlgn val="ctr"/>
        <c:lblOffset val="100"/>
        <c:noMultiLvlLbl val="1"/>
      </c:catAx>
      <c:valAx>
        <c:axId val="1820017248"/>
        <c:scaling>
          <c:orientation val="minMax"/>
          <c:max val="350"/>
          <c:min val="0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820014752"/>
        <c:crosses val="autoZero"/>
        <c:crossBetween val="between"/>
        <c:majorUnit val="25"/>
        <c:minorUnit val="1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cs-CZ"/>
              <a:t>Cizinci </a:t>
            </a:r>
            <a:r>
              <a:rPr lang="cs-CZ" baseline="0"/>
              <a:t>na UTB po součástech - FaME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'Cizinci po součástech'!$C$2</c:f>
              <c:strCache>
                <c:ptCount val="1"/>
                <c:pt idx="0">
                  <c:v>FaME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Pt>
            <c:idx val="19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EB5B-4C23-B2DE-B00EE1B2A2CC}"/>
              </c:ext>
            </c:extLst>
          </c:dPt>
          <c:dLbls>
            <c:dLbl>
              <c:idx val="1"/>
              <c:layout>
                <c:manualLayout>
                  <c:x val="0"/>
                  <c:y val="5.237192357607183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EB5B-4C23-B2DE-B00EE1B2A2C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'Cizinci po součástech'!$A$3:$A$22</c:f>
              <c:strCache>
                <c:ptCount val="20"/>
                <c:pt idx="0">
                  <c:v>31.10.2001</c:v>
                </c:pt>
                <c:pt idx="1">
                  <c:v>31.10.2002</c:v>
                </c:pt>
                <c:pt idx="2">
                  <c:v>31.10.2003</c:v>
                </c:pt>
                <c:pt idx="3">
                  <c:v>31.10.2004</c:v>
                </c:pt>
                <c:pt idx="4">
                  <c:v>31.10.2005</c:v>
                </c:pt>
                <c:pt idx="5">
                  <c:v>31.10.2006</c:v>
                </c:pt>
                <c:pt idx="6">
                  <c:v>31.10.2007</c:v>
                </c:pt>
                <c:pt idx="7">
                  <c:v>31.10.2008</c:v>
                </c:pt>
                <c:pt idx="8">
                  <c:v>31.10.2009</c:v>
                </c:pt>
                <c:pt idx="9">
                  <c:v>31.10.2010</c:v>
                </c:pt>
                <c:pt idx="10">
                  <c:v>31.10.2011</c:v>
                </c:pt>
                <c:pt idx="11">
                  <c:v>31.10.2012</c:v>
                </c:pt>
                <c:pt idx="12">
                  <c:v>31.10.2013</c:v>
                </c:pt>
                <c:pt idx="13">
                  <c:v>31.10.2014</c:v>
                </c:pt>
                <c:pt idx="14">
                  <c:v>31.10.2015</c:v>
                </c:pt>
                <c:pt idx="15">
                  <c:v>31.10.2016</c:v>
                </c:pt>
                <c:pt idx="16">
                  <c:v>31.10.2017</c:v>
                </c:pt>
                <c:pt idx="17">
                  <c:v>31.10.2018</c:v>
                </c:pt>
                <c:pt idx="18">
                  <c:v>31.10.2019</c:v>
                </c:pt>
                <c:pt idx="19">
                  <c:v>31.10.2020.</c:v>
                </c:pt>
              </c:strCache>
            </c:strRef>
          </c:cat>
          <c:val>
            <c:numRef>
              <c:f>'Cizinci po součástech'!$C$3:$C$22</c:f>
              <c:numCache>
                <c:formatCode>General</c:formatCode>
                <c:ptCount val="20"/>
                <c:pt idx="0">
                  <c:v>53</c:v>
                </c:pt>
                <c:pt idx="1">
                  <c:v>71</c:v>
                </c:pt>
                <c:pt idx="2">
                  <c:v>99</c:v>
                </c:pt>
                <c:pt idx="3">
                  <c:v>162</c:v>
                </c:pt>
                <c:pt idx="4">
                  <c:v>263</c:v>
                </c:pt>
                <c:pt idx="5">
                  <c:v>313</c:v>
                </c:pt>
                <c:pt idx="6">
                  <c:v>308</c:v>
                </c:pt>
                <c:pt idx="7">
                  <c:v>324</c:v>
                </c:pt>
                <c:pt idx="8">
                  <c:v>315</c:v>
                </c:pt>
                <c:pt idx="9">
                  <c:v>306</c:v>
                </c:pt>
                <c:pt idx="10">
                  <c:v>286</c:v>
                </c:pt>
                <c:pt idx="11">
                  <c:v>274</c:v>
                </c:pt>
                <c:pt idx="12">
                  <c:v>257</c:v>
                </c:pt>
                <c:pt idx="13">
                  <c:v>305</c:v>
                </c:pt>
                <c:pt idx="14">
                  <c:v>319</c:v>
                </c:pt>
                <c:pt idx="15">
                  <c:v>319</c:v>
                </c:pt>
                <c:pt idx="16">
                  <c:v>341</c:v>
                </c:pt>
                <c:pt idx="17">
                  <c:v>308</c:v>
                </c:pt>
                <c:pt idx="18">
                  <c:v>292</c:v>
                </c:pt>
                <c:pt idx="19">
                  <c:v>312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B5B-4C23-B2DE-B00EE1B2A2CC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1820014752"/>
        <c:axId val="1820017248"/>
      </c:barChart>
      <c:catAx>
        <c:axId val="18200147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50000"/>
                  <a:lumOff val="5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cs-CZ"/>
          </a:p>
        </c:txPr>
        <c:crossAx val="1820017248"/>
        <c:crosses val="autoZero"/>
        <c:auto val="1"/>
        <c:lblAlgn val="ctr"/>
        <c:lblOffset val="100"/>
        <c:noMultiLvlLbl val="1"/>
      </c:catAx>
      <c:valAx>
        <c:axId val="1820017248"/>
        <c:scaling>
          <c:orientation val="minMax"/>
          <c:max val="350"/>
          <c:min val="0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820014752"/>
        <c:crosses val="autoZero"/>
        <c:crossBetween val="between"/>
        <c:majorUnit val="25"/>
        <c:minorUnit val="1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cs-CZ"/>
              <a:t>Cizinci </a:t>
            </a:r>
            <a:r>
              <a:rPr lang="cs-CZ" baseline="0"/>
              <a:t>na UTB po součástech - FMK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'Cizinci po součástech'!$D$2</c:f>
              <c:strCache>
                <c:ptCount val="1"/>
                <c:pt idx="0">
                  <c:v>FMK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Pt>
            <c:idx val="19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D5F7-4B16-9741-FBE2D679BA71}"/>
              </c:ext>
            </c:extLst>
          </c:dPt>
          <c:dLbls>
            <c:dLbl>
              <c:idx val="1"/>
              <c:layout>
                <c:manualLayout>
                  <c:x val="-2.0964120295330957E-17"/>
                  <c:y val="4.645913717548055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D5F7-4B16-9741-FBE2D679BA7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'Cizinci po součástech'!$A$3:$A$22</c:f>
              <c:strCache>
                <c:ptCount val="20"/>
                <c:pt idx="0">
                  <c:v>31.10.2001</c:v>
                </c:pt>
                <c:pt idx="1">
                  <c:v>31.10.2002</c:v>
                </c:pt>
                <c:pt idx="2">
                  <c:v>31.10.2003</c:v>
                </c:pt>
                <c:pt idx="3">
                  <c:v>31.10.2004</c:v>
                </c:pt>
                <c:pt idx="4">
                  <c:v>31.10.2005</c:v>
                </c:pt>
                <c:pt idx="5">
                  <c:v>31.10.2006</c:v>
                </c:pt>
                <c:pt idx="6">
                  <c:v>31.10.2007</c:v>
                </c:pt>
                <c:pt idx="7">
                  <c:v>31.10.2008</c:v>
                </c:pt>
                <c:pt idx="8">
                  <c:v>31.10.2009</c:v>
                </c:pt>
                <c:pt idx="9">
                  <c:v>31.10.2010</c:v>
                </c:pt>
                <c:pt idx="10">
                  <c:v>31.10.2011</c:v>
                </c:pt>
                <c:pt idx="11">
                  <c:v>31.10.2012</c:v>
                </c:pt>
                <c:pt idx="12">
                  <c:v>31.10.2013</c:v>
                </c:pt>
                <c:pt idx="13">
                  <c:v>31.10.2014</c:v>
                </c:pt>
                <c:pt idx="14">
                  <c:v>31.10.2015</c:v>
                </c:pt>
                <c:pt idx="15">
                  <c:v>31.10.2016</c:v>
                </c:pt>
                <c:pt idx="16">
                  <c:v>31.10.2017</c:v>
                </c:pt>
                <c:pt idx="17">
                  <c:v>31.10.2018</c:v>
                </c:pt>
                <c:pt idx="18">
                  <c:v>31.10.2019</c:v>
                </c:pt>
                <c:pt idx="19">
                  <c:v>31.10.2020.</c:v>
                </c:pt>
              </c:strCache>
            </c:strRef>
          </c:cat>
          <c:val>
            <c:numRef>
              <c:f>'Cizinci po součástech'!$D$3:$D$22</c:f>
              <c:numCache>
                <c:formatCode>General</c:formatCode>
                <c:ptCount val="20"/>
                <c:pt idx="1">
                  <c:v>20</c:v>
                </c:pt>
                <c:pt idx="2">
                  <c:v>26</c:v>
                </c:pt>
                <c:pt idx="3">
                  <c:v>45</c:v>
                </c:pt>
                <c:pt idx="4">
                  <c:v>77</c:v>
                </c:pt>
                <c:pt idx="5">
                  <c:v>79</c:v>
                </c:pt>
                <c:pt idx="6">
                  <c:v>91</c:v>
                </c:pt>
                <c:pt idx="7">
                  <c:v>107</c:v>
                </c:pt>
                <c:pt idx="8">
                  <c:v>135</c:v>
                </c:pt>
                <c:pt idx="9">
                  <c:v>151</c:v>
                </c:pt>
                <c:pt idx="10">
                  <c:v>179</c:v>
                </c:pt>
                <c:pt idx="11">
                  <c:v>201</c:v>
                </c:pt>
                <c:pt idx="12">
                  <c:v>225</c:v>
                </c:pt>
                <c:pt idx="13">
                  <c:v>225</c:v>
                </c:pt>
                <c:pt idx="14">
                  <c:v>248</c:v>
                </c:pt>
                <c:pt idx="15">
                  <c:v>244</c:v>
                </c:pt>
                <c:pt idx="16">
                  <c:v>247</c:v>
                </c:pt>
                <c:pt idx="17">
                  <c:v>251</c:v>
                </c:pt>
                <c:pt idx="18">
                  <c:v>242</c:v>
                </c:pt>
                <c:pt idx="19">
                  <c:v>212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5F7-4B16-9741-FBE2D679BA71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1820014752"/>
        <c:axId val="1820017248"/>
      </c:barChart>
      <c:catAx>
        <c:axId val="18200147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50000"/>
                  <a:lumOff val="5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cs-CZ"/>
          </a:p>
        </c:txPr>
        <c:crossAx val="1820017248"/>
        <c:crosses val="autoZero"/>
        <c:auto val="1"/>
        <c:lblAlgn val="ctr"/>
        <c:lblOffset val="100"/>
        <c:noMultiLvlLbl val="1"/>
      </c:catAx>
      <c:valAx>
        <c:axId val="1820017248"/>
        <c:scaling>
          <c:orientation val="minMax"/>
          <c:max val="350"/>
          <c:min val="0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820014752"/>
        <c:crosses val="autoZero"/>
        <c:crossBetween val="between"/>
        <c:majorUnit val="25"/>
        <c:minorUnit val="1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cs-CZ"/>
              <a:t>Cizinci </a:t>
            </a:r>
            <a:r>
              <a:rPr lang="cs-CZ" baseline="0"/>
              <a:t>na UTB po součástech - FAI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'Cizinci po součástech'!$E$2</c:f>
              <c:strCache>
                <c:ptCount val="1"/>
                <c:pt idx="0">
                  <c:v>FAI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Pt>
            <c:idx val="19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70E-4CD2-BC90-23E92C00F0DC}"/>
              </c:ext>
            </c:extLst>
          </c:dPt>
          <c:dLbls>
            <c:dLbl>
              <c:idx val="1"/>
              <c:layout>
                <c:manualLayout>
                  <c:x val="-2.0964120295330957E-17"/>
                  <c:y val="4.645913717548055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70E-4CD2-BC90-23E92C00F0D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'Cizinci po součástech'!$A$3:$A$22</c:f>
              <c:strCache>
                <c:ptCount val="20"/>
                <c:pt idx="0">
                  <c:v>31.10.2001</c:v>
                </c:pt>
                <c:pt idx="1">
                  <c:v>31.10.2002</c:v>
                </c:pt>
                <c:pt idx="2">
                  <c:v>31.10.2003</c:v>
                </c:pt>
                <c:pt idx="3">
                  <c:v>31.10.2004</c:v>
                </c:pt>
                <c:pt idx="4">
                  <c:v>31.10.2005</c:v>
                </c:pt>
                <c:pt idx="5">
                  <c:v>31.10.2006</c:v>
                </c:pt>
                <c:pt idx="6">
                  <c:v>31.10.2007</c:v>
                </c:pt>
                <c:pt idx="7">
                  <c:v>31.10.2008</c:v>
                </c:pt>
                <c:pt idx="8">
                  <c:v>31.10.2009</c:v>
                </c:pt>
                <c:pt idx="9">
                  <c:v>31.10.2010</c:v>
                </c:pt>
                <c:pt idx="10">
                  <c:v>31.10.2011</c:v>
                </c:pt>
                <c:pt idx="11">
                  <c:v>31.10.2012</c:v>
                </c:pt>
                <c:pt idx="12">
                  <c:v>31.10.2013</c:v>
                </c:pt>
                <c:pt idx="13">
                  <c:v>31.10.2014</c:v>
                </c:pt>
                <c:pt idx="14">
                  <c:v>31.10.2015</c:v>
                </c:pt>
                <c:pt idx="15">
                  <c:v>31.10.2016</c:v>
                </c:pt>
                <c:pt idx="16">
                  <c:v>31.10.2017</c:v>
                </c:pt>
                <c:pt idx="17">
                  <c:v>31.10.2018</c:v>
                </c:pt>
                <c:pt idx="18">
                  <c:v>31.10.2019</c:v>
                </c:pt>
                <c:pt idx="19">
                  <c:v>31.10.2020.</c:v>
                </c:pt>
              </c:strCache>
            </c:strRef>
          </c:cat>
          <c:val>
            <c:numRef>
              <c:f>'Cizinci po součástech'!$E$3:$E$22</c:f>
              <c:numCache>
                <c:formatCode>General</c:formatCode>
                <c:ptCount val="20"/>
                <c:pt idx="3">
                  <c:v>0</c:v>
                </c:pt>
                <c:pt idx="4">
                  <c:v>0</c:v>
                </c:pt>
                <c:pt idx="5">
                  <c:v>77</c:v>
                </c:pt>
                <c:pt idx="6">
                  <c:v>107</c:v>
                </c:pt>
                <c:pt idx="7">
                  <c:v>134</c:v>
                </c:pt>
                <c:pt idx="8">
                  <c:v>145</c:v>
                </c:pt>
                <c:pt idx="9">
                  <c:v>169</c:v>
                </c:pt>
                <c:pt idx="10">
                  <c:v>177</c:v>
                </c:pt>
                <c:pt idx="11">
                  <c:v>185</c:v>
                </c:pt>
                <c:pt idx="12">
                  <c:v>199</c:v>
                </c:pt>
                <c:pt idx="13">
                  <c:v>205</c:v>
                </c:pt>
                <c:pt idx="14">
                  <c:v>196</c:v>
                </c:pt>
                <c:pt idx="15">
                  <c:v>210</c:v>
                </c:pt>
                <c:pt idx="16">
                  <c:v>231</c:v>
                </c:pt>
                <c:pt idx="17">
                  <c:v>239</c:v>
                </c:pt>
                <c:pt idx="18">
                  <c:v>257</c:v>
                </c:pt>
                <c:pt idx="19">
                  <c:v>282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70E-4CD2-BC90-23E92C00F0DC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1820014752"/>
        <c:axId val="1820017248"/>
      </c:barChart>
      <c:catAx>
        <c:axId val="18200147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50000"/>
                  <a:lumOff val="5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cs-CZ"/>
          </a:p>
        </c:txPr>
        <c:crossAx val="1820017248"/>
        <c:crosses val="autoZero"/>
        <c:auto val="1"/>
        <c:lblAlgn val="ctr"/>
        <c:lblOffset val="100"/>
        <c:noMultiLvlLbl val="1"/>
      </c:catAx>
      <c:valAx>
        <c:axId val="1820017248"/>
        <c:scaling>
          <c:orientation val="minMax"/>
          <c:max val="350"/>
          <c:min val="0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820014752"/>
        <c:crosses val="autoZero"/>
        <c:crossBetween val="between"/>
        <c:majorUnit val="25"/>
        <c:minorUnit val="1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cs-CZ"/>
              <a:t>Cizinci </a:t>
            </a:r>
            <a:r>
              <a:rPr lang="cs-CZ" baseline="0"/>
              <a:t>na UTB po součástech - FHS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'Cizinci po součástech'!$F$2</c:f>
              <c:strCache>
                <c:ptCount val="1"/>
                <c:pt idx="0">
                  <c:v>FHS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Pt>
            <c:idx val="19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3498-4640-9622-881FDEFC1DA9}"/>
              </c:ext>
            </c:extLst>
          </c:dPt>
          <c:dLbls>
            <c:dLbl>
              <c:idx val="1"/>
              <c:layout>
                <c:manualLayout>
                  <c:x val="-2.0964120295330957E-17"/>
                  <c:y val="4.645913717548055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498-4640-9622-881FDEFC1DA9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3498-4640-9622-881FDEFC1DA9}"/>
                </c:ext>
              </c:extLst>
            </c:dLbl>
            <c:dLbl>
              <c:idx val="4"/>
              <c:layout>
                <c:manualLayout>
                  <c:x val="2.2870213608695089E-3"/>
                  <c:y val="8.093766549691267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3498-4640-9622-881FDEFC1DA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'Cizinci po součástech'!$A$3:$A$22</c:f>
              <c:strCache>
                <c:ptCount val="20"/>
                <c:pt idx="0">
                  <c:v>31.10.2001</c:v>
                </c:pt>
                <c:pt idx="1">
                  <c:v>31.10.2002</c:v>
                </c:pt>
                <c:pt idx="2">
                  <c:v>31.10.2003</c:v>
                </c:pt>
                <c:pt idx="3">
                  <c:v>31.10.2004</c:v>
                </c:pt>
                <c:pt idx="4">
                  <c:v>31.10.2005</c:v>
                </c:pt>
                <c:pt idx="5">
                  <c:v>31.10.2006</c:v>
                </c:pt>
                <c:pt idx="6">
                  <c:v>31.10.2007</c:v>
                </c:pt>
                <c:pt idx="7">
                  <c:v>31.10.2008</c:v>
                </c:pt>
                <c:pt idx="8">
                  <c:v>31.10.2009</c:v>
                </c:pt>
                <c:pt idx="9">
                  <c:v>31.10.2010</c:v>
                </c:pt>
                <c:pt idx="10">
                  <c:v>31.10.2011</c:v>
                </c:pt>
                <c:pt idx="11">
                  <c:v>31.10.2012</c:v>
                </c:pt>
                <c:pt idx="12">
                  <c:v>31.10.2013</c:v>
                </c:pt>
                <c:pt idx="13">
                  <c:v>31.10.2014</c:v>
                </c:pt>
                <c:pt idx="14">
                  <c:v>31.10.2015</c:v>
                </c:pt>
                <c:pt idx="15">
                  <c:v>31.10.2016</c:v>
                </c:pt>
                <c:pt idx="16">
                  <c:v>31.10.2017</c:v>
                </c:pt>
                <c:pt idx="17">
                  <c:v>31.10.2018</c:v>
                </c:pt>
                <c:pt idx="18">
                  <c:v>31.10.2019</c:v>
                </c:pt>
                <c:pt idx="19">
                  <c:v>31.10.2020.</c:v>
                </c:pt>
              </c:strCache>
            </c:strRef>
          </c:cat>
          <c:val>
            <c:numRef>
              <c:f>'Cizinci po součástech'!$F$3:$F$22</c:f>
              <c:numCache>
                <c:formatCode>General</c:formatCode>
                <c:ptCount val="20"/>
                <c:pt idx="3">
                  <c:v>1</c:v>
                </c:pt>
                <c:pt idx="4">
                  <c:v>7</c:v>
                </c:pt>
                <c:pt idx="5">
                  <c:v>34</c:v>
                </c:pt>
                <c:pt idx="6">
                  <c:v>68</c:v>
                </c:pt>
                <c:pt idx="7">
                  <c:v>59</c:v>
                </c:pt>
                <c:pt idx="8">
                  <c:v>50</c:v>
                </c:pt>
                <c:pt idx="9">
                  <c:v>51</c:v>
                </c:pt>
                <c:pt idx="10">
                  <c:v>46</c:v>
                </c:pt>
                <c:pt idx="11">
                  <c:v>56</c:v>
                </c:pt>
                <c:pt idx="12">
                  <c:v>60</c:v>
                </c:pt>
                <c:pt idx="13">
                  <c:v>88</c:v>
                </c:pt>
                <c:pt idx="14">
                  <c:v>85</c:v>
                </c:pt>
                <c:pt idx="15">
                  <c:v>77</c:v>
                </c:pt>
                <c:pt idx="16">
                  <c:v>79</c:v>
                </c:pt>
                <c:pt idx="17">
                  <c:v>70</c:v>
                </c:pt>
                <c:pt idx="18">
                  <c:v>82</c:v>
                </c:pt>
                <c:pt idx="19">
                  <c:v>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498-4640-9622-881FDEFC1DA9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1820014752"/>
        <c:axId val="1820017248"/>
      </c:barChart>
      <c:catAx>
        <c:axId val="18200147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50000"/>
                  <a:lumOff val="5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cs-CZ"/>
          </a:p>
        </c:txPr>
        <c:crossAx val="1820017248"/>
        <c:crosses val="autoZero"/>
        <c:auto val="1"/>
        <c:lblAlgn val="ctr"/>
        <c:lblOffset val="100"/>
        <c:noMultiLvlLbl val="1"/>
      </c:catAx>
      <c:valAx>
        <c:axId val="1820017248"/>
        <c:scaling>
          <c:orientation val="minMax"/>
          <c:max val="350"/>
          <c:min val="0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820014752"/>
        <c:crosses val="autoZero"/>
        <c:crossBetween val="between"/>
        <c:majorUnit val="25"/>
        <c:minorUnit val="1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cs-CZ"/>
              <a:t>Cizinci </a:t>
            </a:r>
            <a:r>
              <a:rPr lang="cs-CZ" baseline="0"/>
              <a:t>na UTB po součástech - FLKŘ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'Cizinci po součástech'!$G$2</c:f>
              <c:strCache>
                <c:ptCount val="1"/>
                <c:pt idx="0">
                  <c:v>FLKŘ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Pt>
            <c:idx val="19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7B7C-4400-962D-68C7F1EEF6E1}"/>
              </c:ext>
            </c:extLst>
          </c:dPt>
          <c:dLbls>
            <c:dLbl>
              <c:idx val="1"/>
              <c:layout>
                <c:manualLayout>
                  <c:x val="-2.0964120295330957E-17"/>
                  <c:y val="4.645913717548055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B7C-4400-962D-68C7F1EEF6E1}"/>
                </c:ext>
              </c:extLst>
            </c:dLbl>
            <c:dLbl>
              <c:idx val="12"/>
              <c:layout>
                <c:manualLayout>
                  <c:x val="0"/>
                  <c:y val="4.584132083267872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7B7C-4400-962D-68C7F1EEF6E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'Cizinci po součástech'!$A$3:$A$22</c:f>
              <c:strCache>
                <c:ptCount val="20"/>
                <c:pt idx="0">
                  <c:v>31.10.2001</c:v>
                </c:pt>
                <c:pt idx="1">
                  <c:v>31.10.2002</c:v>
                </c:pt>
                <c:pt idx="2">
                  <c:v>31.10.2003</c:v>
                </c:pt>
                <c:pt idx="3">
                  <c:v>31.10.2004</c:v>
                </c:pt>
                <c:pt idx="4">
                  <c:v>31.10.2005</c:v>
                </c:pt>
                <c:pt idx="5">
                  <c:v>31.10.2006</c:v>
                </c:pt>
                <c:pt idx="6">
                  <c:v>31.10.2007</c:v>
                </c:pt>
                <c:pt idx="7">
                  <c:v>31.10.2008</c:v>
                </c:pt>
                <c:pt idx="8">
                  <c:v>31.10.2009</c:v>
                </c:pt>
                <c:pt idx="9">
                  <c:v>31.10.2010</c:v>
                </c:pt>
                <c:pt idx="10">
                  <c:v>31.10.2011</c:v>
                </c:pt>
                <c:pt idx="11">
                  <c:v>31.10.2012</c:v>
                </c:pt>
                <c:pt idx="12">
                  <c:v>31.10.2013</c:v>
                </c:pt>
                <c:pt idx="13">
                  <c:v>31.10.2014</c:v>
                </c:pt>
                <c:pt idx="14">
                  <c:v>31.10.2015</c:v>
                </c:pt>
                <c:pt idx="15">
                  <c:v>31.10.2016</c:v>
                </c:pt>
                <c:pt idx="16">
                  <c:v>31.10.2017</c:v>
                </c:pt>
                <c:pt idx="17">
                  <c:v>31.10.2018</c:v>
                </c:pt>
                <c:pt idx="18">
                  <c:v>31.10.2019</c:v>
                </c:pt>
                <c:pt idx="19">
                  <c:v>31.10.2020.</c:v>
                </c:pt>
              </c:strCache>
            </c:strRef>
          </c:cat>
          <c:val>
            <c:numRef>
              <c:f>'Cizinci po součástech'!$G$3:$G$22</c:f>
              <c:numCache>
                <c:formatCode>General</c:formatCode>
                <c:ptCount val="20"/>
                <c:pt idx="8">
                  <c:v>44</c:v>
                </c:pt>
                <c:pt idx="9">
                  <c:v>42</c:v>
                </c:pt>
                <c:pt idx="10">
                  <c:v>30</c:v>
                </c:pt>
                <c:pt idx="11">
                  <c:v>27</c:v>
                </c:pt>
                <c:pt idx="12">
                  <c:v>17</c:v>
                </c:pt>
                <c:pt idx="13">
                  <c:v>24</c:v>
                </c:pt>
                <c:pt idx="14">
                  <c:v>26</c:v>
                </c:pt>
                <c:pt idx="15">
                  <c:v>31</c:v>
                </c:pt>
                <c:pt idx="16">
                  <c:v>29</c:v>
                </c:pt>
                <c:pt idx="17">
                  <c:v>33</c:v>
                </c:pt>
                <c:pt idx="18">
                  <c:v>35</c:v>
                </c:pt>
                <c:pt idx="19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B7C-4400-962D-68C7F1EEF6E1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1820014752"/>
        <c:axId val="1820017248"/>
      </c:barChart>
      <c:catAx>
        <c:axId val="18200147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50000"/>
                  <a:lumOff val="5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cs-CZ"/>
          </a:p>
        </c:txPr>
        <c:crossAx val="1820017248"/>
        <c:crosses val="autoZero"/>
        <c:auto val="1"/>
        <c:lblAlgn val="ctr"/>
        <c:lblOffset val="100"/>
        <c:noMultiLvlLbl val="1"/>
      </c:catAx>
      <c:valAx>
        <c:axId val="1820017248"/>
        <c:scaling>
          <c:orientation val="minMax"/>
          <c:max val="350"/>
          <c:min val="0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820014752"/>
        <c:crosses val="autoZero"/>
        <c:crossBetween val="between"/>
        <c:majorUnit val="25"/>
        <c:minorUnit val="1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217" cy="499113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5981" y="0"/>
            <a:ext cx="2951217" cy="499113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r">
              <a:defRPr sz="1200"/>
            </a:lvl1pPr>
          </a:lstStyle>
          <a:p>
            <a:fld id="{C6249783-9EC6-435C-AB1E-EB41F81EE266}" type="datetimeFigureOut">
              <a:rPr lang="cs-CZ" smtClean="0"/>
              <a:t>25.11.2020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41813"/>
            <a:ext cx="2951217" cy="499113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5981" y="9441813"/>
            <a:ext cx="2951217" cy="499113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r">
              <a:defRPr sz="1200"/>
            </a:lvl1pPr>
          </a:lstStyle>
          <a:p>
            <a:fld id="{AD3F33AC-FC3A-475C-8022-863481DABD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08628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217" cy="499113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5981" y="0"/>
            <a:ext cx="2951217" cy="499113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r">
              <a:defRPr sz="1200"/>
            </a:lvl1pPr>
          </a:lstStyle>
          <a:p>
            <a:fld id="{FAFCFC3C-FE49-46B6-9360-AEE57FDBBAE5}" type="datetimeFigureOut">
              <a:rPr lang="cs-CZ" smtClean="0"/>
              <a:t>25.11.2020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4238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68" tIns="45784" rIns="91568" bIns="45784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0562" y="4784488"/>
            <a:ext cx="5447666" cy="3913425"/>
          </a:xfrm>
          <a:prstGeom prst="rect">
            <a:avLst/>
          </a:prstGeom>
        </p:spPr>
        <p:txBody>
          <a:bodyPr vert="horz" lIns="91568" tIns="45784" rIns="91568" bIns="45784" rtlCol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41813"/>
            <a:ext cx="2951217" cy="499113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5981" y="9441813"/>
            <a:ext cx="2951217" cy="499113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r">
              <a:defRPr sz="1200"/>
            </a:lvl1pPr>
          </a:lstStyle>
          <a:p>
            <a:fld id="{2DFF1F90-FB22-44E5-89DA-015AE8F120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8898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6603" indent="0" algn="ctr">
              <a:buNone/>
              <a:defRPr sz="2000"/>
            </a:lvl2pPr>
            <a:lvl3pPr marL="913267" indent="0" algn="ctr">
              <a:buNone/>
              <a:defRPr sz="1900"/>
            </a:lvl3pPr>
            <a:lvl4pPr marL="1369900" indent="0" algn="ctr">
              <a:buNone/>
              <a:defRPr sz="1600"/>
            </a:lvl4pPr>
            <a:lvl5pPr marL="1826533" indent="0" algn="ctr">
              <a:buNone/>
              <a:defRPr sz="1600"/>
            </a:lvl5pPr>
            <a:lvl6pPr marL="2283198" indent="0" algn="ctr">
              <a:buNone/>
              <a:defRPr sz="1600"/>
            </a:lvl6pPr>
            <a:lvl7pPr marL="2739798" indent="0" algn="ctr">
              <a:buNone/>
              <a:defRPr sz="1600"/>
            </a:lvl7pPr>
            <a:lvl8pPr marL="3196400" indent="0" algn="ctr">
              <a:buNone/>
              <a:defRPr sz="1600"/>
            </a:lvl8pPr>
            <a:lvl9pPr marL="3653003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25.11.2020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58169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25.11.2020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8601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2" y="365140"/>
            <a:ext cx="2628900" cy="5811839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3" y="365140"/>
            <a:ext cx="7734300" cy="5811839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25.11.2020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831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487" y="1825625"/>
            <a:ext cx="10339316" cy="4351339"/>
          </a:xfrm>
        </p:spPr>
        <p:txBody>
          <a:bodyPr/>
          <a:lstStyle>
            <a:lvl1pPr>
              <a:defRPr sz="3200">
                <a:solidFill>
                  <a:srgbClr val="080808"/>
                </a:solidFill>
              </a:defRPr>
            </a:lvl1pPr>
            <a:lvl2pPr>
              <a:defRPr sz="2800">
                <a:solidFill>
                  <a:srgbClr val="080808"/>
                </a:solidFill>
              </a:defRPr>
            </a:lvl2pPr>
            <a:lvl3pPr>
              <a:defRPr sz="2400">
                <a:solidFill>
                  <a:srgbClr val="080808"/>
                </a:solidFill>
              </a:defRPr>
            </a:lvl3pPr>
            <a:lvl4pPr>
              <a:defRPr sz="2000"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 smtClean="0"/>
              <a:t>Upravte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014487" y="6356352"/>
            <a:ext cx="2566916" cy="365125"/>
          </a:xfrm>
        </p:spPr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25.11.2020</a:t>
            </a:fld>
            <a:endParaRPr lang="cs-CZ" dirty="0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7796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1" y="1709805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660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32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699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653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31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397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6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30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25.11.2020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20707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014487" y="1825625"/>
            <a:ext cx="5005316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 smtClean="0"/>
              <a:t>Upravte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 smtClean="0"/>
              <a:t>Upravte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25.11.2020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015428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03" indent="0">
              <a:buNone/>
              <a:defRPr sz="2000" b="1"/>
            </a:lvl2pPr>
            <a:lvl3pPr marL="913267" indent="0">
              <a:buNone/>
              <a:defRPr sz="1900" b="1"/>
            </a:lvl3pPr>
            <a:lvl4pPr marL="1369900" indent="0">
              <a:buNone/>
              <a:defRPr sz="1600" b="1"/>
            </a:lvl4pPr>
            <a:lvl5pPr marL="1826533" indent="0">
              <a:buNone/>
              <a:defRPr sz="1600" b="1"/>
            </a:lvl5pPr>
            <a:lvl6pPr marL="2283198" indent="0">
              <a:buNone/>
              <a:defRPr sz="1600" b="1"/>
            </a:lvl6pPr>
            <a:lvl7pPr marL="2739798" indent="0">
              <a:buNone/>
              <a:defRPr sz="1600" b="1"/>
            </a:lvl7pPr>
            <a:lvl8pPr marL="3196400" indent="0">
              <a:buNone/>
              <a:defRPr sz="1600" b="1"/>
            </a:lvl8pPr>
            <a:lvl9pPr marL="3653003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03" indent="0">
              <a:buNone/>
              <a:defRPr sz="2000" b="1"/>
            </a:lvl2pPr>
            <a:lvl3pPr marL="913267" indent="0">
              <a:buNone/>
              <a:defRPr sz="1900" b="1"/>
            </a:lvl3pPr>
            <a:lvl4pPr marL="1369900" indent="0">
              <a:buNone/>
              <a:defRPr sz="1600" b="1"/>
            </a:lvl4pPr>
            <a:lvl5pPr marL="1826533" indent="0">
              <a:buNone/>
              <a:defRPr sz="1600" b="1"/>
            </a:lvl5pPr>
            <a:lvl6pPr marL="2283198" indent="0">
              <a:buNone/>
              <a:defRPr sz="1600" b="1"/>
            </a:lvl6pPr>
            <a:lvl7pPr marL="2739798" indent="0">
              <a:buNone/>
              <a:defRPr sz="1600" b="1"/>
            </a:lvl7pPr>
            <a:lvl8pPr marL="3196400" indent="0">
              <a:buNone/>
              <a:defRPr sz="1600" b="1"/>
            </a:lvl8pPr>
            <a:lvl9pPr marL="3653003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25.11.2020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79497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25.11.2020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177937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25.11.2020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3848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51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603" indent="0">
              <a:buNone/>
              <a:defRPr sz="1500"/>
            </a:lvl2pPr>
            <a:lvl3pPr marL="913267" indent="0">
              <a:buNone/>
              <a:defRPr sz="1200"/>
            </a:lvl3pPr>
            <a:lvl4pPr marL="1369900" indent="0">
              <a:buNone/>
              <a:defRPr sz="1100"/>
            </a:lvl4pPr>
            <a:lvl5pPr marL="1826533" indent="0">
              <a:buNone/>
              <a:defRPr sz="1100"/>
            </a:lvl5pPr>
            <a:lvl6pPr marL="2283198" indent="0">
              <a:buNone/>
              <a:defRPr sz="1100"/>
            </a:lvl6pPr>
            <a:lvl7pPr marL="2739798" indent="0">
              <a:buNone/>
              <a:defRPr sz="1100"/>
            </a:lvl7pPr>
            <a:lvl8pPr marL="3196400" indent="0">
              <a:buNone/>
              <a:defRPr sz="1100"/>
            </a:lvl8pPr>
            <a:lvl9pPr marL="3653003" indent="0">
              <a:buNone/>
              <a:defRPr sz="11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25.11.2020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314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51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6603" indent="0">
              <a:buNone/>
              <a:defRPr sz="2800"/>
            </a:lvl2pPr>
            <a:lvl3pPr marL="913267" indent="0">
              <a:buNone/>
              <a:defRPr sz="2400"/>
            </a:lvl3pPr>
            <a:lvl4pPr marL="1369900" indent="0">
              <a:buNone/>
              <a:defRPr sz="2000"/>
            </a:lvl4pPr>
            <a:lvl5pPr marL="1826533" indent="0">
              <a:buNone/>
              <a:defRPr sz="2000"/>
            </a:lvl5pPr>
            <a:lvl6pPr marL="2283198" indent="0">
              <a:buNone/>
              <a:defRPr sz="2000"/>
            </a:lvl6pPr>
            <a:lvl7pPr marL="2739798" indent="0">
              <a:buNone/>
              <a:defRPr sz="2000"/>
            </a:lvl7pPr>
            <a:lvl8pPr marL="3196400" indent="0">
              <a:buNone/>
              <a:defRPr sz="2000"/>
            </a:lvl8pPr>
            <a:lvl9pPr marL="3653003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603" indent="0">
              <a:buNone/>
              <a:defRPr sz="1500"/>
            </a:lvl2pPr>
            <a:lvl3pPr marL="913267" indent="0">
              <a:buNone/>
              <a:defRPr sz="1200"/>
            </a:lvl3pPr>
            <a:lvl4pPr marL="1369900" indent="0">
              <a:buNone/>
              <a:defRPr sz="1100"/>
            </a:lvl4pPr>
            <a:lvl5pPr marL="1826533" indent="0">
              <a:buNone/>
              <a:defRPr sz="1100"/>
            </a:lvl5pPr>
            <a:lvl6pPr marL="2283198" indent="0">
              <a:buNone/>
              <a:defRPr sz="1100"/>
            </a:lvl6pPr>
            <a:lvl7pPr marL="2739798" indent="0">
              <a:buNone/>
              <a:defRPr sz="1100"/>
            </a:lvl7pPr>
            <a:lvl8pPr marL="3196400" indent="0">
              <a:buNone/>
              <a:defRPr sz="1100"/>
            </a:lvl8pPr>
            <a:lvl9pPr marL="3653003" indent="0">
              <a:buNone/>
              <a:defRPr sz="11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25.11.2020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296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340" tIns="45718" rIns="91340" bIns="45718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340" tIns="45718" rIns="91340" bIns="45718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267"/>
              <a:t>25.11.2020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267"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325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iming>
    <p:tnLst>
      <p:par>
        <p:cTn id="1" dur="indefinite" restart="never" nodeType="tmRoot"/>
      </p:par>
    </p:tnLst>
  </p:timing>
  <p:txStyles>
    <p:titleStyle>
      <a:lvl1pPr algn="l" defTabSz="91326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333" indent="-228333" algn="l" defTabSz="91326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49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5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200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803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1467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68100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4733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13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60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267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990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653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3198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9798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640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300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78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04875" y="614152"/>
            <a:ext cx="10401300" cy="4126236"/>
          </a:xfrm>
        </p:spPr>
        <p:txBody>
          <a:bodyPr anchor="ctr">
            <a:normAutofit fontScale="90000"/>
          </a:bodyPr>
          <a:lstStyle/>
          <a:p>
            <a:r>
              <a:rPr lang="cs-CZ" sz="4900" b="1" dirty="0" smtClean="0">
                <a:solidFill>
                  <a:schemeClr val="bg1"/>
                </a:solidFill>
              </a:rPr>
              <a:t/>
            </a:r>
            <a:br>
              <a:rPr lang="cs-CZ" sz="4900" b="1" dirty="0" smtClean="0">
                <a:solidFill>
                  <a:schemeClr val="bg1"/>
                </a:solidFill>
              </a:rPr>
            </a:br>
            <a:r>
              <a:rPr lang="cs-CZ" sz="4900" b="1" dirty="0" smtClean="0">
                <a:solidFill>
                  <a:schemeClr val="bg1"/>
                </a:solidFill>
              </a:rPr>
              <a:t/>
            </a:r>
            <a:br>
              <a:rPr lang="cs-CZ" sz="4900" b="1" dirty="0" smtClean="0">
                <a:solidFill>
                  <a:schemeClr val="bg1"/>
                </a:solidFill>
              </a:rPr>
            </a:br>
            <a:r>
              <a:rPr lang="cs-CZ" sz="4900" b="1" dirty="0" smtClean="0">
                <a:solidFill>
                  <a:schemeClr val="bg1"/>
                </a:solidFill>
              </a:rPr>
              <a:t/>
            </a:r>
            <a:br>
              <a:rPr lang="cs-CZ" sz="4900" b="1" dirty="0" smtClean="0">
                <a:solidFill>
                  <a:schemeClr val="bg1"/>
                </a:solidFill>
              </a:rPr>
            </a:br>
            <a:r>
              <a:rPr lang="cs-CZ" sz="4900" b="1" dirty="0" smtClean="0">
                <a:solidFill>
                  <a:schemeClr val="bg1"/>
                </a:solidFill>
              </a:rPr>
              <a:t>Cizinci na UTB</a:t>
            </a:r>
            <a:br>
              <a:rPr lang="cs-CZ" sz="4900" b="1" dirty="0" smtClean="0">
                <a:solidFill>
                  <a:schemeClr val="bg1"/>
                </a:solidFill>
              </a:rPr>
            </a:br>
            <a:r>
              <a:rPr lang="cs-CZ" b="1" dirty="0" smtClean="0">
                <a:solidFill>
                  <a:schemeClr val="bg1"/>
                </a:solidFill>
              </a:rPr>
              <a:t/>
            </a:r>
            <a:br>
              <a:rPr lang="cs-CZ" b="1" dirty="0" smtClean="0">
                <a:solidFill>
                  <a:schemeClr val="bg1"/>
                </a:solidFill>
              </a:rPr>
            </a:br>
            <a:r>
              <a:rPr lang="cs-CZ" b="1" dirty="0" smtClean="0">
                <a:solidFill>
                  <a:schemeClr val="bg1"/>
                </a:solidFill>
              </a:rPr>
              <a:t/>
            </a:r>
            <a:br>
              <a:rPr lang="cs-CZ" b="1" dirty="0" smtClean="0">
                <a:solidFill>
                  <a:schemeClr val="bg1"/>
                </a:solidFill>
              </a:rPr>
            </a:br>
            <a:endParaRPr lang="cs-CZ" sz="3100" b="1" dirty="0">
              <a:solidFill>
                <a:schemeClr val="bg1"/>
              </a:solidFill>
            </a:endParaRPr>
          </a:p>
        </p:txBody>
      </p:sp>
      <p:sp>
        <p:nvSpPr>
          <p:cNvPr id="6" name="Podnadpis 2"/>
          <p:cNvSpPr txBox="1">
            <a:spLocks/>
          </p:cNvSpPr>
          <p:nvPr/>
        </p:nvSpPr>
        <p:spPr>
          <a:xfrm>
            <a:off x="1524000" y="4447310"/>
            <a:ext cx="9144000" cy="1144880"/>
          </a:xfrm>
          <a:prstGeom prst="rect">
            <a:avLst/>
          </a:prstGeom>
        </p:spPr>
        <p:txBody>
          <a:bodyPr vert="horz" lIns="91340" tIns="45718" rIns="91340" bIns="45718" rtlCol="0">
            <a:normAutofit fontScale="8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800" b="1" dirty="0" smtClean="0">
                <a:solidFill>
                  <a:prstClr val="white"/>
                </a:solidFill>
              </a:rPr>
              <a:t>Michaela Blahová</a:t>
            </a:r>
          </a:p>
          <a:p>
            <a:endParaRPr lang="cs-CZ" sz="2800" b="1" dirty="0" smtClean="0">
              <a:solidFill>
                <a:prstClr val="white"/>
              </a:solidFill>
            </a:endParaRPr>
          </a:p>
          <a:p>
            <a:r>
              <a:rPr lang="cs-CZ" sz="2800" b="1" dirty="0" smtClean="0">
                <a:solidFill>
                  <a:prstClr val="white"/>
                </a:solidFill>
              </a:rPr>
              <a:t>24. 11. 2020</a:t>
            </a:r>
            <a:endParaRPr lang="cs-CZ" sz="2800" b="1" dirty="0">
              <a:solidFill>
                <a:prstClr val="white"/>
              </a:solidFill>
            </a:endParaRP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6000" y="5837967"/>
            <a:ext cx="2880000" cy="681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962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0" y="380757"/>
            <a:ext cx="12192000" cy="1325563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76" tIns="45718" rIns="91276" bIns="45718" rtlCol="0" anchor="ctr"/>
          <a:lstStyle/>
          <a:p>
            <a:pPr algn="ctr" defTabSz="912541">
              <a:defRPr/>
            </a:pPr>
            <a:endParaRPr lang="cs-CZ">
              <a:solidFill>
                <a:prstClr val="white"/>
              </a:solidFill>
            </a:endParaRPr>
          </a:p>
        </p:txBody>
      </p:sp>
      <p:sp>
        <p:nvSpPr>
          <p:cNvPr id="9" name="Nadpis 7"/>
          <p:cNvSpPr>
            <a:spLocks noGrp="1"/>
          </p:cNvSpPr>
          <p:nvPr>
            <p:ph type="title"/>
          </p:nvPr>
        </p:nvSpPr>
        <p:spPr>
          <a:xfrm>
            <a:off x="1014487" y="365125"/>
            <a:ext cx="10572088" cy="1325563"/>
          </a:xfrm>
        </p:spPr>
        <p:txBody>
          <a:bodyPr>
            <a:normAutofit/>
          </a:bodyPr>
          <a:lstStyle/>
          <a:p>
            <a:r>
              <a:rPr lang="cs-CZ" sz="3600" dirty="0" smtClean="0"/>
              <a:t>Počet cizinců na UTB – po součástech</a:t>
            </a:r>
            <a:endParaRPr lang="cs-CZ" sz="3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49" y="721905"/>
            <a:ext cx="637499" cy="61200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1082351" y="1572658"/>
            <a:ext cx="1060890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1200" b="1" dirty="0" smtClean="0">
              <a:solidFill>
                <a:srgbClr val="080808"/>
              </a:solidFill>
            </a:endParaRPr>
          </a:p>
          <a:p>
            <a:endParaRPr lang="cs-CZ" sz="1200" b="1" dirty="0" smtClean="0">
              <a:solidFill>
                <a:srgbClr val="080808"/>
              </a:solidFill>
            </a:endParaRPr>
          </a:p>
          <a:p>
            <a:endParaRPr lang="cs-CZ" sz="1200" b="1" dirty="0" smtClean="0">
              <a:solidFill>
                <a:srgbClr val="080808"/>
              </a:solidFill>
            </a:endParaRPr>
          </a:p>
          <a:p>
            <a:endParaRPr lang="cs-CZ" sz="1200" b="1" dirty="0" smtClean="0">
              <a:solidFill>
                <a:srgbClr val="080808"/>
              </a:solidFill>
            </a:endParaRPr>
          </a:p>
          <a:p>
            <a:r>
              <a:rPr lang="cs-CZ" sz="1200" b="1" dirty="0" smtClean="0">
                <a:solidFill>
                  <a:srgbClr val="080808"/>
                </a:solidFill>
              </a:rPr>
              <a:t>Data</a:t>
            </a:r>
            <a:r>
              <a:rPr lang="cs-CZ" sz="1200" b="1" dirty="0" smtClean="0">
                <a:solidFill>
                  <a:srgbClr val="080808"/>
                </a:solidFill>
              </a:rPr>
              <a:t>: </a:t>
            </a:r>
            <a:r>
              <a:rPr lang="cs-CZ" sz="1200" b="1" dirty="0" smtClean="0">
                <a:solidFill>
                  <a:srgbClr val="080808"/>
                </a:solidFill>
              </a:rPr>
              <a:t>SIMS</a:t>
            </a:r>
            <a:endParaRPr lang="cs-CZ" sz="1200" b="1" dirty="0">
              <a:solidFill>
                <a:srgbClr val="080808"/>
              </a:solidFill>
            </a:endParaRPr>
          </a:p>
        </p:txBody>
      </p:sp>
      <p:graphicFrame>
        <p:nvGraphicFramePr>
          <p:cNvPr id="8" name="Graf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2673571"/>
              </p:ext>
            </p:extLst>
          </p:nvPr>
        </p:nvGraphicFramePr>
        <p:xfrm>
          <a:off x="480426" y="1572658"/>
          <a:ext cx="11106149" cy="4295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50900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0" y="380757"/>
            <a:ext cx="12192000" cy="1325563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76" tIns="45718" rIns="91276" bIns="45718" rtlCol="0" anchor="ctr"/>
          <a:lstStyle/>
          <a:p>
            <a:pPr algn="ctr" defTabSz="912541">
              <a:defRPr/>
            </a:pPr>
            <a:endParaRPr lang="cs-CZ">
              <a:solidFill>
                <a:prstClr val="white"/>
              </a:solidFill>
            </a:endParaRPr>
          </a:p>
        </p:txBody>
      </p:sp>
      <p:sp>
        <p:nvSpPr>
          <p:cNvPr id="9" name="Nadpis 7"/>
          <p:cNvSpPr>
            <a:spLocks noGrp="1"/>
          </p:cNvSpPr>
          <p:nvPr>
            <p:ph type="title"/>
          </p:nvPr>
        </p:nvSpPr>
        <p:spPr>
          <a:xfrm>
            <a:off x="1014487" y="365125"/>
            <a:ext cx="10572088" cy="1325563"/>
          </a:xfrm>
        </p:spPr>
        <p:txBody>
          <a:bodyPr>
            <a:normAutofit/>
          </a:bodyPr>
          <a:lstStyle/>
          <a:p>
            <a:r>
              <a:rPr lang="cs-CZ" sz="3600" dirty="0" smtClean="0"/>
              <a:t>Počet cizinců na UTB – po součástech</a:t>
            </a:r>
            <a:endParaRPr lang="cs-CZ" sz="3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49" y="721905"/>
            <a:ext cx="637499" cy="61200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1082351" y="1572658"/>
            <a:ext cx="1060890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1200" b="1" dirty="0" smtClean="0">
              <a:solidFill>
                <a:srgbClr val="080808"/>
              </a:solidFill>
            </a:endParaRPr>
          </a:p>
          <a:p>
            <a:endParaRPr lang="cs-CZ" sz="1200" b="1" dirty="0" smtClean="0">
              <a:solidFill>
                <a:srgbClr val="080808"/>
              </a:solidFill>
            </a:endParaRPr>
          </a:p>
          <a:p>
            <a:endParaRPr lang="cs-CZ" sz="1200" b="1" dirty="0" smtClean="0">
              <a:solidFill>
                <a:srgbClr val="080808"/>
              </a:solidFill>
            </a:endParaRPr>
          </a:p>
          <a:p>
            <a:endParaRPr lang="cs-CZ" sz="1200" b="1" dirty="0" smtClean="0">
              <a:solidFill>
                <a:srgbClr val="080808"/>
              </a:solidFill>
            </a:endParaRPr>
          </a:p>
          <a:p>
            <a:r>
              <a:rPr lang="cs-CZ" sz="1200" b="1" dirty="0" smtClean="0">
                <a:solidFill>
                  <a:srgbClr val="080808"/>
                </a:solidFill>
              </a:rPr>
              <a:t>Data</a:t>
            </a:r>
            <a:r>
              <a:rPr lang="cs-CZ" sz="1200" b="1" dirty="0" smtClean="0">
                <a:solidFill>
                  <a:srgbClr val="080808"/>
                </a:solidFill>
              </a:rPr>
              <a:t>: </a:t>
            </a:r>
            <a:r>
              <a:rPr lang="cs-CZ" sz="1200" b="1" dirty="0" smtClean="0">
                <a:solidFill>
                  <a:srgbClr val="080808"/>
                </a:solidFill>
              </a:rPr>
              <a:t>SIMS</a:t>
            </a:r>
            <a:endParaRPr lang="cs-CZ" sz="1200" b="1" dirty="0">
              <a:solidFill>
                <a:srgbClr val="080808"/>
              </a:solidFill>
            </a:endParaRPr>
          </a:p>
        </p:txBody>
      </p:sp>
      <p:graphicFrame>
        <p:nvGraphicFramePr>
          <p:cNvPr id="11" name="Graf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36500"/>
              </p:ext>
            </p:extLst>
          </p:nvPr>
        </p:nvGraphicFramePr>
        <p:xfrm>
          <a:off x="480426" y="1572658"/>
          <a:ext cx="11106149" cy="4295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84656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0" y="380757"/>
            <a:ext cx="12192000" cy="1325563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76" tIns="45718" rIns="91276" bIns="45718" rtlCol="0" anchor="ctr"/>
          <a:lstStyle/>
          <a:p>
            <a:pPr algn="ctr" defTabSz="912541">
              <a:defRPr/>
            </a:pPr>
            <a:endParaRPr lang="cs-CZ">
              <a:solidFill>
                <a:prstClr val="white"/>
              </a:solidFill>
            </a:endParaRPr>
          </a:p>
        </p:txBody>
      </p:sp>
      <p:sp>
        <p:nvSpPr>
          <p:cNvPr id="9" name="Nadpis 7"/>
          <p:cNvSpPr>
            <a:spLocks noGrp="1"/>
          </p:cNvSpPr>
          <p:nvPr>
            <p:ph type="title"/>
          </p:nvPr>
        </p:nvSpPr>
        <p:spPr>
          <a:xfrm>
            <a:off x="1014487" y="365125"/>
            <a:ext cx="10572088" cy="1325563"/>
          </a:xfrm>
        </p:spPr>
        <p:txBody>
          <a:bodyPr>
            <a:normAutofit/>
          </a:bodyPr>
          <a:lstStyle/>
          <a:p>
            <a:r>
              <a:rPr lang="cs-CZ" sz="3600" dirty="0" smtClean="0"/>
              <a:t>Poměr cizinců na počtu studentů</a:t>
            </a:r>
            <a:endParaRPr lang="cs-CZ" sz="3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49" y="721905"/>
            <a:ext cx="637499" cy="61200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1082351" y="1572658"/>
            <a:ext cx="1060890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1200" b="1" dirty="0" smtClean="0">
              <a:solidFill>
                <a:srgbClr val="080808"/>
              </a:solidFill>
            </a:endParaRPr>
          </a:p>
          <a:p>
            <a:endParaRPr lang="cs-CZ" sz="1200" b="1" dirty="0" smtClean="0">
              <a:solidFill>
                <a:srgbClr val="080808"/>
              </a:solidFill>
            </a:endParaRPr>
          </a:p>
          <a:p>
            <a:endParaRPr lang="cs-CZ" sz="1200" b="1" dirty="0" smtClean="0">
              <a:solidFill>
                <a:srgbClr val="080808"/>
              </a:solidFill>
            </a:endParaRPr>
          </a:p>
          <a:p>
            <a:endParaRPr lang="cs-CZ" sz="1200" b="1" dirty="0" smtClean="0">
              <a:solidFill>
                <a:srgbClr val="080808"/>
              </a:solidFill>
            </a:endParaRPr>
          </a:p>
          <a:p>
            <a:r>
              <a:rPr lang="cs-CZ" sz="1200" b="1" dirty="0" smtClean="0">
                <a:solidFill>
                  <a:srgbClr val="080808"/>
                </a:solidFill>
              </a:rPr>
              <a:t>Data</a:t>
            </a:r>
            <a:r>
              <a:rPr lang="cs-CZ" sz="1200" b="1" dirty="0" smtClean="0">
                <a:solidFill>
                  <a:srgbClr val="080808"/>
                </a:solidFill>
              </a:rPr>
              <a:t>: </a:t>
            </a:r>
            <a:r>
              <a:rPr lang="cs-CZ" sz="1200" b="1" dirty="0" smtClean="0">
                <a:solidFill>
                  <a:srgbClr val="080808"/>
                </a:solidFill>
              </a:rPr>
              <a:t>SIMS</a:t>
            </a:r>
            <a:endParaRPr lang="cs-CZ" sz="1200" b="1" dirty="0">
              <a:solidFill>
                <a:srgbClr val="080808"/>
              </a:solidFill>
            </a:endParaRPr>
          </a:p>
        </p:txBody>
      </p:sp>
      <p:graphicFrame>
        <p:nvGraphicFramePr>
          <p:cNvPr id="11" name="Graf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0715342"/>
              </p:ext>
            </p:extLst>
          </p:nvPr>
        </p:nvGraphicFramePr>
        <p:xfrm>
          <a:off x="489858" y="1592488"/>
          <a:ext cx="11201399" cy="4295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70188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0" y="380757"/>
            <a:ext cx="12192000" cy="1325563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76" tIns="45718" rIns="91276" bIns="45718" rtlCol="0" anchor="ctr"/>
          <a:lstStyle/>
          <a:p>
            <a:pPr algn="ctr" defTabSz="912541">
              <a:defRPr/>
            </a:pPr>
            <a:endParaRPr lang="cs-CZ">
              <a:solidFill>
                <a:prstClr val="white"/>
              </a:solidFill>
            </a:endParaRPr>
          </a:p>
        </p:txBody>
      </p:sp>
      <p:sp>
        <p:nvSpPr>
          <p:cNvPr id="9" name="Nadpis 7"/>
          <p:cNvSpPr>
            <a:spLocks noGrp="1"/>
          </p:cNvSpPr>
          <p:nvPr>
            <p:ph type="title"/>
          </p:nvPr>
        </p:nvSpPr>
        <p:spPr>
          <a:xfrm>
            <a:off x="1014487" y="365125"/>
            <a:ext cx="10572088" cy="1325563"/>
          </a:xfrm>
        </p:spPr>
        <p:txBody>
          <a:bodyPr>
            <a:normAutofit/>
          </a:bodyPr>
          <a:lstStyle/>
          <a:p>
            <a:r>
              <a:rPr lang="cs-CZ" sz="3600" dirty="0" smtClean="0"/>
              <a:t>Počet samoplátců na UTB</a:t>
            </a:r>
            <a:endParaRPr lang="cs-CZ" sz="3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49" y="721905"/>
            <a:ext cx="637499" cy="61200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1082351" y="1572658"/>
            <a:ext cx="1060890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1200" b="1" dirty="0" smtClean="0">
              <a:solidFill>
                <a:srgbClr val="080808"/>
              </a:solidFill>
            </a:endParaRPr>
          </a:p>
          <a:p>
            <a:endParaRPr lang="cs-CZ" sz="1200" b="1" dirty="0" smtClean="0">
              <a:solidFill>
                <a:srgbClr val="080808"/>
              </a:solidFill>
            </a:endParaRPr>
          </a:p>
          <a:p>
            <a:endParaRPr lang="cs-CZ" sz="1200" b="1" dirty="0" smtClean="0">
              <a:solidFill>
                <a:srgbClr val="080808"/>
              </a:solidFill>
            </a:endParaRPr>
          </a:p>
          <a:p>
            <a:r>
              <a:rPr lang="cs-CZ" sz="1200" b="1" dirty="0" smtClean="0">
                <a:solidFill>
                  <a:srgbClr val="080808"/>
                </a:solidFill>
              </a:rPr>
              <a:t>Ze </a:t>
            </a:r>
            <a:r>
              <a:rPr lang="cs-CZ" sz="1200" b="1" dirty="0" smtClean="0">
                <a:solidFill>
                  <a:srgbClr val="080808"/>
                </a:solidFill>
              </a:rPr>
              <a:t>192 samoplátců v roce 2020/2021 je 57 nově zapsaných v 1. ročnících (42 </a:t>
            </a:r>
            <a:r>
              <a:rPr lang="cs-CZ" sz="1200" b="1" dirty="0" err="1" smtClean="0">
                <a:solidFill>
                  <a:srgbClr val="080808"/>
                </a:solidFill>
              </a:rPr>
              <a:t>FaME</a:t>
            </a:r>
            <a:r>
              <a:rPr lang="cs-CZ" sz="1200" b="1" dirty="0" smtClean="0">
                <a:solidFill>
                  <a:srgbClr val="080808"/>
                </a:solidFill>
              </a:rPr>
              <a:t>, 12 FAI, 2 REK, 1 FMK</a:t>
            </a:r>
            <a:r>
              <a:rPr lang="cs-CZ" sz="1200" b="1" dirty="0" smtClean="0">
                <a:solidFill>
                  <a:srgbClr val="080808"/>
                </a:solidFill>
              </a:rPr>
              <a:t>).</a:t>
            </a:r>
            <a:endParaRPr lang="cs-CZ" sz="1200" b="1" dirty="0" smtClean="0">
              <a:solidFill>
                <a:srgbClr val="080808"/>
              </a:solidFill>
            </a:endParaRPr>
          </a:p>
          <a:p>
            <a:r>
              <a:rPr lang="cs-CZ" sz="1200" b="1" dirty="0" smtClean="0">
                <a:solidFill>
                  <a:srgbClr val="080808"/>
                </a:solidFill>
              </a:rPr>
              <a:t>Data: </a:t>
            </a:r>
            <a:r>
              <a:rPr lang="cs-CZ" sz="1200" b="1" dirty="0" smtClean="0">
                <a:solidFill>
                  <a:srgbClr val="080808"/>
                </a:solidFill>
              </a:rPr>
              <a:t>SIMS</a:t>
            </a:r>
            <a:endParaRPr lang="cs-CZ" sz="1200" b="1" dirty="0">
              <a:solidFill>
                <a:srgbClr val="080808"/>
              </a:solidFill>
            </a:endParaRPr>
          </a:p>
        </p:txBody>
      </p:sp>
      <p:graphicFrame>
        <p:nvGraphicFramePr>
          <p:cNvPr id="8" name="Graf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0401146"/>
              </p:ext>
            </p:extLst>
          </p:nvPr>
        </p:nvGraphicFramePr>
        <p:xfrm>
          <a:off x="542925" y="1572658"/>
          <a:ext cx="11106149" cy="4295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25039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0" y="380757"/>
            <a:ext cx="12192000" cy="1325563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76" tIns="45718" rIns="91276" bIns="45718" rtlCol="0" anchor="ctr"/>
          <a:lstStyle/>
          <a:p>
            <a:pPr algn="ctr" defTabSz="912541">
              <a:defRPr/>
            </a:pPr>
            <a:endParaRPr lang="cs-CZ">
              <a:solidFill>
                <a:prstClr val="white"/>
              </a:solidFill>
            </a:endParaRPr>
          </a:p>
        </p:txBody>
      </p:sp>
      <p:sp>
        <p:nvSpPr>
          <p:cNvPr id="9" name="Nadpis 7"/>
          <p:cNvSpPr>
            <a:spLocks noGrp="1"/>
          </p:cNvSpPr>
          <p:nvPr>
            <p:ph type="title"/>
          </p:nvPr>
        </p:nvSpPr>
        <p:spPr>
          <a:xfrm>
            <a:off x="1014487" y="365125"/>
            <a:ext cx="10572088" cy="1325563"/>
          </a:xfrm>
        </p:spPr>
        <p:txBody>
          <a:bodyPr>
            <a:normAutofit/>
          </a:bodyPr>
          <a:lstStyle/>
          <a:p>
            <a:r>
              <a:rPr lang="cs-CZ" sz="3600" dirty="0" smtClean="0"/>
              <a:t>Počet samoplátců na UTB – po součástech</a:t>
            </a:r>
            <a:endParaRPr lang="cs-CZ" sz="3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49" y="721905"/>
            <a:ext cx="637499" cy="61200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1078608" y="1572658"/>
            <a:ext cx="1060890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1200" b="1" dirty="0" smtClean="0">
              <a:solidFill>
                <a:srgbClr val="080808"/>
              </a:solidFill>
            </a:endParaRPr>
          </a:p>
          <a:p>
            <a:endParaRPr lang="cs-CZ" sz="1200" b="1" dirty="0" smtClean="0">
              <a:solidFill>
                <a:srgbClr val="080808"/>
              </a:solidFill>
            </a:endParaRPr>
          </a:p>
          <a:p>
            <a:endParaRPr lang="cs-CZ" sz="1200" b="1" dirty="0" smtClean="0">
              <a:solidFill>
                <a:srgbClr val="080808"/>
              </a:solidFill>
            </a:endParaRPr>
          </a:p>
          <a:p>
            <a:endParaRPr lang="cs-CZ" sz="1200" b="1" dirty="0" smtClean="0">
              <a:solidFill>
                <a:srgbClr val="080808"/>
              </a:solidFill>
            </a:endParaRPr>
          </a:p>
          <a:p>
            <a:r>
              <a:rPr lang="cs-CZ" sz="1200" b="1" dirty="0" smtClean="0">
                <a:solidFill>
                  <a:srgbClr val="080808"/>
                </a:solidFill>
              </a:rPr>
              <a:t>Data</a:t>
            </a:r>
            <a:r>
              <a:rPr lang="cs-CZ" sz="1200" b="1" dirty="0" smtClean="0">
                <a:solidFill>
                  <a:srgbClr val="080808"/>
                </a:solidFill>
              </a:rPr>
              <a:t>: </a:t>
            </a:r>
            <a:r>
              <a:rPr lang="cs-CZ" sz="1200" b="1" dirty="0" smtClean="0">
                <a:solidFill>
                  <a:srgbClr val="080808"/>
                </a:solidFill>
              </a:rPr>
              <a:t>SIMS</a:t>
            </a:r>
            <a:endParaRPr lang="cs-CZ" sz="1200" b="1" dirty="0">
              <a:solidFill>
                <a:srgbClr val="080808"/>
              </a:solidFill>
            </a:endParaRPr>
          </a:p>
        </p:txBody>
      </p:sp>
      <p:graphicFrame>
        <p:nvGraphicFramePr>
          <p:cNvPr id="11" name="Graf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2456422"/>
              </p:ext>
            </p:extLst>
          </p:nvPr>
        </p:nvGraphicFramePr>
        <p:xfrm>
          <a:off x="542925" y="1572658"/>
          <a:ext cx="11106149" cy="4295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04911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0" y="365123"/>
            <a:ext cx="12192000" cy="1325563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76" tIns="45718" rIns="91276" bIns="45718" rtlCol="0" anchor="ctr"/>
          <a:lstStyle/>
          <a:p>
            <a:pPr algn="ctr" defTabSz="912541">
              <a:defRPr/>
            </a:pPr>
            <a:endParaRPr lang="cs-CZ">
              <a:solidFill>
                <a:prstClr val="white"/>
              </a:solidFill>
            </a:endParaRPr>
          </a:p>
        </p:txBody>
      </p:sp>
      <p:sp>
        <p:nvSpPr>
          <p:cNvPr id="9" name="Nadpis 7"/>
          <p:cNvSpPr>
            <a:spLocks noGrp="1"/>
          </p:cNvSpPr>
          <p:nvPr>
            <p:ph type="title"/>
          </p:nvPr>
        </p:nvSpPr>
        <p:spPr>
          <a:xfrm>
            <a:off x="1014487" y="365125"/>
            <a:ext cx="10572088" cy="1325563"/>
          </a:xfrm>
        </p:spPr>
        <p:txBody>
          <a:bodyPr>
            <a:normAutofit/>
          </a:bodyPr>
          <a:lstStyle/>
          <a:p>
            <a:r>
              <a:rPr lang="cs-CZ" sz="3600" dirty="0" smtClean="0"/>
              <a:t>Vývoj počtu přihlášek do programů v AJ</a:t>
            </a:r>
            <a:endParaRPr lang="cs-CZ" sz="3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49" y="721905"/>
            <a:ext cx="637499" cy="61200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1078608" y="1572658"/>
            <a:ext cx="11113392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r>
              <a:rPr lang="cs-CZ" sz="2000" b="1" dirty="0" smtClean="0">
                <a:solidFill>
                  <a:srgbClr val="080808"/>
                </a:solidFill>
              </a:rPr>
              <a:t>									</a:t>
            </a:r>
            <a:r>
              <a:rPr lang="cs-CZ" sz="2000" b="1" dirty="0">
                <a:solidFill>
                  <a:srgbClr val="080808"/>
                </a:solidFill>
              </a:rPr>
              <a:t>	</a:t>
            </a:r>
            <a:r>
              <a:rPr lang="cs-CZ" sz="1400" b="1" dirty="0" smtClean="0">
                <a:solidFill>
                  <a:srgbClr val="080808"/>
                </a:solidFill>
              </a:rPr>
              <a:t>11,2% zapsaných</a:t>
            </a:r>
          </a:p>
          <a:p>
            <a:r>
              <a:rPr lang="cs-CZ" sz="1400" b="1" dirty="0">
                <a:solidFill>
                  <a:srgbClr val="080808"/>
                </a:solidFill>
              </a:rPr>
              <a:t>	</a:t>
            </a:r>
            <a:r>
              <a:rPr lang="cs-CZ" sz="1400" b="1" dirty="0" smtClean="0">
                <a:solidFill>
                  <a:srgbClr val="080808"/>
                </a:solidFill>
              </a:rPr>
              <a:t>									studentů z celkového</a:t>
            </a:r>
          </a:p>
          <a:p>
            <a:r>
              <a:rPr lang="cs-CZ" sz="1400" b="1" dirty="0">
                <a:solidFill>
                  <a:srgbClr val="080808"/>
                </a:solidFill>
              </a:rPr>
              <a:t>	</a:t>
            </a:r>
            <a:r>
              <a:rPr lang="cs-CZ" sz="1400" b="1" dirty="0" smtClean="0">
                <a:solidFill>
                  <a:srgbClr val="080808"/>
                </a:solidFill>
              </a:rPr>
              <a:t>									počtu přihlášek</a:t>
            </a:r>
          </a:p>
          <a:p>
            <a:endParaRPr lang="cs-CZ" sz="2000" b="1" dirty="0">
              <a:solidFill>
                <a:srgbClr val="080808"/>
              </a:solidFill>
            </a:endParaRPr>
          </a:p>
          <a:p>
            <a:r>
              <a:rPr lang="cs-CZ" sz="1400" b="1" dirty="0" smtClean="0">
                <a:solidFill>
                  <a:srgbClr val="080808"/>
                </a:solidFill>
              </a:rPr>
              <a:t>										5,4% zapsaných</a:t>
            </a:r>
            <a:endParaRPr lang="cs-CZ" sz="2000" b="1" dirty="0">
              <a:solidFill>
                <a:srgbClr val="080808"/>
              </a:solidFill>
            </a:endParaRPr>
          </a:p>
          <a:p>
            <a:r>
              <a:rPr lang="cs-CZ" sz="1400" b="1" dirty="0" smtClean="0">
                <a:solidFill>
                  <a:srgbClr val="080808"/>
                </a:solidFill>
              </a:rPr>
              <a:t>										studentů </a:t>
            </a:r>
            <a:r>
              <a:rPr lang="cs-CZ" sz="1400" b="1" dirty="0">
                <a:solidFill>
                  <a:srgbClr val="080808"/>
                </a:solidFill>
              </a:rPr>
              <a:t>z celkového</a:t>
            </a:r>
          </a:p>
          <a:p>
            <a:r>
              <a:rPr lang="cs-CZ" sz="1400" b="1" dirty="0">
                <a:solidFill>
                  <a:srgbClr val="080808"/>
                </a:solidFill>
              </a:rPr>
              <a:t>									</a:t>
            </a:r>
            <a:r>
              <a:rPr lang="cs-CZ" sz="1400" b="1" dirty="0" smtClean="0">
                <a:solidFill>
                  <a:srgbClr val="080808"/>
                </a:solidFill>
              </a:rPr>
              <a:t>	počtu přihlášek</a:t>
            </a:r>
            <a:endParaRPr lang="cs-CZ" sz="1400" b="1" dirty="0">
              <a:solidFill>
                <a:srgbClr val="080808"/>
              </a:solidFill>
            </a:endParaRPr>
          </a:p>
          <a:p>
            <a:endParaRPr lang="cs-CZ" sz="1400" b="1" dirty="0" smtClean="0">
              <a:solidFill>
                <a:srgbClr val="080808"/>
              </a:solidFill>
            </a:endParaRPr>
          </a:p>
          <a:p>
            <a:r>
              <a:rPr lang="cs-CZ" sz="1400" b="1" dirty="0" smtClean="0">
                <a:solidFill>
                  <a:srgbClr val="080808"/>
                </a:solidFill>
              </a:rPr>
              <a:t>										</a:t>
            </a:r>
          </a:p>
          <a:p>
            <a:r>
              <a:rPr lang="cs-CZ" sz="1400" b="1" dirty="0">
                <a:solidFill>
                  <a:srgbClr val="080808"/>
                </a:solidFill>
              </a:rPr>
              <a:t>	</a:t>
            </a:r>
            <a:r>
              <a:rPr lang="cs-CZ" sz="1400" b="1" dirty="0" smtClean="0">
                <a:solidFill>
                  <a:srgbClr val="080808"/>
                </a:solidFill>
              </a:rPr>
              <a:t>									3,6% </a:t>
            </a:r>
            <a:r>
              <a:rPr lang="cs-CZ" sz="1400" b="1" dirty="0">
                <a:solidFill>
                  <a:srgbClr val="080808"/>
                </a:solidFill>
              </a:rPr>
              <a:t>zapsaných</a:t>
            </a:r>
            <a:endParaRPr lang="cs-CZ" sz="2000" b="1" dirty="0">
              <a:solidFill>
                <a:srgbClr val="080808"/>
              </a:solidFill>
            </a:endParaRPr>
          </a:p>
          <a:p>
            <a:r>
              <a:rPr lang="cs-CZ" sz="1400" b="1" dirty="0">
                <a:solidFill>
                  <a:srgbClr val="080808"/>
                </a:solidFill>
              </a:rPr>
              <a:t>										studentů z celkového</a:t>
            </a:r>
          </a:p>
          <a:p>
            <a:r>
              <a:rPr lang="cs-CZ" sz="1400" b="1" dirty="0">
                <a:solidFill>
                  <a:srgbClr val="080808"/>
                </a:solidFill>
              </a:rPr>
              <a:t>										počtu přihlášek</a:t>
            </a:r>
          </a:p>
          <a:p>
            <a:endParaRPr lang="cs-CZ" sz="14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r>
              <a:rPr lang="cs-CZ" sz="1200" b="1" dirty="0" smtClean="0">
                <a:solidFill>
                  <a:srgbClr val="080808"/>
                </a:solidFill>
              </a:rPr>
              <a:t>Data: Apply.utb.cz, stav k 23.11.2020</a:t>
            </a:r>
            <a:endParaRPr lang="cs-CZ" sz="1200" b="1" dirty="0">
              <a:solidFill>
                <a:srgbClr val="080808"/>
              </a:solidFill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2865" y="1572658"/>
            <a:ext cx="8859083" cy="4324700"/>
          </a:xfrm>
          <a:prstGeom prst="rect">
            <a:avLst/>
          </a:prstGeom>
        </p:spPr>
      </p:pic>
      <p:sp>
        <p:nvSpPr>
          <p:cNvPr id="4" name="Obdélník 3"/>
          <p:cNvSpPr/>
          <p:nvPr/>
        </p:nvSpPr>
        <p:spPr>
          <a:xfrm>
            <a:off x="9289402" y="1333905"/>
            <a:ext cx="846667" cy="469436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4114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0" y="380757"/>
            <a:ext cx="12192000" cy="1325563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76" tIns="45718" rIns="91276" bIns="45718" rtlCol="0" anchor="ctr"/>
          <a:lstStyle/>
          <a:p>
            <a:pPr algn="ctr" defTabSz="912541">
              <a:defRPr/>
            </a:pPr>
            <a:endParaRPr lang="cs-CZ">
              <a:solidFill>
                <a:prstClr val="white"/>
              </a:solidFill>
            </a:endParaRPr>
          </a:p>
        </p:txBody>
      </p:sp>
      <p:sp>
        <p:nvSpPr>
          <p:cNvPr id="9" name="Nadpis 7"/>
          <p:cNvSpPr>
            <a:spLocks noGrp="1"/>
          </p:cNvSpPr>
          <p:nvPr>
            <p:ph type="title"/>
          </p:nvPr>
        </p:nvSpPr>
        <p:spPr>
          <a:xfrm>
            <a:off x="1014487" y="365125"/>
            <a:ext cx="10572088" cy="1325563"/>
          </a:xfrm>
        </p:spPr>
        <p:txBody>
          <a:bodyPr>
            <a:normAutofit/>
          </a:bodyPr>
          <a:lstStyle/>
          <a:p>
            <a:r>
              <a:rPr lang="cs-CZ" sz="3600" dirty="0" smtClean="0"/>
              <a:t>Počet studentů na UTB</a:t>
            </a:r>
            <a:endParaRPr lang="cs-CZ" sz="3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49" y="721905"/>
            <a:ext cx="637499" cy="61200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1082351" y="1572658"/>
            <a:ext cx="1060890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1200" b="1" dirty="0" smtClean="0">
              <a:solidFill>
                <a:srgbClr val="080808"/>
              </a:solidFill>
            </a:endParaRPr>
          </a:p>
          <a:p>
            <a:endParaRPr lang="cs-CZ" sz="1200" b="1" dirty="0" smtClean="0">
              <a:solidFill>
                <a:srgbClr val="080808"/>
              </a:solidFill>
            </a:endParaRPr>
          </a:p>
          <a:p>
            <a:endParaRPr lang="cs-CZ" sz="1200" b="1" dirty="0" smtClean="0">
              <a:solidFill>
                <a:srgbClr val="080808"/>
              </a:solidFill>
            </a:endParaRPr>
          </a:p>
          <a:p>
            <a:endParaRPr lang="cs-CZ" sz="1200" b="1" dirty="0">
              <a:solidFill>
                <a:srgbClr val="080808"/>
              </a:solidFill>
            </a:endParaRPr>
          </a:p>
          <a:p>
            <a:r>
              <a:rPr lang="cs-CZ" sz="1200" b="1" dirty="0" smtClean="0">
                <a:solidFill>
                  <a:srgbClr val="080808"/>
                </a:solidFill>
              </a:rPr>
              <a:t>Data: SIMS</a:t>
            </a:r>
            <a:endParaRPr lang="cs-CZ" sz="1200" b="1" dirty="0">
              <a:solidFill>
                <a:srgbClr val="080808"/>
              </a:solidFill>
            </a:endParaRPr>
          </a:p>
        </p:txBody>
      </p:sp>
      <p:graphicFrame>
        <p:nvGraphicFramePr>
          <p:cNvPr id="8" name="Graf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06079327"/>
              </p:ext>
            </p:extLst>
          </p:nvPr>
        </p:nvGraphicFramePr>
        <p:xfrm>
          <a:off x="489006" y="1572658"/>
          <a:ext cx="11201399" cy="4295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72619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0" y="380757"/>
            <a:ext cx="12192000" cy="1325563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76" tIns="45718" rIns="91276" bIns="45718" rtlCol="0" anchor="ctr"/>
          <a:lstStyle/>
          <a:p>
            <a:pPr algn="ctr" defTabSz="912541">
              <a:defRPr/>
            </a:pPr>
            <a:endParaRPr lang="cs-CZ">
              <a:solidFill>
                <a:prstClr val="white"/>
              </a:solidFill>
            </a:endParaRPr>
          </a:p>
        </p:txBody>
      </p:sp>
      <p:sp>
        <p:nvSpPr>
          <p:cNvPr id="9" name="Nadpis 7"/>
          <p:cNvSpPr>
            <a:spLocks noGrp="1"/>
          </p:cNvSpPr>
          <p:nvPr>
            <p:ph type="title"/>
          </p:nvPr>
        </p:nvSpPr>
        <p:spPr>
          <a:xfrm>
            <a:off x="1014487" y="365125"/>
            <a:ext cx="10572088" cy="1325563"/>
          </a:xfrm>
        </p:spPr>
        <p:txBody>
          <a:bodyPr>
            <a:normAutofit/>
          </a:bodyPr>
          <a:lstStyle/>
          <a:p>
            <a:r>
              <a:rPr lang="cs-CZ" sz="3600" dirty="0" smtClean="0"/>
              <a:t>Počet cizinců na UTB</a:t>
            </a:r>
            <a:endParaRPr lang="cs-CZ" sz="3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49" y="721905"/>
            <a:ext cx="637499" cy="61200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1082351" y="1572658"/>
            <a:ext cx="1060890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1200" b="1" dirty="0" smtClean="0">
              <a:solidFill>
                <a:srgbClr val="080808"/>
              </a:solidFill>
            </a:endParaRPr>
          </a:p>
          <a:p>
            <a:r>
              <a:rPr lang="cs-CZ" sz="1200" b="1" dirty="0" smtClean="0">
                <a:solidFill>
                  <a:srgbClr val="080808"/>
                </a:solidFill>
              </a:rPr>
              <a:t>Z důvodu pandemie COVID-19 přijelo na UTB v </a:t>
            </a:r>
            <a:r>
              <a:rPr lang="cs-CZ" sz="1200" b="1" dirty="0" smtClean="0">
                <a:solidFill>
                  <a:srgbClr val="080808"/>
                </a:solidFill>
              </a:rPr>
              <a:t>ZS 2020/21 </a:t>
            </a:r>
            <a:r>
              <a:rPr lang="cs-CZ" sz="1200" b="1" dirty="0" smtClean="0">
                <a:solidFill>
                  <a:srgbClr val="080808"/>
                </a:solidFill>
              </a:rPr>
              <a:t>cca </a:t>
            </a:r>
            <a:r>
              <a:rPr lang="cs-CZ" sz="1200" b="1" dirty="0" smtClean="0">
                <a:solidFill>
                  <a:srgbClr val="080808"/>
                </a:solidFill>
              </a:rPr>
              <a:t>60 </a:t>
            </a:r>
            <a:r>
              <a:rPr lang="cs-CZ" sz="1200" b="1" dirty="0" err="1" smtClean="0">
                <a:solidFill>
                  <a:srgbClr val="080808"/>
                </a:solidFill>
              </a:rPr>
              <a:t>exchange</a:t>
            </a:r>
            <a:r>
              <a:rPr lang="cs-CZ" sz="1200" b="1" dirty="0" smtClean="0">
                <a:solidFill>
                  <a:srgbClr val="080808"/>
                </a:solidFill>
              </a:rPr>
              <a:t> studentů ze zahraničí oproti cca 170 v min. ZS 2019/20, což se projevilo do celkového počtu studentů-cizinců.</a:t>
            </a:r>
          </a:p>
          <a:p>
            <a:endParaRPr lang="cs-CZ" sz="1200" b="1" dirty="0" smtClean="0">
              <a:solidFill>
                <a:srgbClr val="080808"/>
              </a:solidFill>
            </a:endParaRPr>
          </a:p>
          <a:p>
            <a:r>
              <a:rPr lang="cs-CZ" sz="1200" b="1" dirty="0" smtClean="0">
                <a:solidFill>
                  <a:srgbClr val="080808"/>
                </a:solidFill>
              </a:rPr>
              <a:t>Data: </a:t>
            </a:r>
            <a:r>
              <a:rPr lang="cs-CZ" sz="1200" b="1" dirty="0" smtClean="0">
                <a:solidFill>
                  <a:srgbClr val="080808"/>
                </a:solidFill>
              </a:rPr>
              <a:t>SIMS</a:t>
            </a:r>
            <a:endParaRPr lang="cs-CZ" sz="1200" b="1" dirty="0">
              <a:solidFill>
                <a:srgbClr val="080808"/>
              </a:solidFill>
            </a:endParaRPr>
          </a:p>
        </p:txBody>
      </p:sp>
      <p:graphicFrame>
        <p:nvGraphicFramePr>
          <p:cNvPr id="8" name="Graf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01125537"/>
              </p:ext>
            </p:extLst>
          </p:nvPr>
        </p:nvGraphicFramePr>
        <p:xfrm>
          <a:off x="505631" y="1572658"/>
          <a:ext cx="11201399" cy="4295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9168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0" y="380757"/>
            <a:ext cx="12192000" cy="1325563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76" tIns="45718" rIns="91276" bIns="45718" rtlCol="0" anchor="ctr"/>
          <a:lstStyle/>
          <a:p>
            <a:pPr algn="ctr" defTabSz="912541">
              <a:defRPr/>
            </a:pPr>
            <a:endParaRPr lang="cs-CZ">
              <a:solidFill>
                <a:prstClr val="white"/>
              </a:solidFill>
            </a:endParaRPr>
          </a:p>
        </p:txBody>
      </p:sp>
      <p:sp>
        <p:nvSpPr>
          <p:cNvPr id="9" name="Nadpis 7"/>
          <p:cNvSpPr>
            <a:spLocks noGrp="1"/>
          </p:cNvSpPr>
          <p:nvPr>
            <p:ph type="title"/>
          </p:nvPr>
        </p:nvSpPr>
        <p:spPr>
          <a:xfrm>
            <a:off x="1014487" y="365125"/>
            <a:ext cx="10572088" cy="1325563"/>
          </a:xfrm>
        </p:spPr>
        <p:txBody>
          <a:bodyPr>
            <a:normAutofit/>
          </a:bodyPr>
          <a:lstStyle/>
          <a:p>
            <a:r>
              <a:rPr lang="cs-CZ" sz="3600" dirty="0" smtClean="0"/>
              <a:t>Počet cizinců na UTB</a:t>
            </a:r>
            <a:endParaRPr lang="cs-CZ" sz="3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49" y="721905"/>
            <a:ext cx="637499" cy="61200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1082351" y="1572658"/>
            <a:ext cx="1060890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1200" b="1" dirty="0" smtClean="0">
              <a:solidFill>
                <a:srgbClr val="080808"/>
              </a:solidFill>
            </a:endParaRPr>
          </a:p>
          <a:p>
            <a:endParaRPr lang="cs-CZ" sz="1200" b="1" dirty="0" smtClean="0">
              <a:solidFill>
                <a:srgbClr val="080808"/>
              </a:solidFill>
            </a:endParaRPr>
          </a:p>
          <a:p>
            <a:endParaRPr lang="cs-CZ" sz="1200" b="1" dirty="0" smtClean="0">
              <a:solidFill>
                <a:srgbClr val="080808"/>
              </a:solidFill>
            </a:endParaRPr>
          </a:p>
          <a:p>
            <a:endParaRPr lang="cs-CZ" sz="1200" b="1" dirty="0">
              <a:solidFill>
                <a:srgbClr val="080808"/>
              </a:solidFill>
            </a:endParaRPr>
          </a:p>
          <a:p>
            <a:r>
              <a:rPr lang="cs-CZ" sz="1200" b="1" dirty="0" smtClean="0">
                <a:solidFill>
                  <a:srgbClr val="080808"/>
                </a:solidFill>
              </a:rPr>
              <a:t>Data</a:t>
            </a:r>
            <a:r>
              <a:rPr lang="cs-CZ" sz="1200" b="1" dirty="0" smtClean="0">
                <a:solidFill>
                  <a:srgbClr val="080808"/>
                </a:solidFill>
              </a:rPr>
              <a:t>: </a:t>
            </a:r>
            <a:r>
              <a:rPr lang="cs-CZ" sz="1200" b="1" dirty="0" smtClean="0">
                <a:solidFill>
                  <a:srgbClr val="080808"/>
                </a:solidFill>
              </a:rPr>
              <a:t>SIMS</a:t>
            </a:r>
            <a:endParaRPr lang="cs-CZ" sz="1200" b="1" dirty="0">
              <a:solidFill>
                <a:srgbClr val="080808"/>
              </a:solidFill>
            </a:endParaRPr>
          </a:p>
        </p:txBody>
      </p:sp>
      <p:graphicFrame>
        <p:nvGraphicFramePr>
          <p:cNvPr id="11" name="Graf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73016731"/>
              </p:ext>
            </p:extLst>
          </p:nvPr>
        </p:nvGraphicFramePr>
        <p:xfrm>
          <a:off x="495300" y="1572658"/>
          <a:ext cx="11201399" cy="4295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5953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0" y="380757"/>
            <a:ext cx="12192000" cy="1325563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76" tIns="45718" rIns="91276" bIns="45718" rtlCol="0" anchor="ctr"/>
          <a:lstStyle/>
          <a:p>
            <a:pPr algn="ctr" defTabSz="912541">
              <a:defRPr/>
            </a:pPr>
            <a:endParaRPr lang="cs-CZ">
              <a:solidFill>
                <a:prstClr val="white"/>
              </a:solidFill>
            </a:endParaRPr>
          </a:p>
        </p:txBody>
      </p:sp>
      <p:sp>
        <p:nvSpPr>
          <p:cNvPr id="9" name="Nadpis 7"/>
          <p:cNvSpPr>
            <a:spLocks noGrp="1"/>
          </p:cNvSpPr>
          <p:nvPr>
            <p:ph type="title"/>
          </p:nvPr>
        </p:nvSpPr>
        <p:spPr>
          <a:xfrm>
            <a:off x="1014487" y="365125"/>
            <a:ext cx="10572088" cy="1325563"/>
          </a:xfrm>
        </p:spPr>
        <p:txBody>
          <a:bodyPr>
            <a:normAutofit/>
          </a:bodyPr>
          <a:lstStyle/>
          <a:p>
            <a:r>
              <a:rPr lang="cs-CZ" sz="3600" dirty="0" smtClean="0"/>
              <a:t>Počet cizinců na UTB – po součástech</a:t>
            </a:r>
            <a:endParaRPr lang="cs-CZ" sz="3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49" y="721905"/>
            <a:ext cx="637499" cy="61200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1082351" y="1572658"/>
            <a:ext cx="1060890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1200" b="1" dirty="0" smtClean="0">
              <a:solidFill>
                <a:srgbClr val="080808"/>
              </a:solidFill>
            </a:endParaRPr>
          </a:p>
          <a:p>
            <a:endParaRPr lang="cs-CZ" sz="1200" b="1" dirty="0" smtClean="0">
              <a:solidFill>
                <a:srgbClr val="080808"/>
              </a:solidFill>
            </a:endParaRPr>
          </a:p>
          <a:p>
            <a:endParaRPr lang="cs-CZ" sz="1200" b="1" dirty="0" smtClean="0">
              <a:solidFill>
                <a:srgbClr val="080808"/>
              </a:solidFill>
            </a:endParaRPr>
          </a:p>
          <a:p>
            <a:endParaRPr lang="cs-CZ" sz="1200" b="1" dirty="0">
              <a:solidFill>
                <a:srgbClr val="080808"/>
              </a:solidFill>
            </a:endParaRPr>
          </a:p>
          <a:p>
            <a:r>
              <a:rPr lang="cs-CZ" sz="1200" b="1" dirty="0" smtClean="0">
                <a:solidFill>
                  <a:srgbClr val="080808"/>
                </a:solidFill>
              </a:rPr>
              <a:t>Data</a:t>
            </a:r>
            <a:r>
              <a:rPr lang="cs-CZ" sz="1200" b="1" dirty="0" smtClean="0">
                <a:solidFill>
                  <a:srgbClr val="080808"/>
                </a:solidFill>
              </a:rPr>
              <a:t>: </a:t>
            </a:r>
            <a:r>
              <a:rPr lang="cs-CZ" sz="1200" b="1" dirty="0" smtClean="0">
                <a:solidFill>
                  <a:srgbClr val="080808"/>
                </a:solidFill>
              </a:rPr>
              <a:t>SIMS</a:t>
            </a:r>
            <a:endParaRPr lang="cs-CZ" sz="1200" b="1" dirty="0">
              <a:solidFill>
                <a:srgbClr val="080808"/>
              </a:solidFill>
            </a:endParaRPr>
          </a:p>
        </p:txBody>
      </p:sp>
      <p:graphicFrame>
        <p:nvGraphicFramePr>
          <p:cNvPr id="11" name="Graf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1362427"/>
              </p:ext>
            </p:extLst>
          </p:nvPr>
        </p:nvGraphicFramePr>
        <p:xfrm>
          <a:off x="480426" y="1572658"/>
          <a:ext cx="11106149" cy="4295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86056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0" y="380757"/>
            <a:ext cx="12192000" cy="1325563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76" tIns="45718" rIns="91276" bIns="45718" rtlCol="0" anchor="ctr"/>
          <a:lstStyle/>
          <a:p>
            <a:pPr algn="ctr" defTabSz="912541">
              <a:defRPr/>
            </a:pPr>
            <a:endParaRPr lang="cs-CZ">
              <a:solidFill>
                <a:prstClr val="white"/>
              </a:solidFill>
            </a:endParaRPr>
          </a:p>
        </p:txBody>
      </p:sp>
      <p:sp>
        <p:nvSpPr>
          <p:cNvPr id="9" name="Nadpis 7"/>
          <p:cNvSpPr>
            <a:spLocks noGrp="1"/>
          </p:cNvSpPr>
          <p:nvPr>
            <p:ph type="title"/>
          </p:nvPr>
        </p:nvSpPr>
        <p:spPr>
          <a:xfrm>
            <a:off x="1014487" y="365125"/>
            <a:ext cx="10572088" cy="1325563"/>
          </a:xfrm>
        </p:spPr>
        <p:txBody>
          <a:bodyPr>
            <a:normAutofit/>
          </a:bodyPr>
          <a:lstStyle/>
          <a:p>
            <a:r>
              <a:rPr lang="cs-CZ" sz="3600" dirty="0" smtClean="0"/>
              <a:t>Počet cizinců na UTB – po součástech</a:t>
            </a:r>
            <a:endParaRPr lang="cs-CZ" sz="3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49" y="721905"/>
            <a:ext cx="637499" cy="61200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1082351" y="1572658"/>
            <a:ext cx="1060890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1200" b="1" dirty="0" smtClean="0">
              <a:solidFill>
                <a:srgbClr val="080808"/>
              </a:solidFill>
            </a:endParaRPr>
          </a:p>
          <a:p>
            <a:endParaRPr lang="cs-CZ" sz="1200" b="1" dirty="0" smtClean="0">
              <a:solidFill>
                <a:srgbClr val="080808"/>
              </a:solidFill>
            </a:endParaRPr>
          </a:p>
          <a:p>
            <a:endParaRPr lang="cs-CZ" sz="1200" b="1" dirty="0" smtClean="0">
              <a:solidFill>
                <a:srgbClr val="080808"/>
              </a:solidFill>
            </a:endParaRPr>
          </a:p>
          <a:p>
            <a:endParaRPr lang="cs-CZ" sz="1200" b="1" dirty="0">
              <a:solidFill>
                <a:srgbClr val="080808"/>
              </a:solidFill>
            </a:endParaRPr>
          </a:p>
          <a:p>
            <a:r>
              <a:rPr lang="cs-CZ" sz="1200" b="1" dirty="0" smtClean="0">
                <a:solidFill>
                  <a:srgbClr val="080808"/>
                </a:solidFill>
              </a:rPr>
              <a:t>Data</a:t>
            </a:r>
            <a:r>
              <a:rPr lang="cs-CZ" sz="1200" b="1" dirty="0" smtClean="0">
                <a:solidFill>
                  <a:srgbClr val="080808"/>
                </a:solidFill>
              </a:rPr>
              <a:t>: </a:t>
            </a:r>
            <a:r>
              <a:rPr lang="cs-CZ" sz="1200" b="1" dirty="0" smtClean="0">
                <a:solidFill>
                  <a:srgbClr val="080808"/>
                </a:solidFill>
              </a:rPr>
              <a:t>SIMS</a:t>
            </a:r>
            <a:endParaRPr lang="cs-CZ" sz="1200" b="1" dirty="0">
              <a:solidFill>
                <a:srgbClr val="080808"/>
              </a:solidFill>
            </a:endParaRPr>
          </a:p>
        </p:txBody>
      </p:sp>
      <p:graphicFrame>
        <p:nvGraphicFramePr>
          <p:cNvPr id="8" name="Graf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2882567"/>
              </p:ext>
            </p:extLst>
          </p:nvPr>
        </p:nvGraphicFramePr>
        <p:xfrm>
          <a:off x="480426" y="1574869"/>
          <a:ext cx="11106149" cy="4295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60643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0" y="380757"/>
            <a:ext cx="12192000" cy="1325563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76" tIns="45718" rIns="91276" bIns="45718" rtlCol="0" anchor="ctr"/>
          <a:lstStyle/>
          <a:p>
            <a:pPr algn="ctr" defTabSz="912541">
              <a:defRPr/>
            </a:pPr>
            <a:endParaRPr lang="cs-CZ">
              <a:solidFill>
                <a:prstClr val="white"/>
              </a:solidFill>
            </a:endParaRPr>
          </a:p>
        </p:txBody>
      </p:sp>
      <p:sp>
        <p:nvSpPr>
          <p:cNvPr id="9" name="Nadpis 7"/>
          <p:cNvSpPr>
            <a:spLocks noGrp="1"/>
          </p:cNvSpPr>
          <p:nvPr>
            <p:ph type="title"/>
          </p:nvPr>
        </p:nvSpPr>
        <p:spPr>
          <a:xfrm>
            <a:off x="1014487" y="365125"/>
            <a:ext cx="10572088" cy="1325563"/>
          </a:xfrm>
        </p:spPr>
        <p:txBody>
          <a:bodyPr>
            <a:normAutofit/>
          </a:bodyPr>
          <a:lstStyle/>
          <a:p>
            <a:r>
              <a:rPr lang="cs-CZ" sz="3600" dirty="0" smtClean="0"/>
              <a:t>Počet cizinců na UTB – po součástech</a:t>
            </a:r>
            <a:endParaRPr lang="cs-CZ" sz="3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49" y="721905"/>
            <a:ext cx="637499" cy="61200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1082351" y="1572658"/>
            <a:ext cx="1060890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1200" b="1" dirty="0" smtClean="0">
              <a:solidFill>
                <a:srgbClr val="080808"/>
              </a:solidFill>
            </a:endParaRPr>
          </a:p>
          <a:p>
            <a:endParaRPr lang="cs-CZ" sz="1200" b="1" dirty="0" smtClean="0">
              <a:solidFill>
                <a:srgbClr val="080808"/>
              </a:solidFill>
            </a:endParaRPr>
          </a:p>
          <a:p>
            <a:endParaRPr lang="cs-CZ" sz="1200" b="1" dirty="0" smtClean="0">
              <a:solidFill>
                <a:srgbClr val="080808"/>
              </a:solidFill>
            </a:endParaRPr>
          </a:p>
          <a:p>
            <a:endParaRPr lang="cs-CZ" sz="1200" b="1" dirty="0">
              <a:solidFill>
                <a:srgbClr val="080808"/>
              </a:solidFill>
            </a:endParaRPr>
          </a:p>
          <a:p>
            <a:r>
              <a:rPr lang="cs-CZ" sz="1200" b="1" dirty="0" smtClean="0">
                <a:solidFill>
                  <a:srgbClr val="080808"/>
                </a:solidFill>
              </a:rPr>
              <a:t>Data</a:t>
            </a:r>
            <a:r>
              <a:rPr lang="cs-CZ" sz="1200" b="1" dirty="0" smtClean="0">
                <a:solidFill>
                  <a:srgbClr val="080808"/>
                </a:solidFill>
              </a:rPr>
              <a:t>: </a:t>
            </a:r>
            <a:r>
              <a:rPr lang="cs-CZ" sz="1200" b="1" dirty="0" smtClean="0">
                <a:solidFill>
                  <a:srgbClr val="080808"/>
                </a:solidFill>
              </a:rPr>
              <a:t>SIMS</a:t>
            </a:r>
            <a:endParaRPr lang="cs-CZ" sz="1200" b="1" dirty="0">
              <a:solidFill>
                <a:srgbClr val="080808"/>
              </a:solidFill>
            </a:endParaRPr>
          </a:p>
        </p:txBody>
      </p:sp>
      <p:graphicFrame>
        <p:nvGraphicFramePr>
          <p:cNvPr id="11" name="Graf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64545991"/>
              </p:ext>
            </p:extLst>
          </p:nvPr>
        </p:nvGraphicFramePr>
        <p:xfrm>
          <a:off x="480426" y="1574869"/>
          <a:ext cx="11106149" cy="4295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87557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0" y="380757"/>
            <a:ext cx="12192000" cy="1325563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76" tIns="45718" rIns="91276" bIns="45718" rtlCol="0" anchor="ctr"/>
          <a:lstStyle/>
          <a:p>
            <a:pPr algn="ctr" defTabSz="912541">
              <a:defRPr/>
            </a:pPr>
            <a:endParaRPr lang="cs-CZ">
              <a:solidFill>
                <a:prstClr val="white"/>
              </a:solidFill>
            </a:endParaRPr>
          </a:p>
        </p:txBody>
      </p:sp>
      <p:sp>
        <p:nvSpPr>
          <p:cNvPr id="9" name="Nadpis 7"/>
          <p:cNvSpPr>
            <a:spLocks noGrp="1"/>
          </p:cNvSpPr>
          <p:nvPr>
            <p:ph type="title"/>
          </p:nvPr>
        </p:nvSpPr>
        <p:spPr>
          <a:xfrm>
            <a:off x="1014487" y="365125"/>
            <a:ext cx="10572088" cy="1325563"/>
          </a:xfrm>
        </p:spPr>
        <p:txBody>
          <a:bodyPr>
            <a:normAutofit/>
          </a:bodyPr>
          <a:lstStyle/>
          <a:p>
            <a:r>
              <a:rPr lang="cs-CZ" sz="3600" dirty="0" smtClean="0"/>
              <a:t>Počet cizinců na UTB – po součástech</a:t>
            </a:r>
            <a:endParaRPr lang="cs-CZ" sz="3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49" y="721905"/>
            <a:ext cx="637499" cy="61200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1082351" y="1572658"/>
            <a:ext cx="1060890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1200" b="1" dirty="0" smtClean="0">
              <a:solidFill>
                <a:srgbClr val="080808"/>
              </a:solidFill>
            </a:endParaRPr>
          </a:p>
          <a:p>
            <a:endParaRPr lang="cs-CZ" sz="1200" b="1" dirty="0" smtClean="0">
              <a:solidFill>
                <a:srgbClr val="080808"/>
              </a:solidFill>
            </a:endParaRPr>
          </a:p>
          <a:p>
            <a:endParaRPr lang="cs-CZ" sz="1200" b="1" dirty="0" smtClean="0">
              <a:solidFill>
                <a:srgbClr val="080808"/>
              </a:solidFill>
            </a:endParaRPr>
          </a:p>
          <a:p>
            <a:endParaRPr lang="cs-CZ" sz="1200" b="1" dirty="0">
              <a:solidFill>
                <a:srgbClr val="080808"/>
              </a:solidFill>
            </a:endParaRPr>
          </a:p>
          <a:p>
            <a:r>
              <a:rPr lang="cs-CZ" sz="1200" b="1" dirty="0" smtClean="0">
                <a:solidFill>
                  <a:srgbClr val="080808"/>
                </a:solidFill>
              </a:rPr>
              <a:t>Data</a:t>
            </a:r>
            <a:r>
              <a:rPr lang="cs-CZ" sz="1200" b="1" dirty="0" smtClean="0">
                <a:solidFill>
                  <a:srgbClr val="080808"/>
                </a:solidFill>
              </a:rPr>
              <a:t>: </a:t>
            </a:r>
            <a:r>
              <a:rPr lang="cs-CZ" sz="1200" b="1" dirty="0" smtClean="0">
                <a:solidFill>
                  <a:srgbClr val="080808"/>
                </a:solidFill>
              </a:rPr>
              <a:t>SIMS</a:t>
            </a:r>
            <a:endParaRPr lang="cs-CZ" sz="1200" b="1" dirty="0">
              <a:solidFill>
                <a:srgbClr val="080808"/>
              </a:solidFill>
            </a:endParaRPr>
          </a:p>
        </p:txBody>
      </p:sp>
      <p:graphicFrame>
        <p:nvGraphicFramePr>
          <p:cNvPr id="8" name="Graf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7192012"/>
              </p:ext>
            </p:extLst>
          </p:nvPr>
        </p:nvGraphicFramePr>
        <p:xfrm>
          <a:off x="480426" y="1572658"/>
          <a:ext cx="11106149" cy="4295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78760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0" y="380757"/>
            <a:ext cx="12192000" cy="1325563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76" tIns="45718" rIns="91276" bIns="45718" rtlCol="0" anchor="ctr"/>
          <a:lstStyle/>
          <a:p>
            <a:pPr algn="ctr" defTabSz="912541">
              <a:defRPr/>
            </a:pPr>
            <a:endParaRPr lang="cs-CZ">
              <a:solidFill>
                <a:prstClr val="white"/>
              </a:solidFill>
            </a:endParaRPr>
          </a:p>
        </p:txBody>
      </p:sp>
      <p:sp>
        <p:nvSpPr>
          <p:cNvPr id="9" name="Nadpis 7"/>
          <p:cNvSpPr>
            <a:spLocks noGrp="1"/>
          </p:cNvSpPr>
          <p:nvPr>
            <p:ph type="title"/>
          </p:nvPr>
        </p:nvSpPr>
        <p:spPr>
          <a:xfrm>
            <a:off x="1014487" y="365125"/>
            <a:ext cx="10572088" cy="1325563"/>
          </a:xfrm>
        </p:spPr>
        <p:txBody>
          <a:bodyPr>
            <a:normAutofit/>
          </a:bodyPr>
          <a:lstStyle/>
          <a:p>
            <a:r>
              <a:rPr lang="cs-CZ" sz="3600" dirty="0" smtClean="0"/>
              <a:t>Počet cizinců na UTB – po součástech</a:t>
            </a:r>
            <a:endParaRPr lang="cs-CZ" sz="36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49" y="721905"/>
            <a:ext cx="637499" cy="61200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1082351" y="1572658"/>
            <a:ext cx="1060890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2000" b="1" dirty="0" smtClean="0">
              <a:solidFill>
                <a:srgbClr val="080808"/>
              </a:solidFill>
            </a:endParaRPr>
          </a:p>
          <a:p>
            <a:endParaRPr lang="cs-CZ" sz="2000" b="1" dirty="0">
              <a:solidFill>
                <a:srgbClr val="080808"/>
              </a:solidFill>
            </a:endParaRPr>
          </a:p>
          <a:p>
            <a:endParaRPr lang="cs-CZ" sz="1200" b="1" dirty="0" smtClean="0">
              <a:solidFill>
                <a:srgbClr val="080808"/>
              </a:solidFill>
            </a:endParaRPr>
          </a:p>
          <a:p>
            <a:endParaRPr lang="cs-CZ" sz="1200" b="1" dirty="0" smtClean="0">
              <a:solidFill>
                <a:srgbClr val="080808"/>
              </a:solidFill>
            </a:endParaRPr>
          </a:p>
          <a:p>
            <a:endParaRPr lang="cs-CZ" sz="1200" b="1" dirty="0" smtClean="0">
              <a:solidFill>
                <a:srgbClr val="080808"/>
              </a:solidFill>
            </a:endParaRPr>
          </a:p>
          <a:p>
            <a:r>
              <a:rPr lang="cs-CZ" sz="1200" b="1" dirty="0" smtClean="0">
                <a:solidFill>
                  <a:srgbClr val="080808"/>
                </a:solidFill>
              </a:rPr>
              <a:t>*</a:t>
            </a:r>
            <a:r>
              <a:rPr lang="cs-CZ" sz="1200" b="1" dirty="0" smtClean="0">
                <a:solidFill>
                  <a:srgbClr val="080808"/>
                </a:solidFill>
              </a:rPr>
              <a:t>V roce 2004, 2005 a 2006 studenti v rámci celoškolského pracoviště </a:t>
            </a:r>
          </a:p>
          <a:p>
            <a:r>
              <a:rPr lang="cs-CZ" sz="1200" b="1" dirty="0" smtClean="0">
                <a:solidFill>
                  <a:srgbClr val="080808"/>
                </a:solidFill>
              </a:rPr>
              <a:t>Data: </a:t>
            </a:r>
            <a:r>
              <a:rPr lang="cs-CZ" sz="1200" b="1" dirty="0" smtClean="0">
                <a:solidFill>
                  <a:srgbClr val="080808"/>
                </a:solidFill>
              </a:rPr>
              <a:t>SIMS</a:t>
            </a:r>
            <a:endParaRPr lang="cs-CZ" sz="1200" b="1" dirty="0">
              <a:solidFill>
                <a:srgbClr val="080808"/>
              </a:solidFill>
            </a:endParaRPr>
          </a:p>
        </p:txBody>
      </p:sp>
      <p:graphicFrame>
        <p:nvGraphicFramePr>
          <p:cNvPr id="11" name="Graf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7801876"/>
              </p:ext>
            </p:extLst>
          </p:nvPr>
        </p:nvGraphicFramePr>
        <p:xfrm>
          <a:off x="480426" y="1572658"/>
          <a:ext cx="11106149" cy="4295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55055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2_Motiv Office">
  <a:themeElements>
    <a:clrScheme name="Vlastní 1">
      <a:dk1>
        <a:srgbClr val="46505A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7800"/>
      </a:hlink>
      <a:folHlink>
        <a:srgbClr val="E65014"/>
      </a:folHlink>
    </a:clrScheme>
    <a:fontScheme name="UTB prezentace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C88A604B21D3940B48EA65A387AC9B4" ma:contentTypeVersion="10" ma:contentTypeDescription="Vytvoří nový dokument" ma:contentTypeScope="" ma:versionID="d68a9c98706dbb53f491accd3ee058d3">
  <xsd:schema xmlns:xsd="http://www.w3.org/2001/XMLSchema" xmlns:xs="http://www.w3.org/2001/XMLSchema" xmlns:p="http://schemas.microsoft.com/office/2006/metadata/properties" xmlns:ns3="c8baf724-25f9-477d-9891-ff2832228ff1" targetNamespace="http://schemas.microsoft.com/office/2006/metadata/properties" ma:root="true" ma:fieldsID="a9bc9a7f700d052689cfded4bf1a96b8" ns3:_="">
    <xsd:import namespace="c8baf724-25f9-477d-9891-ff2832228ff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baf724-25f9-477d-9891-ff2832228ff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BF0D72B-75B8-490F-BEE2-43ED2A8D045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725F1FB-AE11-4DDE-8B01-5AE4A31A288C}">
  <ds:schemaRefs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c8baf724-25f9-477d-9891-ff2832228ff1"/>
    <ds:schemaRef ds:uri="http://purl.org/dc/elements/1.1/"/>
    <ds:schemaRef ds:uri="http://purl.org/dc/dcmitype/"/>
    <ds:schemaRef ds:uri="http://purl.org/dc/terms/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66870FD0-B935-4545-B8A2-F94EE5E421E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8baf724-25f9-477d-9891-ff2832228f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7310</TotalTime>
  <Words>430</Words>
  <Application>Microsoft Office PowerPoint</Application>
  <PresentationFormat>Širokoúhlá obrazovka</PresentationFormat>
  <Paragraphs>303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9" baseType="lpstr">
      <vt:lpstr>Arial</vt:lpstr>
      <vt:lpstr>Arial Narrow</vt:lpstr>
      <vt:lpstr>Calibri</vt:lpstr>
      <vt:lpstr>12_Motiv Office</vt:lpstr>
      <vt:lpstr>   Cizinci na UTB   </vt:lpstr>
      <vt:lpstr>Počet studentů na UTB</vt:lpstr>
      <vt:lpstr>Počet cizinců na UTB</vt:lpstr>
      <vt:lpstr>Počet cizinců na UTB</vt:lpstr>
      <vt:lpstr>Počet cizinců na UTB – po součástech</vt:lpstr>
      <vt:lpstr>Počet cizinců na UTB – po součástech</vt:lpstr>
      <vt:lpstr>Počet cizinců na UTB – po součástech</vt:lpstr>
      <vt:lpstr>Počet cizinců na UTB – po součástech</vt:lpstr>
      <vt:lpstr>Počet cizinců na UTB – po součástech</vt:lpstr>
      <vt:lpstr>Počet cizinců na UTB – po součástech</vt:lpstr>
      <vt:lpstr>Počet cizinců na UTB – po součástech</vt:lpstr>
      <vt:lpstr>Poměr cizinců na počtu studentů</vt:lpstr>
      <vt:lpstr>Počet samoplátců na UTB</vt:lpstr>
      <vt:lpstr>Počet samoplátců na UTB – po součástech</vt:lpstr>
      <vt:lpstr>Vývoj počtu přihlášek do programů v AJ</vt:lpstr>
    </vt:vector>
  </TitlesOfParts>
  <Company>UTB Zlín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UNIVERZITA TOMÁŠE BATI VE ZLÍNĚ</dc:title>
  <dc:creator>Světlana Hrabinová</dc:creator>
  <cp:lastModifiedBy>Michaela Blahová</cp:lastModifiedBy>
  <cp:revision>452</cp:revision>
  <cp:lastPrinted>2020-02-06T14:12:26Z</cp:lastPrinted>
  <dcterms:created xsi:type="dcterms:W3CDTF">2019-02-07T16:33:11Z</dcterms:created>
  <dcterms:modified xsi:type="dcterms:W3CDTF">2020-11-25T09:54:35Z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0x0101007C88A604B21D3940B48EA65A387AC9B4</vt:lpwstr>
  </property>
</Properties>
</file>